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72" r:id="rId3"/>
    <p:sldId id="370" r:id="rId4"/>
    <p:sldId id="371" r:id="rId5"/>
    <p:sldId id="365" r:id="rId6"/>
    <p:sldId id="376" r:id="rId7"/>
    <p:sldId id="341" r:id="rId8"/>
    <p:sldId id="364" r:id="rId9"/>
    <p:sldId id="344" r:id="rId10"/>
    <p:sldId id="353" r:id="rId11"/>
    <p:sldId id="369" r:id="rId12"/>
    <p:sldId id="367" r:id="rId13"/>
    <p:sldId id="345" r:id="rId14"/>
    <p:sldId id="347" r:id="rId15"/>
    <p:sldId id="374" r:id="rId16"/>
    <p:sldId id="354" r:id="rId17"/>
    <p:sldId id="377" r:id="rId18"/>
    <p:sldId id="363" r:id="rId19"/>
    <p:sldId id="368" r:id="rId20"/>
    <p:sldId id="37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B9"/>
    <a:srgbClr val="C811AD"/>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4BA8B7-0CBA-460C-BFAF-6EC8B5BFBC3A}" v="14" dt="2023-03-13T14:41:06.777"/>
    <p1510:client id="{C72E8B5F-BB32-4AD3-976C-28235F868786}" v="308" dt="2023-03-13T16:59:06.2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8" autoAdjust="0"/>
    <p:restoredTop sz="94660"/>
  </p:normalViewPr>
  <p:slideViewPr>
    <p:cSldViewPr snapToGrid="0">
      <p:cViewPr varScale="1">
        <p:scale>
          <a:sx n="63" d="100"/>
          <a:sy n="63" d="100"/>
        </p:scale>
        <p:origin x="800"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oleObject" Target="file:///C:\Users\ramak\Desktop\BSE_Sensex%20-%20Vivek%20-%2060-40.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ramak\Desktop\BSE_Sensex%20-%20Vivek.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en-US" sz="1600" b="1"/>
              <a:t>1-year Rolling Returns</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Sheet6!$I$6</c:f>
              <c:strCache>
                <c:ptCount val="1"/>
                <c:pt idx="0">
                  <c:v>Returns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Sheet6!$H$7:$H$10</c:f>
              <c:strCache>
                <c:ptCount val="4"/>
                <c:pt idx="0">
                  <c:v>Jan'16 - Dec'16</c:v>
                </c:pt>
                <c:pt idx="1">
                  <c:v>Feb'16 - Jan'17</c:v>
                </c:pt>
                <c:pt idx="2">
                  <c:v>Mar'16 - Feb'17</c:v>
                </c:pt>
                <c:pt idx="3">
                  <c:v>Apr'16 - Mar'17</c:v>
                </c:pt>
              </c:strCache>
            </c:strRef>
          </c:cat>
          <c:val>
            <c:numRef>
              <c:f>Sheet6!$I$7:$I$10</c:f>
              <c:numCache>
                <c:formatCode>0%</c:formatCode>
                <c:ptCount val="4"/>
                <c:pt idx="0">
                  <c:v>0.12</c:v>
                </c:pt>
                <c:pt idx="1">
                  <c:v>0.2</c:v>
                </c:pt>
                <c:pt idx="2">
                  <c:v>0.25</c:v>
                </c:pt>
                <c:pt idx="3" formatCode="0.00%">
                  <c:v>0.17199999999999999</c:v>
                </c:pt>
              </c:numCache>
            </c:numRef>
          </c:val>
          <c:extLst>
            <c:ext xmlns:c16="http://schemas.microsoft.com/office/drawing/2014/chart" uri="{C3380CC4-5D6E-409C-BE32-E72D297353CC}">
              <c16:uniqueId val="{00000000-48E3-4366-B8F9-993C0F62AEBF}"/>
            </c:ext>
          </c:extLst>
        </c:ser>
        <c:dLbls>
          <c:dLblPos val="outEnd"/>
          <c:showLegendKey val="0"/>
          <c:showVal val="1"/>
          <c:showCatName val="0"/>
          <c:showSerName val="0"/>
          <c:showPercent val="0"/>
          <c:showBubbleSize val="0"/>
        </c:dLbls>
        <c:gapWidth val="219"/>
        <c:overlap val="-27"/>
        <c:axId val="1487568240"/>
        <c:axId val="1534563248"/>
      </c:barChart>
      <c:catAx>
        <c:axId val="1487568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1534563248"/>
        <c:crosses val="autoZero"/>
        <c:auto val="1"/>
        <c:lblAlgn val="ctr"/>
        <c:lblOffset val="100"/>
        <c:noMultiLvlLbl val="0"/>
      </c:catAx>
      <c:valAx>
        <c:axId val="1534563248"/>
        <c:scaling>
          <c:orientation val="minMax"/>
        </c:scaling>
        <c:delete val="1"/>
        <c:axPos val="l"/>
        <c:numFmt formatCode="0%" sourceLinked="1"/>
        <c:majorTickMark val="none"/>
        <c:minorTickMark val="none"/>
        <c:tickLblPos val="nextTo"/>
        <c:crossAx val="14875682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IN" b="1"/>
              <a:t>FD Returns (in %)</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Sheet4!$B$1</c:f>
              <c:strCache>
                <c:ptCount val="1"/>
                <c:pt idx="0">
                  <c:v>Average</c:v>
                </c:pt>
              </c:strCache>
            </c:strRef>
          </c:tx>
          <c:spPr>
            <a:ln w="28575" cap="rnd">
              <a:solidFill>
                <a:schemeClr val="accent1"/>
              </a:solidFill>
              <a:round/>
            </a:ln>
            <a:effectLst/>
          </c:spPr>
          <c:marker>
            <c:symbol val="none"/>
          </c:marker>
          <c:cat>
            <c:strRef>
              <c:f>Sheet4!$A$2:$A$48</c:f>
              <c:strCache>
                <c:ptCount val="47"/>
                <c:pt idx="0">
                  <c:v>1975-76</c:v>
                </c:pt>
                <c:pt idx="1">
                  <c:v>1976-77</c:v>
                </c:pt>
                <c:pt idx="2">
                  <c:v>1977-78</c:v>
                </c:pt>
                <c:pt idx="3">
                  <c:v>1978-79</c:v>
                </c:pt>
                <c:pt idx="4">
                  <c:v>1979-80</c:v>
                </c:pt>
                <c:pt idx="5">
                  <c:v>1980-81</c:v>
                </c:pt>
                <c:pt idx="6">
                  <c:v>1981-82</c:v>
                </c:pt>
                <c:pt idx="7">
                  <c:v>1982-83</c:v>
                </c:pt>
                <c:pt idx="8">
                  <c:v>1983-84</c:v>
                </c:pt>
                <c:pt idx="9">
                  <c:v>1984-85</c:v>
                </c:pt>
                <c:pt idx="10">
                  <c:v>1985-86</c:v>
                </c:pt>
                <c:pt idx="11">
                  <c:v>1986-87</c:v>
                </c:pt>
                <c:pt idx="12">
                  <c:v>1987-88</c:v>
                </c:pt>
                <c:pt idx="13">
                  <c:v>1988-89</c:v>
                </c:pt>
                <c:pt idx="14">
                  <c:v>1989-90</c:v>
                </c:pt>
                <c:pt idx="15">
                  <c:v>1990-91</c:v>
                </c:pt>
                <c:pt idx="16">
                  <c:v>1991-92</c:v>
                </c:pt>
                <c:pt idx="17">
                  <c:v>1992-93</c:v>
                </c:pt>
                <c:pt idx="18">
                  <c:v>1993-94</c:v>
                </c:pt>
                <c:pt idx="19">
                  <c:v>1994-95</c:v>
                </c:pt>
                <c:pt idx="20">
                  <c:v>1995-96</c:v>
                </c:pt>
                <c:pt idx="21">
                  <c:v>1996-97</c:v>
                </c:pt>
                <c:pt idx="22">
                  <c:v>1997-98</c:v>
                </c:pt>
                <c:pt idx="23">
                  <c:v>1998-99</c:v>
                </c:pt>
                <c:pt idx="24">
                  <c:v>1999-00</c:v>
                </c:pt>
                <c:pt idx="25">
                  <c:v>2000-01</c:v>
                </c:pt>
                <c:pt idx="26">
                  <c:v>2001-02</c:v>
                </c:pt>
                <c:pt idx="27">
                  <c:v>2002-03</c:v>
                </c:pt>
                <c:pt idx="28">
                  <c:v>2003-04</c:v>
                </c:pt>
                <c:pt idx="29">
                  <c:v>2004-05</c:v>
                </c:pt>
                <c:pt idx="30">
                  <c:v>2005-06</c:v>
                </c:pt>
                <c:pt idx="31">
                  <c:v>2006-07</c:v>
                </c:pt>
                <c:pt idx="32">
                  <c:v>2007-08</c:v>
                </c:pt>
                <c:pt idx="33">
                  <c:v>2008-09</c:v>
                </c:pt>
                <c:pt idx="34">
                  <c:v>2009-10</c:v>
                </c:pt>
                <c:pt idx="35">
                  <c:v>2010-11</c:v>
                </c:pt>
                <c:pt idx="36">
                  <c:v>2011-12</c:v>
                </c:pt>
                <c:pt idx="37">
                  <c:v>2012-13</c:v>
                </c:pt>
                <c:pt idx="38">
                  <c:v>2013-14</c:v>
                </c:pt>
                <c:pt idx="39">
                  <c:v>2014-15</c:v>
                </c:pt>
                <c:pt idx="40">
                  <c:v>2015-16</c:v>
                </c:pt>
                <c:pt idx="41">
                  <c:v>2016-17</c:v>
                </c:pt>
                <c:pt idx="42">
                  <c:v>2017-18</c:v>
                </c:pt>
                <c:pt idx="43">
                  <c:v>2018-19</c:v>
                </c:pt>
                <c:pt idx="44">
                  <c:v>2019-20</c:v>
                </c:pt>
                <c:pt idx="45">
                  <c:v>2020-21</c:v>
                </c:pt>
                <c:pt idx="46">
                  <c:v>2021-22</c:v>
                </c:pt>
              </c:strCache>
            </c:strRef>
          </c:cat>
          <c:val>
            <c:numRef>
              <c:f>Sheet4!$B$2:$B$48</c:f>
              <c:numCache>
                <c:formatCode>0.0</c:formatCode>
                <c:ptCount val="47"/>
                <c:pt idx="0">
                  <c:v>8</c:v>
                </c:pt>
                <c:pt idx="1">
                  <c:v>8</c:v>
                </c:pt>
                <c:pt idx="2">
                  <c:v>6</c:v>
                </c:pt>
                <c:pt idx="3">
                  <c:v>6</c:v>
                </c:pt>
                <c:pt idx="4">
                  <c:v>7</c:v>
                </c:pt>
                <c:pt idx="5">
                  <c:v>8</c:v>
                </c:pt>
                <c:pt idx="6">
                  <c:v>8.5</c:v>
                </c:pt>
                <c:pt idx="7">
                  <c:v>8.5</c:v>
                </c:pt>
                <c:pt idx="8">
                  <c:v>8.5</c:v>
                </c:pt>
                <c:pt idx="9">
                  <c:v>8.5</c:v>
                </c:pt>
                <c:pt idx="10">
                  <c:v>8.75</c:v>
                </c:pt>
                <c:pt idx="11">
                  <c:v>8.75</c:v>
                </c:pt>
                <c:pt idx="12">
                  <c:v>9.5</c:v>
                </c:pt>
                <c:pt idx="13">
                  <c:v>9.5</c:v>
                </c:pt>
                <c:pt idx="14">
                  <c:v>9.5</c:v>
                </c:pt>
                <c:pt idx="15">
                  <c:v>9.5</c:v>
                </c:pt>
                <c:pt idx="16">
                  <c:v>12</c:v>
                </c:pt>
                <c:pt idx="17">
                  <c:v>11</c:v>
                </c:pt>
                <c:pt idx="18">
                  <c:v>10</c:v>
                </c:pt>
                <c:pt idx="19">
                  <c:v>11</c:v>
                </c:pt>
                <c:pt idx="20">
                  <c:v>12</c:v>
                </c:pt>
                <c:pt idx="21">
                  <c:v>11.5</c:v>
                </c:pt>
                <c:pt idx="22">
                  <c:v>10.75</c:v>
                </c:pt>
                <c:pt idx="23">
                  <c:v>10</c:v>
                </c:pt>
                <c:pt idx="24">
                  <c:v>9</c:v>
                </c:pt>
                <c:pt idx="25">
                  <c:v>9</c:v>
                </c:pt>
                <c:pt idx="26">
                  <c:v>8</c:v>
                </c:pt>
                <c:pt idx="27">
                  <c:v>5.125</c:v>
                </c:pt>
                <c:pt idx="28">
                  <c:v>4.625</c:v>
                </c:pt>
                <c:pt idx="29">
                  <c:v>5.375</c:v>
                </c:pt>
                <c:pt idx="30">
                  <c:v>6.25</c:v>
                </c:pt>
                <c:pt idx="31">
                  <c:v>8.25</c:v>
                </c:pt>
                <c:pt idx="32">
                  <c:v>8.5</c:v>
                </c:pt>
                <c:pt idx="33">
                  <c:v>8.375</c:v>
                </c:pt>
                <c:pt idx="34">
                  <c:v>6.5</c:v>
                </c:pt>
                <c:pt idx="35">
                  <c:v>7</c:v>
                </c:pt>
                <c:pt idx="36">
                  <c:v>9.125</c:v>
                </c:pt>
                <c:pt idx="37">
                  <c:v>8.875</c:v>
                </c:pt>
                <c:pt idx="38">
                  <c:v>9</c:v>
                </c:pt>
                <c:pt idx="39">
                  <c:v>8.625</c:v>
                </c:pt>
                <c:pt idx="40">
                  <c:v>7.375</c:v>
                </c:pt>
                <c:pt idx="41">
                  <c:v>6.875</c:v>
                </c:pt>
                <c:pt idx="42">
                  <c:v>6.5750000000000002</c:v>
                </c:pt>
                <c:pt idx="43">
                  <c:v>6.75</c:v>
                </c:pt>
                <c:pt idx="44">
                  <c:v>5.6</c:v>
                </c:pt>
                <c:pt idx="45">
                  <c:v>5.0999999999999996</c:v>
                </c:pt>
                <c:pt idx="46">
                  <c:v>5.0250000000000004</c:v>
                </c:pt>
              </c:numCache>
            </c:numRef>
          </c:val>
          <c:smooth val="0"/>
          <c:extLst>
            <c:ext xmlns:c16="http://schemas.microsoft.com/office/drawing/2014/chart" uri="{C3380CC4-5D6E-409C-BE32-E72D297353CC}">
              <c16:uniqueId val="{00000000-0826-47CD-969E-6A9B111654F0}"/>
            </c:ext>
          </c:extLst>
        </c:ser>
        <c:dLbls>
          <c:showLegendKey val="0"/>
          <c:showVal val="0"/>
          <c:showCatName val="0"/>
          <c:showSerName val="0"/>
          <c:showPercent val="0"/>
          <c:showBubbleSize val="0"/>
        </c:dLbls>
        <c:smooth val="0"/>
        <c:axId val="107340527"/>
        <c:axId val="184409679"/>
      </c:lineChart>
      <c:catAx>
        <c:axId val="1073405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crossAx val="184409679"/>
        <c:crosses val="autoZero"/>
        <c:auto val="1"/>
        <c:lblAlgn val="ctr"/>
        <c:lblOffset val="100"/>
        <c:tickLblSkip val="9"/>
        <c:noMultiLvlLbl val="0"/>
      </c:catAx>
      <c:valAx>
        <c:axId val="184409679"/>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crossAx val="107340527"/>
        <c:crosses val="autoZero"/>
        <c:crossBetween val="between"/>
        <c:majorUnit val="3"/>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B6B584-9BE6-4EF0-AF0E-9A567B99E7BD}" type="datetimeFigureOut">
              <a:rPr lang="en-US" smtClean="0"/>
              <a:t>3/23/2023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B395A0-5166-4424-B6F5-E5078CC6C79C}" type="slidenum">
              <a:rPr lang="en-US" smtClean="0"/>
              <a:t>‹#›</a:t>
            </a:fld>
            <a:endParaRPr lang="en-US"/>
          </a:p>
        </p:txBody>
      </p:sp>
    </p:spTree>
    <p:extLst>
      <p:ext uri="{BB962C8B-B14F-4D97-AF65-F5344CB8AC3E}">
        <p14:creationId xmlns:p14="http://schemas.microsoft.com/office/powerpoint/2010/main" val="3401057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gf2e3175deb_0_3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3" name="Google Shape;373;gf2e3175deb_0_3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04329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f2e3175deb_0_3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 name="Google Shape;366;gf2e3175deb_0_3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273550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f2e3175deb_0_3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 name="Google Shape;366;gf2e3175deb_0_3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13420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f2e3175deb_0_3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 name="Google Shape;366;gf2e3175deb_0_3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95362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F8508-0604-C1AA-5108-D611AADF4F5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86B880-0A18-3824-C015-611965709B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C8E70D-E8E5-F2CC-5CA8-72C7996DEF1E}"/>
              </a:ext>
            </a:extLst>
          </p:cNvPr>
          <p:cNvSpPr>
            <a:spLocks noGrp="1"/>
          </p:cNvSpPr>
          <p:nvPr>
            <p:ph type="dt" sz="half" idx="10"/>
          </p:nvPr>
        </p:nvSpPr>
        <p:spPr/>
        <p:txBody>
          <a:bodyPr/>
          <a:lstStyle/>
          <a:p>
            <a:fld id="{9BF29082-54A5-48EA-BE98-00558F64365E}" type="datetimeFigureOut">
              <a:rPr lang="en-US" smtClean="0"/>
              <a:t>3/23/2023</a:t>
            </a:fld>
            <a:endParaRPr lang="en-US"/>
          </a:p>
        </p:txBody>
      </p:sp>
      <p:sp>
        <p:nvSpPr>
          <p:cNvPr id="5" name="Footer Placeholder 4">
            <a:extLst>
              <a:ext uri="{FF2B5EF4-FFF2-40B4-BE49-F238E27FC236}">
                <a16:creationId xmlns:a16="http://schemas.microsoft.com/office/drawing/2014/main" id="{B0AEF4D5-A76A-03F9-F34A-639CCB2B0F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78A9B8-FD7B-FE58-88DC-E09B5E863ADE}"/>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748629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71FF5-9599-81FB-AC09-2858A8706EA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54BD2DD-2913-46D0-EE17-AC9A34098A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E752AB-62A2-2A78-4068-EEF328FA9BB3}"/>
              </a:ext>
            </a:extLst>
          </p:cNvPr>
          <p:cNvSpPr>
            <a:spLocks noGrp="1"/>
          </p:cNvSpPr>
          <p:nvPr>
            <p:ph type="dt" sz="half" idx="10"/>
          </p:nvPr>
        </p:nvSpPr>
        <p:spPr/>
        <p:txBody>
          <a:bodyPr/>
          <a:lstStyle/>
          <a:p>
            <a:fld id="{9BF29082-54A5-48EA-BE98-00558F64365E}" type="datetimeFigureOut">
              <a:rPr lang="en-US" smtClean="0"/>
              <a:t>3/23/2023</a:t>
            </a:fld>
            <a:endParaRPr lang="en-US"/>
          </a:p>
        </p:txBody>
      </p:sp>
      <p:sp>
        <p:nvSpPr>
          <p:cNvPr id="5" name="Footer Placeholder 4">
            <a:extLst>
              <a:ext uri="{FF2B5EF4-FFF2-40B4-BE49-F238E27FC236}">
                <a16:creationId xmlns:a16="http://schemas.microsoft.com/office/drawing/2014/main" id="{4A9CD934-11F7-92E8-81D0-3C50E427B2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C54F7A-7DAE-4F5A-3933-793EAA4D1B88}"/>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2361978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ED3543-6C6C-7530-84D4-DE000F51089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6B415D-AE84-6D0D-A813-C9D3757A470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50056A-19F1-3BF6-D4A4-CF9EC45738D9}"/>
              </a:ext>
            </a:extLst>
          </p:cNvPr>
          <p:cNvSpPr>
            <a:spLocks noGrp="1"/>
          </p:cNvSpPr>
          <p:nvPr>
            <p:ph type="dt" sz="half" idx="10"/>
          </p:nvPr>
        </p:nvSpPr>
        <p:spPr/>
        <p:txBody>
          <a:bodyPr/>
          <a:lstStyle/>
          <a:p>
            <a:fld id="{9BF29082-54A5-48EA-BE98-00558F64365E}" type="datetimeFigureOut">
              <a:rPr lang="en-US" smtClean="0"/>
              <a:t>3/23/2023</a:t>
            </a:fld>
            <a:endParaRPr lang="en-US"/>
          </a:p>
        </p:txBody>
      </p:sp>
      <p:sp>
        <p:nvSpPr>
          <p:cNvPr id="5" name="Footer Placeholder 4">
            <a:extLst>
              <a:ext uri="{FF2B5EF4-FFF2-40B4-BE49-F238E27FC236}">
                <a16:creationId xmlns:a16="http://schemas.microsoft.com/office/drawing/2014/main" id="{DE1702D9-FE04-8DB6-0CE3-DEFB8765EB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B82EB4-8585-61B3-D170-97449B99F890}"/>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29196374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Title and body" type="tx">
  <p:cSld name="Title and body">
    <p:spTree>
      <p:nvGrpSpPr>
        <p:cNvPr id="1" name="Shape 20"/>
        <p:cNvGrpSpPr/>
        <p:nvPr/>
      </p:nvGrpSpPr>
      <p:grpSpPr>
        <a:xfrm>
          <a:off x="0" y="0"/>
          <a:ext cx="0" cy="0"/>
          <a:chOff x="0" y="0"/>
          <a:chExt cx="0" cy="0"/>
        </a:xfrm>
      </p:grpSpPr>
      <p:sp>
        <p:nvSpPr>
          <p:cNvPr id="21" name="Google Shape;21;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23" name="Google Shape;23;p4"/>
          <p:cNvSpPr txBox="1">
            <a:spLocks noGrp="1"/>
          </p:cNvSpPr>
          <p:nvPr>
            <p:ph type="sldNum" idx="12"/>
          </p:nvPr>
        </p:nvSpPr>
        <p:spPr>
          <a:xfrm>
            <a:off x="11320333" y="6241345"/>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smtClean="0"/>
              <a:pPr/>
              <a:t>‹#›</a:t>
            </a:fld>
            <a:endParaRPr lang="en-GB"/>
          </a:p>
        </p:txBody>
      </p:sp>
    </p:spTree>
    <p:extLst>
      <p:ext uri="{BB962C8B-B14F-4D97-AF65-F5344CB8AC3E}">
        <p14:creationId xmlns:p14="http://schemas.microsoft.com/office/powerpoint/2010/main" val="581193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61DA0-301E-3154-9379-C002098667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97DE7E-E9C5-F412-1491-F9C379E3DD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36B489-2A28-7A23-C222-E03FD8A94739}"/>
              </a:ext>
            </a:extLst>
          </p:cNvPr>
          <p:cNvSpPr>
            <a:spLocks noGrp="1"/>
          </p:cNvSpPr>
          <p:nvPr>
            <p:ph type="dt" sz="half" idx="10"/>
          </p:nvPr>
        </p:nvSpPr>
        <p:spPr/>
        <p:txBody>
          <a:bodyPr/>
          <a:lstStyle/>
          <a:p>
            <a:fld id="{9BF29082-54A5-48EA-BE98-00558F64365E}" type="datetimeFigureOut">
              <a:rPr lang="en-US" smtClean="0"/>
              <a:t>3/23/2023</a:t>
            </a:fld>
            <a:endParaRPr lang="en-US"/>
          </a:p>
        </p:txBody>
      </p:sp>
      <p:sp>
        <p:nvSpPr>
          <p:cNvPr id="5" name="Footer Placeholder 4">
            <a:extLst>
              <a:ext uri="{FF2B5EF4-FFF2-40B4-BE49-F238E27FC236}">
                <a16:creationId xmlns:a16="http://schemas.microsoft.com/office/drawing/2014/main" id="{F1E972D6-5EDB-42F1-F537-77AA748C5D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F0ADA0-6469-5890-CDA5-FAA2E508B69E}"/>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654837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10DE6-2746-06F6-3DBB-B0D99F2014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2326DB-19B6-25E7-5B93-7DE8207310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47DEDEF-A4DC-AC03-253E-99DBDDC19679}"/>
              </a:ext>
            </a:extLst>
          </p:cNvPr>
          <p:cNvSpPr>
            <a:spLocks noGrp="1"/>
          </p:cNvSpPr>
          <p:nvPr>
            <p:ph type="dt" sz="half" idx="10"/>
          </p:nvPr>
        </p:nvSpPr>
        <p:spPr/>
        <p:txBody>
          <a:bodyPr/>
          <a:lstStyle/>
          <a:p>
            <a:fld id="{9BF29082-54A5-48EA-BE98-00558F64365E}" type="datetimeFigureOut">
              <a:rPr lang="en-US" smtClean="0"/>
              <a:t>3/23/2023</a:t>
            </a:fld>
            <a:endParaRPr lang="en-US"/>
          </a:p>
        </p:txBody>
      </p:sp>
      <p:sp>
        <p:nvSpPr>
          <p:cNvPr id="5" name="Footer Placeholder 4">
            <a:extLst>
              <a:ext uri="{FF2B5EF4-FFF2-40B4-BE49-F238E27FC236}">
                <a16:creationId xmlns:a16="http://schemas.microsoft.com/office/drawing/2014/main" id="{A39AB2B8-862D-B05E-74AA-050B0768EA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8D7B94-333B-7FEF-869F-F4AF42898CF8}"/>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299951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F8785-9C22-0B7D-AD9F-F81DEC43B7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9BD5EF-BB5C-522F-5AD4-F4D97668C3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01CD0EC-D26C-B544-2BBE-FF7D91C8F91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ADE5E0-C054-CA6A-CA98-499B5FD1AF79}"/>
              </a:ext>
            </a:extLst>
          </p:cNvPr>
          <p:cNvSpPr>
            <a:spLocks noGrp="1"/>
          </p:cNvSpPr>
          <p:nvPr>
            <p:ph type="dt" sz="half" idx="10"/>
          </p:nvPr>
        </p:nvSpPr>
        <p:spPr/>
        <p:txBody>
          <a:bodyPr/>
          <a:lstStyle/>
          <a:p>
            <a:fld id="{9BF29082-54A5-48EA-BE98-00558F64365E}" type="datetimeFigureOut">
              <a:rPr lang="en-US" smtClean="0"/>
              <a:t>3/23/2023</a:t>
            </a:fld>
            <a:endParaRPr lang="en-US"/>
          </a:p>
        </p:txBody>
      </p:sp>
      <p:sp>
        <p:nvSpPr>
          <p:cNvPr id="6" name="Footer Placeholder 5">
            <a:extLst>
              <a:ext uri="{FF2B5EF4-FFF2-40B4-BE49-F238E27FC236}">
                <a16:creationId xmlns:a16="http://schemas.microsoft.com/office/drawing/2014/main" id="{92446540-2682-8251-8312-1C03AF6357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F05CE1-061D-FBC4-1F85-6DFD7BFAC7D8}"/>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179879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F9AC5-DB35-3553-FA15-54C47833E84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00DE04-D17D-C5F3-23D8-5E775124D2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8714127-FF8A-4BE2-CEC0-9EB37B7AE4F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2E9CDF-D750-18BA-B054-E3369A040B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B1ED0E8-FD6A-6FEA-D9B8-8A41D18F90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7D3A0AA-3539-0EB6-BB63-D32E5242CD7B}"/>
              </a:ext>
            </a:extLst>
          </p:cNvPr>
          <p:cNvSpPr>
            <a:spLocks noGrp="1"/>
          </p:cNvSpPr>
          <p:nvPr>
            <p:ph type="dt" sz="half" idx="10"/>
          </p:nvPr>
        </p:nvSpPr>
        <p:spPr/>
        <p:txBody>
          <a:bodyPr/>
          <a:lstStyle/>
          <a:p>
            <a:fld id="{9BF29082-54A5-48EA-BE98-00558F64365E}" type="datetimeFigureOut">
              <a:rPr lang="en-US" smtClean="0"/>
              <a:t>3/23/2023</a:t>
            </a:fld>
            <a:endParaRPr lang="en-US"/>
          </a:p>
        </p:txBody>
      </p:sp>
      <p:sp>
        <p:nvSpPr>
          <p:cNvPr id="8" name="Footer Placeholder 7">
            <a:extLst>
              <a:ext uri="{FF2B5EF4-FFF2-40B4-BE49-F238E27FC236}">
                <a16:creationId xmlns:a16="http://schemas.microsoft.com/office/drawing/2014/main" id="{EFBBE2A3-FE93-CE7A-FE71-D9EE5D897C4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59EAE88-0CAB-E1B4-72E1-FF91B88B9249}"/>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585566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343F9-9BB3-BBC3-F18F-A0EBA0F0A5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D89A9E-C906-71EC-99AE-505502937021}"/>
              </a:ext>
            </a:extLst>
          </p:cNvPr>
          <p:cNvSpPr>
            <a:spLocks noGrp="1"/>
          </p:cNvSpPr>
          <p:nvPr>
            <p:ph type="dt" sz="half" idx="10"/>
          </p:nvPr>
        </p:nvSpPr>
        <p:spPr/>
        <p:txBody>
          <a:bodyPr/>
          <a:lstStyle/>
          <a:p>
            <a:fld id="{9BF29082-54A5-48EA-BE98-00558F64365E}" type="datetimeFigureOut">
              <a:rPr lang="en-US" smtClean="0"/>
              <a:t>3/23/2023</a:t>
            </a:fld>
            <a:endParaRPr lang="en-US"/>
          </a:p>
        </p:txBody>
      </p:sp>
      <p:sp>
        <p:nvSpPr>
          <p:cNvPr id="4" name="Footer Placeholder 3">
            <a:extLst>
              <a:ext uri="{FF2B5EF4-FFF2-40B4-BE49-F238E27FC236}">
                <a16:creationId xmlns:a16="http://schemas.microsoft.com/office/drawing/2014/main" id="{889507EC-A3A9-2509-B5F2-C75BC7DFD95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B32C4BF-5782-A865-9C2A-79D4BDFE82B1}"/>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1330338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C571F6-68F8-A9F9-8C14-1BB43A7960B5}"/>
              </a:ext>
            </a:extLst>
          </p:cNvPr>
          <p:cNvSpPr>
            <a:spLocks noGrp="1"/>
          </p:cNvSpPr>
          <p:nvPr>
            <p:ph type="dt" sz="half" idx="10"/>
          </p:nvPr>
        </p:nvSpPr>
        <p:spPr/>
        <p:txBody>
          <a:bodyPr/>
          <a:lstStyle/>
          <a:p>
            <a:fld id="{9BF29082-54A5-48EA-BE98-00558F64365E}" type="datetimeFigureOut">
              <a:rPr lang="en-US" smtClean="0"/>
              <a:t>3/23/2023</a:t>
            </a:fld>
            <a:endParaRPr lang="en-US"/>
          </a:p>
        </p:txBody>
      </p:sp>
      <p:sp>
        <p:nvSpPr>
          <p:cNvPr id="3" name="Footer Placeholder 2">
            <a:extLst>
              <a:ext uri="{FF2B5EF4-FFF2-40B4-BE49-F238E27FC236}">
                <a16:creationId xmlns:a16="http://schemas.microsoft.com/office/drawing/2014/main" id="{C1CFFE43-61A8-8915-7D1B-5F293A0A1FC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CFCE71C-6739-2AE7-E1AE-813863DFE15D}"/>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1381791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A266B-A622-A4C2-9DC5-353DF40B59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6C0A6CB-1F4C-EDF0-7E5A-5C4C0E6DF5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2171498-636C-96AA-9241-83CC7D0BAF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4DF2CC-B23E-658A-2085-41BE763B420B}"/>
              </a:ext>
            </a:extLst>
          </p:cNvPr>
          <p:cNvSpPr>
            <a:spLocks noGrp="1"/>
          </p:cNvSpPr>
          <p:nvPr>
            <p:ph type="dt" sz="half" idx="10"/>
          </p:nvPr>
        </p:nvSpPr>
        <p:spPr/>
        <p:txBody>
          <a:bodyPr/>
          <a:lstStyle/>
          <a:p>
            <a:fld id="{9BF29082-54A5-48EA-BE98-00558F64365E}" type="datetimeFigureOut">
              <a:rPr lang="en-US" smtClean="0"/>
              <a:t>3/23/2023</a:t>
            </a:fld>
            <a:endParaRPr lang="en-US"/>
          </a:p>
        </p:txBody>
      </p:sp>
      <p:sp>
        <p:nvSpPr>
          <p:cNvPr id="6" name="Footer Placeholder 5">
            <a:extLst>
              <a:ext uri="{FF2B5EF4-FFF2-40B4-BE49-F238E27FC236}">
                <a16:creationId xmlns:a16="http://schemas.microsoft.com/office/drawing/2014/main" id="{E68A83F8-1280-3AA8-D9FA-7B870F419D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8C2F5D-EEB2-B7C6-F322-97C9A4352DC5}"/>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4041528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FD63A-33DB-B1C1-9CC4-49F34E6965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5E689BF-C4D5-9F5C-A56B-C7CE982D43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CF536CA-B1FA-7AF6-9E36-D3F1462D01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829411-EAA4-781C-7F14-03E4494A904C}"/>
              </a:ext>
            </a:extLst>
          </p:cNvPr>
          <p:cNvSpPr>
            <a:spLocks noGrp="1"/>
          </p:cNvSpPr>
          <p:nvPr>
            <p:ph type="dt" sz="half" idx="10"/>
          </p:nvPr>
        </p:nvSpPr>
        <p:spPr/>
        <p:txBody>
          <a:bodyPr/>
          <a:lstStyle/>
          <a:p>
            <a:fld id="{9BF29082-54A5-48EA-BE98-00558F64365E}" type="datetimeFigureOut">
              <a:rPr lang="en-US" smtClean="0"/>
              <a:t>3/23/2023</a:t>
            </a:fld>
            <a:endParaRPr lang="en-US"/>
          </a:p>
        </p:txBody>
      </p:sp>
      <p:sp>
        <p:nvSpPr>
          <p:cNvPr id="6" name="Footer Placeholder 5">
            <a:extLst>
              <a:ext uri="{FF2B5EF4-FFF2-40B4-BE49-F238E27FC236}">
                <a16:creationId xmlns:a16="http://schemas.microsoft.com/office/drawing/2014/main" id="{6B52C4BE-7E25-F93C-1A6A-02378C7CCE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B0F616-C6A1-EB55-1A6D-D16F5A0A087B}"/>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67400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F6ED6D-8BF1-7BE3-16C2-02D38333CE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F96B122-353D-6D31-D96E-E185238583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158D75-8834-6448-54FB-2BB90B4360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F29082-54A5-48EA-BE98-00558F64365E}" type="datetimeFigureOut">
              <a:rPr lang="en-US" smtClean="0"/>
              <a:t>3/23/2023</a:t>
            </a:fld>
            <a:endParaRPr lang="en-US"/>
          </a:p>
        </p:txBody>
      </p:sp>
      <p:sp>
        <p:nvSpPr>
          <p:cNvPr id="5" name="Footer Placeholder 4">
            <a:extLst>
              <a:ext uri="{FF2B5EF4-FFF2-40B4-BE49-F238E27FC236}">
                <a16:creationId xmlns:a16="http://schemas.microsoft.com/office/drawing/2014/main" id="{E6A6EC84-1961-F0DB-7EE3-72134126EA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8C8E68C-1E42-921B-78AE-023D9C1156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89E24A-A84A-4A6D-B358-8C806585FEB6}" type="slidenum">
              <a:rPr lang="en-US" smtClean="0"/>
              <a:t>‹#›</a:t>
            </a:fld>
            <a:endParaRPr lang="en-US"/>
          </a:p>
        </p:txBody>
      </p:sp>
    </p:spTree>
    <p:extLst>
      <p:ext uri="{BB962C8B-B14F-4D97-AF65-F5344CB8AC3E}">
        <p14:creationId xmlns:p14="http://schemas.microsoft.com/office/powerpoint/2010/main" val="38939256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hyperlink" Target="https://behaviouralinvestment.com/2023/03/07/is-it-easier-for-investors-to-forecast-the-long-term-or-short-term/"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 Id="rId5" Type="http://schemas.openxmlformats.org/officeDocument/2006/relationships/hyperlink" Target="https://www.gulaq.com/uncategorized/setting-returns-expectations/" TargetMode="Externa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2.xml"/><Relationship Id="rId5" Type="http://schemas.openxmlformats.org/officeDocument/2006/relationships/image" Target="../media/image1.png"/><Relationship Id="rId4" Type="http://schemas.openxmlformats.org/officeDocument/2006/relationships/image" Target="../media/image9.sv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witter.com/styagi" TargetMode="External"/><Relationship Id="rId2" Type="http://schemas.openxmlformats.org/officeDocument/2006/relationships/hyperlink" Target="https://www.linkedin.com/in/styagi/" TargetMode="External"/><Relationship Id="rId1" Type="http://schemas.openxmlformats.org/officeDocument/2006/relationships/slideLayout" Target="../slideLayouts/slideLayout12.xml"/><Relationship Id="rId6" Type="http://schemas.openxmlformats.org/officeDocument/2006/relationships/hyperlink" Target="https://www.instagram.com/gulaqfintech/" TargetMode="External"/><Relationship Id="rId5" Type="http://schemas.openxmlformats.org/officeDocument/2006/relationships/hyperlink" Target="https://twitter.com/gulaqfintech" TargetMode="External"/><Relationship Id="rId4" Type="http://schemas.openxmlformats.org/officeDocument/2006/relationships/hyperlink" Target="https://www.linkedin.com/in/gulaqnew"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con&#10;&#10;Description automatically generated">
            <a:extLst>
              <a:ext uri="{FF2B5EF4-FFF2-40B4-BE49-F238E27FC236}">
                <a16:creationId xmlns:a16="http://schemas.microsoft.com/office/drawing/2014/main" id="{B917D0EE-8543-1666-BC96-7FD2E62D52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94573" y="508001"/>
            <a:ext cx="2065209" cy="707886"/>
          </a:xfrm>
          <a:prstGeom prst="rect">
            <a:avLst/>
          </a:prstGeom>
        </p:spPr>
      </p:pic>
      <p:grpSp>
        <p:nvGrpSpPr>
          <p:cNvPr id="6" name="Group 5">
            <a:extLst>
              <a:ext uri="{FF2B5EF4-FFF2-40B4-BE49-F238E27FC236}">
                <a16:creationId xmlns:a16="http://schemas.microsoft.com/office/drawing/2014/main" id="{7AC2C793-EAA4-91F9-BB78-A3D97B8CFC3D}"/>
              </a:ext>
            </a:extLst>
          </p:cNvPr>
          <p:cNvGrpSpPr/>
          <p:nvPr/>
        </p:nvGrpSpPr>
        <p:grpSpPr>
          <a:xfrm>
            <a:off x="2009423" y="2835387"/>
            <a:ext cx="8173155" cy="1248782"/>
            <a:chOff x="2099734" y="2611105"/>
            <a:chExt cx="8173155" cy="1248782"/>
          </a:xfrm>
        </p:grpSpPr>
        <p:sp>
          <p:nvSpPr>
            <p:cNvPr id="4" name="TextBox 3">
              <a:extLst>
                <a:ext uri="{FF2B5EF4-FFF2-40B4-BE49-F238E27FC236}">
                  <a16:creationId xmlns:a16="http://schemas.microsoft.com/office/drawing/2014/main" id="{2F081E96-CA9E-B3BA-EB49-FC6EFEC75B52}"/>
                </a:ext>
              </a:extLst>
            </p:cNvPr>
            <p:cNvSpPr txBox="1"/>
            <p:nvPr/>
          </p:nvSpPr>
          <p:spPr>
            <a:xfrm>
              <a:off x="2099734" y="2611105"/>
              <a:ext cx="8173155" cy="707886"/>
            </a:xfrm>
            <a:prstGeom prst="rect">
              <a:avLst/>
            </a:prstGeom>
            <a:noFill/>
          </p:spPr>
          <p:txBody>
            <a:bodyPr wrap="square" rtlCol="0">
              <a:spAutoFit/>
            </a:bodyPr>
            <a:lstStyle/>
            <a:p>
              <a:pPr algn="ctr"/>
              <a:r>
                <a:rPr lang="en-IN" sz="4000" dirty="0">
                  <a:solidFill>
                    <a:srgbClr val="0070C0"/>
                  </a:solidFill>
                </a:rPr>
                <a:t>Minimalist Art of Investing</a:t>
              </a:r>
              <a:endParaRPr lang="en-US" sz="4000" dirty="0">
                <a:solidFill>
                  <a:srgbClr val="0070C0"/>
                </a:solidFill>
              </a:endParaRPr>
            </a:p>
          </p:txBody>
        </p:sp>
        <p:sp>
          <p:nvSpPr>
            <p:cNvPr id="5" name="TextBox 4">
              <a:extLst>
                <a:ext uri="{FF2B5EF4-FFF2-40B4-BE49-F238E27FC236}">
                  <a16:creationId xmlns:a16="http://schemas.microsoft.com/office/drawing/2014/main" id="{7FE33AAD-D601-0722-8EFD-E8FCFEB39369}"/>
                </a:ext>
              </a:extLst>
            </p:cNvPr>
            <p:cNvSpPr txBox="1"/>
            <p:nvPr/>
          </p:nvSpPr>
          <p:spPr>
            <a:xfrm>
              <a:off x="4959052" y="3429000"/>
              <a:ext cx="1969322" cy="430887"/>
            </a:xfrm>
            <a:prstGeom prst="rect">
              <a:avLst/>
            </a:prstGeom>
            <a:noFill/>
          </p:spPr>
          <p:txBody>
            <a:bodyPr wrap="none" rtlCol="0">
              <a:spAutoFit/>
            </a:bodyPr>
            <a:lstStyle/>
            <a:p>
              <a:r>
                <a:rPr lang="en-IN" sz="2200" dirty="0"/>
                <a:t>- Sandeep Tyagi</a:t>
              </a:r>
              <a:endParaRPr lang="en-US" sz="2200" dirty="0"/>
            </a:p>
          </p:txBody>
        </p:sp>
      </p:grpSp>
      <p:grpSp>
        <p:nvGrpSpPr>
          <p:cNvPr id="8" name="Group 7">
            <a:extLst>
              <a:ext uri="{FF2B5EF4-FFF2-40B4-BE49-F238E27FC236}">
                <a16:creationId xmlns:a16="http://schemas.microsoft.com/office/drawing/2014/main" id="{81292801-3806-CD95-B665-396CDD26085F}"/>
              </a:ext>
            </a:extLst>
          </p:cNvPr>
          <p:cNvGrpSpPr/>
          <p:nvPr/>
        </p:nvGrpSpPr>
        <p:grpSpPr>
          <a:xfrm>
            <a:off x="0" y="6811108"/>
            <a:ext cx="12192000" cy="46892"/>
            <a:chOff x="0" y="6811108"/>
            <a:chExt cx="12192000" cy="46892"/>
          </a:xfrm>
        </p:grpSpPr>
        <p:sp>
          <p:nvSpPr>
            <p:cNvPr id="9" name="Rectangle 8">
              <a:extLst>
                <a:ext uri="{FF2B5EF4-FFF2-40B4-BE49-F238E27FC236}">
                  <a16:creationId xmlns:a16="http://schemas.microsoft.com/office/drawing/2014/main" id="{D4B9DE4A-E9D8-313E-3676-75E0A4336C6F}"/>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0" name="Rectangle 9">
              <a:extLst>
                <a:ext uri="{FF2B5EF4-FFF2-40B4-BE49-F238E27FC236}">
                  <a16:creationId xmlns:a16="http://schemas.microsoft.com/office/drawing/2014/main" id="{53AA35D7-B270-5D60-705C-40ACC1F38DEC}"/>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1" name="Rectangle 10">
              <a:extLst>
                <a:ext uri="{FF2B5EF4-FFF2-40B4-BE49-F238E27FC236}">
                  <a16:creationId xmlns:a16="http://schemas.microsoft.com/office/drawing/2014/main" id="{4AB52455-7E29-859B-07DD-D0B07ED0D18C}"/>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2" name="Rectangle 11">
              <a:extLst>
                <a:ext uri="{FF2B5EF4-FFF2-40B4-BE49-F238E27FC236}">
                  <a16:creationId xmlns:a16="http://schemas.microsoft.com/office/drawing/2014/main" id="{D90B9FAD-D67E-411B-3E1E-F30E835C3B09}"/>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2258EBF5-A013-5639-DEE2-796A3EF601CA}"/>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2E3F7E8A-8627-B21C-F4FF-0DB570937B6B}"/>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309DEC97-4D13-BADB-65D5-557AD6610E76}"/>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385DE9AE-7083-530B-536C-B2E642FFEFB5}"/>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018B5319-DA7C-E245-3915-90B38B939DB5}"/>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8E5D3526-3D75-DFED-976D-301F27EF1DA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88F1EB85-A7CF-9D04-759C-873C943A29D2}"/>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0F14A493-55F8-A174-7164-A9F7EFB87AD4}"/>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58E88A43-AAA0-E52D-9CE2-7362562AD60D}"/>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18437BAF-F9FB-2CA4-5434-31F88CC6E0D7}"/>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77A64787-1596-69AD-91EA-08AC3710DCA6}"/>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BF51DE69-246A-CAD4-17DB-089AD12770FE}"/>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DDA6F91A-BA1D-511F-E49A-625A512A37AC}"/>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86405587-5F0E-532E-CD52-6C9B71E1E8A6}"/>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94F283E0-B937-9E5A-2785-674491E56C58}"/>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A68E0F8F-3600-5AF4-ADC6-D6B388D0307A}"/>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spTree>
    <p:extLst>
      <p:ext uri="{BB962C8B-B14F-4D97-AF65-F5344CB8AC3E}">
        <p14:creationId xmlns:p14="http://schemas.microsoft.com/office/powerpoint/2010/main" val="1822186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7F4CACC-CC24-A64F-B4DA-B5A15EA3A501}"/>
              </a:ext>
            </a:extLst>
          </p:cNvPr>
          <p:cNvGrpSpPr/>
          <p:nvPr/>
        </p:nvGrpSpPr>
        <p:grpSpPr>
          <a:xfrm>
            <a:off x="0" y="6811108"/>
            <a:ext cx="12192000" cy="46892"/>
            <a:chOff x="0" y="6811108"/>
            <a:chExt cx="12192000" cy="46892"/>
          </a:xfrm>
        </p:grpSpPr>
        <p:sp>
          <p:nvSpPr>
            <p:cNvPr id="12" name="Rectangle 11">
              <a:extLst>
                <a:ext uri="{FF2B5EF4-FFF2-40B4-BE49-F238E27FC236}">
                  <a16:creationId xmlns:a16="http://schemas.microsoft.com/office/drawing/2014/main" id="{B45A71A1-ACED-2746-BF08-4E9556BB5A64}"/>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7BBA4116-A661-2E4E-AE8B-B8FDF8FCB8CA}"/>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6D4C26A-CF9A-D54F-870B-1B665E3E1261}"/>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DB024D0-80E8-424D-8257-C0033261EEDC}"/>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0FE05CFB-E685-C64F-BE1B-DC8D281CB459}"/>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7DF28313-DCC1-634D-AACB-898C8EC9E524}"/>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A502F74C-8293-0148-BAF8-17499F6DF5C3}"/>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788157DE-5520-C64C-AE06-4936E6C4269F}"/>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E1478E59-207A-1940-9A3A-3328F0F11415}"/>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5A04F2C-1C46-4D4E-85C8-AC3B22B1230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9EB14651-261E-AC46-8EE3-3F058E16FE1C}"/>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037EC367-433A-8D42-88B9-916C4ACD5DF7}"/>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50D7E4DD-01F2-6340-882C-DE3971370B6B}"/>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B5DA03F9-0C80-E347-AD25-EFFEF05A24E9}"/>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46F31D64-16C2-D548-A080-7E00323E7EC6}"/>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567046D-FAA7-0846-85BB-623027933F2B}"/>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91529BE7-D8AD-C547-8D45-B81679FE04FC}"/>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41405493-F631-F64F-8996-CF64939AC0EA}"/>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6B76A85B-87CC-EC48-A1A0-28830BCC15B9}"/>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F097B615-7E94-334F-B61A-C13B1A8E3141}"/>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sp>
        <p:nvSpPr>
          <p:cNvPr id="33" name="TextBox 32">
            <a:extLst>
              <a:ext uri="{FF2B5EF4-FFF2-40B4-BE49-F238E27FC236}">
                <a16:creationId xmlns:a16="http://schemas.microsoft.com/office/drawing/2014/main" id="{74A9CC29-4D41-F15F-6220-A88E7F539206}"/>
              </a:ext>
            </a:extLst>
          </p:cNvPr>
          <p:cNvSpPr txBox="1"/>
          <p:nvPr/>
        </p:nvSpPr>
        <p:spPr>
          <a:xfrm>
            <a:off x="1557087" y="1596719"/>
            <a:ext cx="10040162" cy="2126864"/>
          </a:xfrm>
          <a:prstGeom prst="rect">
            <a:avLst/>
          </a:prstGeom>
          <a:noFill/>
        </p:spPr>
        <p:txBody>
          <a:bodyPr wrap="square" rtlCol="0">
            <a:spAutoFit/>
          </a:bodyPr>
          <a:lstStyle/>
          <a:p>
            <a:pPr>
              <a:lnSpc>
                <a:spcPct val="150000"/>
              </a:lnSpc>
            </a:pPr>
            <a:r>
              <a:rPr lang="en-IN" b="1" dirty="0">
                <a:solidFill>
                  <a:schemeClr val="bg2">
                    <a:lumMod val="10000"/>
                  </a:schemeClr>
                </a:solidFill>
              </a:rPr>
              <a:t>Chances of losing money after investing for 1-Year in Sensex?</a:t>
            </a:r>
            <a:endParaRPr lang="en-IN" b="1" dirty="0"/>
          </a:p>
          <a:p>
            <a:pPr marL="342900" indent="-342900" rtl="0">
              <a:lnSpc>
                <a:spcPct val="150000"/>
              </a:lnSpc>
              <a:buFont typeface="+mj-lt"/>
              <a:buAutoNum type="alphaLcParenR"/>
            </a:pPr>
            <a:r>
              <a:rPr lang="en-IN" dirty="0"/>
              <a:t>10%</a:t>
            </a:r>
          </a:p>
          <a:p>
            <a:pPr marL="342900" indent="-342900" rtl="0">
              <a:lnSpc>
                <a:spcPct val="150000"/>
              </a:lnSpc>
              <a:buFont typeface="+mj-lt"/>
              <a:buAutoNum type="alphaLcParenR"/>
            </a:pPr>
            <a:r>
              <a:rPr lang="en-IN" dirty="0"/>
              <a:t>20%</a:t>
            </a:r>
          </a:p>
          <a:p>
            <a:pPr marL="342900" indent="-342900" rtl="0">
              <a:lnSpc>
                <a:spcPct val="150000"/>
              </a:lnSpc>
              <a:buFont typeface="+mj-lt"/>
              <a:buAutoNum type="alphaLcParenR"/>
            </a:pPr>
            <a:r>
              <a:rPr lang="en-IN" b="1" dirty="0"/>
              <a:t>30%</a:t>
            </a:r>
          </a:p>
          <a:p>
            <a:pPr marL="342900" indent="-342900" rtl="0">
              <a:lnSpc>
                <a:spcPct val="150000"/>
              </a:lnSpc>
              <a:buFont typeface="+mj-lt"/>
              <a:buAutoNum type="alphaLcParenR"/>
            </a:pPr>
            <a:r>
              <a:rPr lang="en-IN" dirty="0"/>
              <a:t>40%</a:t>
            </a:r>
          </a:p>
        </p:txBody>
      </p:sp>
      <p:grpSp>
        <p:nvGrpSpPr>
          <p:cNvPr id="35" name="Group 34">
            <a:extLst>
              <a:ext uri="{FF2B5EF4-FFF2-40B4-BE49-F238E27FC236}">
                <a16:creationId xmlns:a16="http://schemas.microsoft.com/office/drawing/2014/main" id="{BC93130C-30B2-48E8-0411-0E0BD3BC6345}"/>
              </a:ext>
            </a:extLst>
          </p:cNvPr>
          <p:cNvGrpSpPr/>
          <p:nvPr/>
        </p:nvGrpSpPr>
        <p:grpSpPr>
          <a:xfrm>
            <a:off x="0" y="-13252"/>
            <a:ext cx="12192000" cy="1386477"/>
            <a:chOff x="0" y="-13252"/>
            <a:chExt cx="12192000" cy="1386477"/>
          </a:xfrm>
        </p:grpSpPr>
        <p:grpSp>
          <p:nvGrpSpPr>
            <p:cNvPr id="36" name="Group 35">
              <a:extLst>
                <a:ext uri="{FF2B5EF4-FFF2-40B4-BE49-F238E27FC236}">
                  <a16:creationId xmlns:a16="http://schemas.microsoft.com/office/drawing/2014/main" id="{BB22A9C3-8C27-0413-A171-9754F6FD0611}"/>
                </a:ext>
              </a:extLst>
            </p:cNvPr>
            <p:cNvGrpSpPr/>
            <p:nvPr/>
          </p:nvGrpSpPr>
          <p:grpSpPr>
            <a:xfrm>
              <a:off x="0" y="-13252"/>
              <a:ext cx="12192000" cy="1386477"/>
              <a:chOff x="0" y="-13252"/>
              <a:chExt cx="12192000" cy="1386477"/>
            </a:xfrm>
          </p:grpSpPr>
          <p:sp>
            <p:nvSpPr>
              <p:cNvPr id="38" name="Rectangle 37">
                <a:extLst>
                  <a:ext uri="{FF2B5EF4-FFF2-40B4-BE49-F238E27FC236}">
                    <a16:creationId xmlns:a16="http://schemas.microsoft.com/office/drawing/2014/main" id="{F37EA0FD-69CC-CB22-2958-42CF9C5E67A6}"/>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7">
                <a:extLst>
                  <a:ext uri="{FF2B5EF4-FFF2-40B4-BE49-F238E27FC236}">
                    <a16:creationId xmlns:a16="http://schemas.microsoft.com/office/drawing/2014/main" id="{05F5220E-F423-A11F-9E1D-F38CC4024043}"/>
                  </a:ext>
                </a:extLst>
              </p:cNvPr>
              <p:cNvSpPr/>
              <p:nvPr/>
            </p:nvSpPr>
            <p:spPr>
              <a:xfrm>
                <a:off x="9875520" y="0"/>
                <a:ext cx="2316480" cy="1373225"/>
              </a:xfrm>
              <a:custGeom>
                <a:avLst/>
                <a:gdLst>
                  <a:gd name="connsiteX0" fmla="*/ 0 w 2316480"/>
                  <a:gd name="connsiteY0" fmla="*/ 0 h 969187"/>
                  <a:gd name="connsiteX1" fmla="*/ 2316480 w 2316480"/>
                  <a:gd name="connsiteY1" fmla="*/ 0 h 969187"/>
                  <a:gd name="connsiteX2" fmla="*/ 2316480 w 2316480"/>
                  <a:gd name="connsiteY2" fmla="*/ 969187 h 969187"/>
                  <a:gd name="connsiteX3" fmla="*/ 0 w 2316480"/>
                  <a:gd name="connsiteY3" fmla="*/ 969187 h 969187"/>
                  <a:gd name="connsiteX4" fmla="*/ 0 w 2316480"/>
                  <a:gd name="connsiteY4" fmla="*/ 0 h 969187"/>
                  <a:gd name="connsiteX0" fmla="*/ 0 w 2316480"/>
                  <a:gd name="connsiteY0" fmla="*/ 0 h 1266899"/>
                  <a:gd name="connsiteX1" fmla="*/ 2316480 w 2316480"/>
                  <a:gd name="connsiteY1" fmla="*/ 0 h 1266899"/>
                  <a:gd name="connsiteX2" fmla="*/ 2316480 w 2316480"/>
                  <a:gd name="connsiteY2" fmla="*/ 969187 h 1266899"/>
                  <a:gd name="connsiteX3" fmla="*/ 223284 w 2316480"/>
                  <a:gd name="connsiteY3" fmla="*/ 1266899 h 1266899"/>
                  <a:gd name="connsiteX4" fmla="*/ 0 w 2316480"/>
                  <a:gd name="connsiteY4" fmla="*/ 0 h 1266899"/>
                  <a:gd name="connsiteX0" fmla="*/ 0 w 2316480"/>
                  <a:gd name="connsiteY0" fmla="*/ 0 h 1373225"/>
                  <a:gd name="connsiteX1" fmla="*/ 2316480 w 2316480"/>
                  <a:gd name="connsiteY1" fmla="*/ 0 h 1373225"/>
                  <a:gd name="connsiteX2" fmla="*/ 2316480 w 2316480"/>
                  <a:gd name="connsiteY2" fmla="*/ 969187 h 1373225"/>
                  <a:gd name="connsiteX3" fmla="*/ 244549 w 2316480"/>
                  <a:gd name="connsiteY3" fmla="*/ 1373225 h 1373225"/>
                  <a:gd name="connsiteX4" fmla="*/ 0 w 2316480"/>
                  <a:gd name="connsiteY4" fmla="*/ 0 h 1373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6480" h="1373225">
                    <a:moveTo>
                      <a:pt x="0" y="0"/>
                    </a:moveTo>
                    <a:lnTo>
                      <a:pt x="2316480" y="0"/>
                    </a:lnTo>
                    <a:lnTo>
                      <a:pt x="2316480" y="969187"/>
                    </a:lnTo>
                    <a:lnTo>
                      <a:pt x="244549" y="1373225"/>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0" name="Picture 39" descr="Icon&#10;&#10;Description automatically generated">
                <a:extLst>
                  <a:ext uri="{FF2B5EF4-FFF2-40B4-BE49-F238E27FC236}">
                    <a16:creationId xmlns:a16="http://schemas.microsoft.com/office/drawing/2014/main" id="{1A1C852B-64CF-DCC9-096C-855420FF3A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4601" y="379482"/>
                <a:ext cx="1298317" cy="445020"/>
              </a:xfrm>
              <a:prstGeom prst="rect">
                <a:avLst/>
              </a:prstGeom>
            </p:spPr>
          </p:pic>
        </p:grpSp>
        <p:sp>
          <p:nvSpPr>
            <p:cNvPr id="37" name="TextBox 36">
              <a:extLst>
                <a:ext uri="{FF2B5EF4-FFF2-40B4-BE49-F238E27FC236}">
                  <a16:creationId xmlns:a16="http://schemas.microsoft.com/office/drawing/2014/main" id="{3895AD4D-A0B9-72A0-4642-37CD01F43A45}"/>
                </a:ext>
              </a:extLst>
            </p:cNvPr>
            <p:cNvSpPr txBox="1"/>
            <p:nvPr/>
          </p:nvSpPr>
          <p:spPr>
            <a:xfrm>
              <a:off x="1030415" y="324993"/>
              <a:ext cx="3225563" cy="553998"/>
            </a:xfrm>
            <a:prstGeom prst="rect">
              <a:avLst/>
            </a:prstGeom>
            <a:noFill/>
          </p:spPr>
          <p:txBody>
            <a:bodyPr wrap="none" rtlCol="0">
              <a:spAutoFit/>
            </a:bodyPr>
            <a:lstStyle/>
            <a:p>
              <a:r>
                <a:rPr lang="en-US" sz="3000" b="1" dirty="0">
                  <a:solidFill>
                    <a:schemeClr val="bg1"/>
                  </a:solidFill>
                  <a:latin typeface="Merriweather" pitchFamily="2" charset="77"/>
                </a:rPr>
                <a:t>Rolling Returns</a:t>
              </a:r>
              <a:endParaRPr lang="en-US" sz="3000" dirty="0">
                <a:solidFill>
                  <a:schemeClr val="bg1"/>
                </a:solidFill>
                <a:latin typeface="Merriweather" pitchFamily="2" charset="77"/>
              </a:endParaRPr>
            </a:p>
          </p:txBody>
        </p:sp>
      </p:grpSp>
      <p:pic>
        <p:nvPicPr>
          <p:cNvPr id="47" name="Graphic 46" descr="Questions with solid fill">
            <a:extLst>
              <a:ext uri="{FF2B5EF4-FFF2-40B4-BE49-F238E27FC236}">
                <a16:creationId xmlns:a16="http://schemas.microsoft.com/office/drawing/2014/main" id="{885FD41D-8FFB-D6FF-0809-7C82693000A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49188" y="1596719"/>
            <a:ext cx="458659" cy="458659"/>
          </a:xfrm>
          <a:prstGeom prst="rect">
            <a:avLst/>
          </a:prstGeom>
        </p:spPr>
      </p:pic>
    </p:spTree>
    <p:extLst>
      <p:ext uri="{BB962C8B-B14F-4D97-AF65-F5344CB8AC3E}">
        <p14:creationId xmlns:p14="http://schemas.microsoft.com/office/powerpoint/2010/main" val="2848420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AAD9EA4E-32EF-81DF-1D18-12801FCED2B4}"/>
              </a:ext>
            </a:extLst>
          </p:cNvPr>
          <p:cNvGrpSpPr/>
          <p:nvPr/>
        </p:nvGrpSpPr>
        <p:grpSpPr>
          <a:xfrm>
            <a:off x="0" y="6811108"/>
            <a:ext cx="12192000" cy="46892"/>
            <a:chOff x="0" y="6811108"/>
            <a:chExt cx="12192000" cy="46892"/>
          </a:xfrm>
        </p:grpSpPr>
        <p:sp>
          <p:nvSpPr>
            <p:cNvPr id="5" name="Rectangle 4">
              <a:extLst>
                <a:ext uri="{FF2B5EF4-FFF2-40B4-BE49-F238E27FC236}">
                  <a16:creationId xmlns:a16="http://schemas.microsoft.com/office/drawing/2014/main" id="{72A8BFE9-D421-3BA2-83A2-122C7797C16E}"/>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6" name="Rectangle 5">
              <a:extLst>
                <a:ext uri="{FF2B5EF4-FFF2-40B4-BE49-F238E27FC236}">
                  <a16:creationId xmlns:a16="http://schemas.microsoft.com/office/drawing/2014/main" id="{263BE863-F695-9271-BF26-6FF9A557C5ED}"/>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7" name="Rectangle 6">
              <a:extLst>
                <a:ext uri="{FF2B5EF4-FFF2-40B4-BE49-F238E27FC236}">
                  <a16:creationId xmlns:a16="http://schemas.microsoft.com/office/drawing/2014/main" id="{ADD2BCB1-6513-5131-1892-786BA8DB9642}"/>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8" name="Rectangle 7">
              <a:extLst>
                <a:ext uri="{FF2B5EF4-FFF2-40B4-BE49-F238E27FC236}">
                  <a16:creationId xmlns:a16="http://schemas.microsoft.com/office/drawing/2014/main" id="{1CAD5923-F468-A5A1-1C8E-E2C6CA93878C}"/>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9" name="Rectangle 8">
              <a:extLst>
                <a:ext uri="{FF2B5EF4-FFF2-40B4-BE49-F238E27FC236}">
                  <a16:creationId xmlns:a16="http://schemas.microsoft.com/office/drawing/2014/main" id="{D6194320-B25C-691D-81F8-D87B37BEC10B}"/>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0" name="Rectangle 9">
              <a:extLst>
                <a:ext uri="{FF2B5EF4-FFF2-40B4-BE49-F238E27FC236}">
                  <a16:creationId xmlns:a16="http://schemas.microsoft.com/office/drawing/2014/main" id="{76C0055C-0691-01AD-9024-31B66AE2AC26}"/>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1" name="Rectangle 10">
              <a:extLst>
                <a:ext uri="{FF2B5EF4-FFF2-40B4-BE49-F238E27FC236}">
                  <a16:creationId xmlns:a16="http://schemas.microsoft.com/office/drawing/2014/main" id="{9682BB68-8307-B2A2-6560-F59D2A8FB84F}"/>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2" name="Rectangle 11">
              <a:extLst>
                <a:ext uri="{FF2B5EF4-FFF2-40B4-BE49-F238E27FC236}">
                  <a16:creationId xmlns:a16="http://schemas.microsoft.com/office/drawing/2014/main" id="{0F665D95-54C2-ABF6-C56C-81BEACB62343}"/>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7AD9EDD0-BB38-6B5C-D69C-3A04AC358AAB}"/>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6AD005C5-150E-0398-0741-1DC4C73496F2}"/>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2D206FAE-EE70-30FF-B6C1-79EC0CC14179}"/>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F98F6AF5-0E0E-7EA9-3A58-343DE28890CB}"/>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ECA15950-DC6E-B97B-6081-389849F76AF0}"/>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2B736588-478E-6B27-A7C4-911554FB5AE1}"/>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4AC49382-C124-3163-6F5A-2D5C0F55A8AC}"/>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680522BE-4ED1-5A96-0BF0-1F5AEBB245C1}"/>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7DD6B37-CDC5-EB80-A1FA-CDB01DCD68E3}"/>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C3F90DEB-B1D0-2F67-9AC1-96A0E53AE5AF}"/>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1CE95395-AE99-36A2-E0D4-8B2056AA3A5B}"/>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C3A93C13-FC57-E837-B3C8-BC853E3547C5}"/>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sp>
        <p:nvSpPr>
          <p:cNvPr id="25" name="TextBox 24">
            <a:extLst>
              <a:ext uri="{FF2B5EF4-FFF2-40B4-BE49-F238E27FC236}">
                <a16:creationId xmlns:a16="http://schemas.microsoft.com/office/drawing/2014/main" id="{EF181A40-3E1C-4E3C-E75D-4D10AC6D80EF}"/>
              </a:ext>
            </a:extLst>
          </p:cNvPr>
          <p:cNvSpPr txBox="1"/>
          <p:nvPr/>
        </p:nvSpPr>
        <p:spPr>
          <a:xfrm>
            <a:off x="1588312" y="1566771"/>
            <a:ext cx="7372217" cy="2126864"/>
          </a:xfrm>
          <a:prstGeom prst="rect">
            <a:avLst/>
          </a:prstGeom>
          <a:noFill/>
        </p:spPr>
        <p:txBody>
          <a:bodyPr wrap="square" rtlCol="0">
            <a:spAutoFit/>
          </a:bodyPr>
          <a:lstStyle/>
          <a:p>
            <a:pPr>
              <a:lnSpc>
                <a:spcPct val="150000"/>
              </a:lnSpc>
            </a:pPr>
            <a:r>
              <a:rPr lang="en-IN" b="1" dirty="0">
                <a:solidFill>
                  <a:schemeClr val="bg2">
                    <a:lumMod val="10000"/>
                  </a:schemeClr>
                </a:solidFill>
              </a:rPr>
              <a:t>Chances of losing money after investing for 10-Year in Sensex?</a:t>
            </a:r>
            <a:endParaRPr lang="en-IN" b="1" dirty="0">
              <a:solidFill>
                <a:srgbClr val="0070C0"/>
              </a:solidFill>
            </a:endParaRPr>
          </a:p>
          <a:p>
            <a:pPr marL="342900" indent="-342900">
              <a:lnSpc>
                <a:spcPct val="150000"/>
              </a:lnSpc>
              <a:buAutoNum type="alphaLcParenR"/>
            </a:pPr>
            <a:r>
              <a:rPr lang="en-IN" b="1" dirty="0"/>
              <a:t>1%</a:t>
            </a:r>
          </a:p>
          <a:p>
            <a:pPr marL="342900" indent="-342900">
              <a:lnSpc>
                <a:spcPct val="150000"/>
              </a:lnSpc>
              <a:buAutoNum type="alphaLcParenR"/>
            </a:pPr>
            <a:r>
              <a:rPr lang="en-IN" dirty="0"/>
              <a:t>5%</a:t>
            </a:r>
          </a:p>
          <a:p>
            <a:pPr marL="342900" indent="-342900">
              <a:lnSpc>
                <a:spcPct val="150000"/>
              </a:lnSpc>
              <a:buAutoNum type="alphaLcParenR"/>
            </a:pPr>
            <a:r>
              <a:rPr lang="en-IN" dirty="0"/>
              <a:t>10%</a:t>
            </a:r>
          </a:p>
          <a:p>
            <a:pPr marL="342900" indent="-342900">
              <a:lnSpc>
                <a:spcPct val="150000"/>
              </a:lnSpc>
              <a:buAutoNum type="alphaLcParenR"/>
            </a:pPr>
            <a:r>
              <a:rPr lang="en-IN" dirty="0"/>
              <a:t>20%</a:t>
            </a:r>
            <a:endParaRPr lang="en-US" dirty="0"/>
          </a:p>
        </p:txBody>
      </p:sp>
      <p:grpSp>
        <p:nvGrpSpPr>
          <p:cNvPr id="27" name="Group 26">
            <a:extLst>
              <a:ext uri="{FF2B5EF4-FFF2-40B4-BE49-F238E27FC236}">
                <a16:creationId xmlns:a16="http://schemas.microsoft.com/office/drawing/2014/main" id="{ADA254DD-6A47-A5CA-186B-C4525DE39EF3}"/>
              </a:ext>
            </a:extLst>
          </p:cNvPr>
          <p:cNvGrpSpPr/>
          <p:nvPr/>
        </p:nvGrpSpPr>
        <p:grpSpPr>
          <a:xfrm>
            <a:off x="0" y="-13252"/>
            <a:ext cx="12192000" cy="1386477"/>
            <a:chOff x="0" y="-13252"/>
            <a:chExt cx="12192000" cy="1386477"/>
          </a:xfrm>
        </p:grpSpPr>
        <p:grpSp>
          <p:nvGrpSpPr>
            <p:cNvPr id="28" name="Group 27">
              <a:extLst>
                <a:ext uri="{FF2B5EF4-FFF2-40B4-BE49-F238E27FC236}">
                  <a16:creationId xmlns:a16="http://schemas.microsoft.com/office/drawing/2014/main" id="{581F3E04-78C7-992F-72E6-F017AECAEDF4}"/>
                </a:ext>
              </a:extLst>
            </p:cNvPr>
            <p:cNvGrpSpPr/>
            <p:nvPr/>
          </p:nvGrpSpPr>
          <p:grpSpPr>
            <a:xfrm>
              <a:off x="0" y="-13252"/>
              <a:ext cx="12192000" cy="1386477"/>
              <a:chOff x="0" y="-13252"/>
              <a:chExt cx="12192000" cy="1386477"/>
            </a:xfrm>
          </p:grpSpPr>
          <p:sp>
            <p:nvSpPr>
              <p:cNvPr id="30" name="Rectangle 29">
                <a:extLst>
                  <a:ext uri="{FF2B5EF4-FFF2-40B4-BE49-F238E27FC236}">
                    <a16:creationId xmlns:a16="http://schemas.microsoft.com/office/drawing/2014/main" id="{FDF09384-AE72-4B77-64BA-ABE54A3337AC}"/>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7">
                <a:extLst>
                  <a:ext uri="{FF2B5EF4-FFF2-40B4-BE49-F238E27FC236}">
                    <a16:creationId xmlns:a16="http://schemas.microsoft.com/office/drawing/2014/main" id="{C7FC76CA-3A50-F7CF-5301-641E51C04BB8}"/>
                  </a:ext>
                </a:extLst>
              </p:cNvPr>
              <p:cNvSpPr/>
              <p:nvPr/>
            </p:nvSpPr>
            <p:spPr>
              <a:xfrm>
                <a:off x="9875520" y="0"/>
                <a:ext cx="2316480" cy="1373225"/>
              </a:xfrm>
              <a:custGeom>
                <a:avLst/>
                <a:gdLst>
                  <a:gd name="connsiteX0" fmla="*/ 0 w 2316480"/>
                  <a:gd name="connsiteY0" fmla="*/ 0 h 969187"/>
                  <a:gd name="connsiteX1" fmla="*/ 2316480 w 2316480"/>
                  <a:gd name="connsiteY1" fmla="*/ 0 h 969187"/>
                  <a:gd name="connsiteX2" fmla="*/ 2316480 w 2316480"/>
                  <a:gd name="connsiteY2" fmla="*/ 969187 h 969187"/>
                  <a:gd name="connsiteX3" fmla="*/ 0 w 2316480"/>
                  <a:gd name="connsiteY3" fmla="*/ 969187 h 969187"/>
                  <a:gd name="connsiteX4" fmla="*/ 0 w 2316480"/>
                  <a:gd name="connsiteY4" fmla="*/ 0 h 969187"/>
                  <a:gd name="connsiteX0" fmla="*/ 0 w 2316480"/>
                  <a:gd name="connsiteY0" fmla="*/ 0 h 1266899"/>
                  <a:gd name="connsiteX1" fmla="*/ 2316480 w 2316480"/>
                  <a:gd name="connsiteY1" fmla="*/ 0 h 1266899"/>
                  <a:gd name="connsiteX2" fmla="*/ 2316480 w 2316480"/>
                  <a:gd name="connsiteY2" fmla="*/ 969187 h 1266899"/>
                  <a:gd name="connsiteX3" fmla="*/ 223284 w 2316480"/>
                  <a:gd name="connsiteY3" fmla="*/ 1266899 h 1266899"/>
                  <a:gd name="connsiteX4" fmla="*/ 0 w 2316480"/>
                  <a:gd name="connsiteY4" fmla="*/ 0 h 1266899"/>
                  <a:gd name="connsiteX0" fmla="*/ 0 w 2316480"/>
                  <a:gd name="connsiteY0" fmla="*/ 0 h 1373225"/>
                  <a:gd name="connsiteX1" fmla="*/ 2316480 w 2316480"/>
                  <a:gd name="connsiteY1" fmla="*/ 0 h 1373225"/>
                  <a:gd name="connsiteX2" fmla="*/ 2316480 w 2316480"/>
                  <a:gd name="connsiteY2" fmla="*/ 969187 h 1373225"/>
                  <a:gd name="connsiteX3" fmla="*/ 244549 w 2316480"/>
                  <a:gd name="connsiteY3" fmla="*/ 1373225 h 1373225"/>
                  <a:gd name="connsiteX4" fmla="*/ 0 w 2316480"/>
                  <a:gd name="connsiteY4" fmla="*/ 0 h 1373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6480" h="1373225">
                    <a:moveTo>
                      <a:pt x="0" y="0"/>
                    </a:moveTo>
                    <a:lnTo>
                      <a:pt x="2316480" y="0"/>
                    </a:lnTo>
                    <a:lnTo>
                      <a:pt x="2316480" y="969187"/>
                    </a:lnTo>
                    <a:lnTo>
                      <a:pt x="244549" y="1373225"/>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2" name="Picture 31" descr="Icon&#10;&#10;Description automatically generated">
                <a:extLst>
                  <a:ext uri="{FF2B5EF4-FFF2-40B4-BE49-F238E27FC236}">
                    <a16:creationId xmlns:a16="http://schemas.microsoft.com/office/drawing/2014/main" id="{E70D1D80-FB6B-6B83-7E91-2DB5CE4A23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4601" y="379482"/>
                <a:ext cx="1298317" cy="445020"/>
              </a:xfrm>
              <a:prstGeom prst="rect">
                <a:avLst/>
              </a:prstGeom>
            </p:spPr>
          </p:pic>
        </p:grpSp>
        <p:sp>
          <p:nvSpPr>
            <p:cNvPr id="29" name="TextBox 28">
              <a:extLst>
                <a:ext uri="{FF2B5EF4-FFF2-40B4-BE49-F238E27FC236}">
                  <a16:creationId xmlns:a16="http://schemas.microsoft.com/office/drawing/2014/main" id="{09E77F5D-BD69-DA68-15F1-971A536005D4}"/>
                </a:ext>
              </a:extLst>
            </p:cNvPr>
            <p:cNvSpPr txBox="1"/>
            <p:nvPr/>
          </p:nvSpPr>
          <p:spPr>
            <a:xfrm>
              <a:off x="1030415" y="324993"/>
              <a:ext cx="3225563" cy="553998"/>
            </a:xfrm>
            <a:prstGeom prst="rect">
              <a:avLst/>
            </a:prstGeom>
            <a:noFill/>
          </p:spPr>
          <p:txBody>
            <a:bodyPr wrap="none" rtlCol="0">
              <a:spAutoFit/>
            </a:bodyPr>
            <a:lstStyle/>
            <a:p>
              <a:r>
                <a:rPr lang="en-US" sz="3000" b="1" dirty="0">
                  <a:solidFill>
                    <a:schemeClr val="bg1"/>
                  </a:solidFill>
                  <a:latin typeface="Merriweather" pitchFamily="2" charset="77"/>
                </a:rPr>
                <a:t>Rolling Returns</a:t>
              </a:r>
              <a:endParaRPr lang="en-US" sz="3000" dirty="0">
                <a:solidFill>
                  <a:schemeClr val="bg1"/>
                </a:solidFill>
                <a:latin typeface="Merriweather" pitchFamily="2" charset="77"/>
              </a:endParaRPr>
            </a:p>
          </p:txBody>
        </p:sp>
      </p:grpSp>
      <p:pic>
        <p:nvPicPr>
          <p:cNvPr id="35" name="Graphic 34" descr="Questions with solid fill">
            <a:extLst>
              <a:ext uri="{FF2B5EF4-FFF2-40B4-BE49-F238E27FC236}">
                <a16:creationId xmlns:a16="http://schemas.microsoft.com/office/drawing/2014/main" id="{36F466BB-ADCD-A93D-61BE-7BD6F282234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49188" y="1596719"/>
            <a:ext cx="458659" cy="458659"/>
          </a:xfrm>
          <a:prstGeom prst="rect">
            <a:avLst/>
          </a:prstGeom>
        </p:spPr>
      </p:pic>
    </p:spTree>
    <p:extLst>
      <p:ext uri="{BB962C8B-B14F-4D97-AF65-F5344CB8AC3E}">
        <p14:creationId xmlns:p14="http://schemas.microsoft.com/office/powerpoint/2010/main" val="1129863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7F4CACC-CC24-A64F-B4DA-B5A15EA3A501}"/>
              </a:ext>
            </a:extLst>
          </p:cNvPr>
          <p:cNvGrpSpPr/>
          <p:nvPr/>
        </p:nvGrpSpPr>
        <p:grpSpPr>
          <a:xfrm>
            <a:off x="0" y="6811108"/>
            <a:ext cx="12192000" cy="46892"/>
            <a:chOff x="0" y="6811108"/>
            <a:chExt cx="12192000" cy="46892"/>
          </a:xfrm>
        </p:grpSpPr>
        <p:sp>
          <p:nvSpPr>
            <p:cNvPr id="12" name="Rectangle 11">
              <a:extLst>
                <a:ext uri="{FF2B5EF4-FFF2-40B4-BE49-F238E27FC236}">
                  <a16:creationId xmlns:a16="http://schemas.microsoft.com/office/drawing/2014/main" id="{B45A71A1-ACED-2746-BF08-4E9556BB5A64}"/>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7BBA4116-A661-2E4E-AE8B-B8FDF8FCB8CA}"/>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6D4C26A-CF9A-D54F-870B-1B665E3E1261}"/>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DB024D0-80E8-424D-8257-C0033261EEDC}"/>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0FE05CFB-E685-C64F-BE1B-DC8D281CB459}"/>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7DF28313-DCC1-634D-AACB-898C8EC9E524}"/>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A502F74C-8293-0148-BAF8-17499F6DF5C3}"/>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788157DE-5520-C64C-AE06-4936E6C4269F}"/>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E1478E59-207A-1940-9A3A-3328F0F11415}"/>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5A04F2C-1C46-4D4E-85C8-AC3B22B1230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9EB14651-261E-AC46-8EE3-3F058E16FE1C}"/>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037EC367-433A-8D42-88B9-916C4ACD5DF7}"/>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50D7E4DD-01F2-6340-882C-DE3971370B6B}"/>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B5DA03F9-0C80-E347-AD25-EFFEF05A24E9}"/>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46F31D64-16C2-D548-A080-7E00323E7EC6}"/>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567046D-FAA7-0846-85BB-623027933F2B}"/>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91529BE7-D8AD-C547-8D45-B81679FE04FC}"/>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41405493-F631-F64F-8996-CF64939AC0EA}"/>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6B76A85B-87CC-EC48-A1A0-28830BCC15B9}"/>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F097B615-7E94-334F-B61A-C13B1A8E3141}"/>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pic>
        <p:nvPicPr>
          <p:cNvPr id="3" name="Picture 2" descr="Graphical user interface, chart, application&#10;&#10;Description automatically generated">
            <a:extLst>
              <a:ext uri="{FF2B5EF4-FFF2-40B4-BE49-F238E27FC236}">
                <a16:creationId xmlns:a16="http://schemas.microsoft.com/office/drawing/2014/main" id="{AA7257E0-2A6C-6AF4-FB79-CF1721185F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6317" y="1850909"/>
            <a:ext cx="8376783" cy="4339779"/>
          </a:xfrm>
          <a:prstGeom prst="rect">
            <a:avLst/>
          </a:prstGeom>
        </p:spPr>
      </p:pic>
      <p:grpSp>
        <p:nvGrpSpPr>
          <p:cNvPr id="4" name="Group 3">
            <a:extLst>
              <a:ext uri="{FF2B5EF4-FFF2-40B4-BE49-F238E27FC236}">
                <a16:creationId xmlns:a16="http://schemas.microsoft.com/office/drawing/2014/main" id="{7DB04DA2-9B93-FA83-A219-532FD3306680}"/>
              </a:ext>
            </a:extLst>
          </p:cNvPr>
          <p:cNvGrpSpPr/>
          <p:nvPr/>
        </p:nvGrpSpPr>
        <p:grpSpPr>
          <a:xfrm>
            <a:off x="0" y="-13252"/>
            <a:ext cx="12192000" cy="1386477"/>
            <a:chOff x="0" y="-13252"/>
            <a:chExt cx="12192000" cy="1386477"/>
          </a:xfrm>
        </p:grpSpPr>
        <p:grpSp>
          <p:nvGrpSpPr>
            <p:cNvPr id="32" name="Group 31">
              <a:extLst>
                <a:ext uri="{FF2B5EF4-FFF2-40B4-BE49-F238E27FC236}">
                  <a16:creationId xmlns:a16="http://schemas.microsoft.com/office/drawing/2014/main" id="{BE47D1F7-7A4C-6192-88C4-CAC0D6228E3F}"/>
                </a:ext>
              </a:extLst>
            </p:cNvPr>
            <p:cNvGrpSpPr/>
            <p:nvPr/>
          </p:nvGrpSpPr>
          <p:grpSpPr>
            <a:xfrm>
              <a:off x="0" y="-13252"/>
              <a:ext cx="12192000" cy="1386477"/>
              <a:chOff x="0" y="-13252"/>
              <a:chExt cx="12192000" cy="1386477"/>
            </a:xfrm>
          </p:grpSpPr>
          <p:sp>
            <p:nvSpPr>
              <p:cNvPr id="34" name="Rectangle 33">
                <a:extLst>
                  <a:ext uri="{FF2B5EF4-FFF2-40B4-BE49-F238E27FC236}">
                    <a16:creationId xmlns:a16="http://schemas.microsoft.com/office/drawing/2014/main" id="{2421D127-75FE-B53E-851C-6F218ABD9C44}"/>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7">
                <a:extLst>
                  <a:ext uri="{FF2B5EF4-FFF2-40B4-BE49-F238E27FC236}">
                    <a16:creationId xmlns:a16="http://schemas.microsoft.com/office/drawing/2014/main" id="{5528BABD-484E-4B77-967C-621EBD7AEDE8}"/>
                  </a:ext>
                </a:extLst>
              </p:cNvPr>
              <p:cNvSpPr/>
              <p:nvPr/>
            </p:nvSpPr>
            <p:spPr>
              <a:xfrm>
                <a:off x="9875520" y="0"/>
                <a:ext cx="2316480" cy="1373225"/>
              </a:xfrm>
              <a:custGeom>
                <a:avLst/>
                <a:gdLst>
                  <a:gd name="connsiteX0" fmla="*/ 0 w 2316480"/>
                  <a:gd name="connsiteY0" fmla="*/ 0 h 969187"/>
                  <a:gd name="connsiteX1" fmla="*/ 2316480 w 2316480"/>
                  <a:gd name="connsiteY1" fmla="*/ 0 h 969187"/>
                  <a:gd name="connsiteX2" fmla="*/ 2316480 w 2316480"/>
                  <a:gd name="connsiteY2" fmla="*/ 969187 h 969187"/>
                  <a:gd name="connsiteX3" fmla="*/ 0 w 2316480"/>
                  <a:gd name="connsiteY3" fmla="*/ 969187 h 969187"/>
                  <a:gd name="connsiteX4" fmla="*/ 0 w 2316480"/>
                  <a:gd name="connsiteY4" fmla="*/ 0 h 969187"/>
                  <a:gd name="connsiteX0" fmla="*/ 0 w 2316480"/>
                  <a:gd name="connsiteY0" fmla="*/ 0 h 1266899"/>
                  <a:gd name="connsiteX1" fmla="*/ 2316480 w 2316480"/>
                  <a:gd name="connsiteY1" fmla="*/ 0 h 1266899"/>
                  <a:gd name="connsiteX2" fmla="*/ 2316480 w 2316480"/>
                  <a:gd name="connsiteY2" fmla="*/ 969187 h 1266899"/>
                  <a:gd name="connsiteX3" fmla="*/ 223284 w 2316480"/>
                  <a:gd name="connsiteY3" fmla="*/ 1266899 h 1266899"/>
                  <a:gd name="connsiteX4" fmla="*/ 0 w 2316480"/>
                  <a:gd name="connsiteY4" fmla="*/ 0 h 1266899"/>
                  <a:gd name="connsiteX0" fmla="*/ 0 w 2316480"/>
                  <a:gd name="connsiteY0" fmla="*/ 0 h 1373225"/>
                  <a:gd name="connsiteX1" fmla="*/ 2316480 w 2316480"/>
                  <a:gd name="connsiteY1" fmla="*/ 0 h 1373225"/>
                  <a:gd name="connsiteX2" fmla="*/ 2316480 w 2316480"/>
                  <a:gd name="connsiteY2" fmla="*/ 969187 h 1373225"/>
                  <a:gd name="connsiteX3" fmla="*/ 244549 w 2316480"/>
                  <a:gd name="connsiteY3" fmla="*/ 1373225 h 1373225"/>
                  <a:gd name="connsiteX4" fmla="*/ 0 w 2316480"/>
                  <a:gd name="connsiteY4" fmla="*/ 0 h 1373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6480" h="1373225">
                    <a:moveTo>
                      <a:pt x="0" y="0"/>
                    </a:moveTo>
                    <a:lnTo>
                      <a:pt x="2316480" y="0"/>
                    </a:lnTo>
                    <a:lnTo>
                      <a:pt x="2316480" y="969187"/>
                    </a:lnTo>
                    <a:lnTo>
                      <a:pt x="244549" y="1373225"/>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6" name="Picture 35" descr="Icon&#10;&#10;Description automatically generated">
                <a:extLst>
                  <a:ext uri="{FF2B5EF4-FFF2-40B4-BE49-F238E27FC236}">
                    <a16:creationId xmlns:a16="http://schemas.microsoft.com/office/drawing/2014/main" id="{86627E5D-A85D-060F-E4B3-49AF6463E67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84601" y="379482"/>
                <a:ext cx="1298317" cy="445020"/>
              </a:xfrm>
              <a:prstGeom prst="rect">
                <a:avLst/>
              </a:prstGeom>
            </p:spPr>
          </p:pic>
        </p:grpSp>
        <p:sp>
          <p:nvSpPr>
            <p:cNvPr id="33" name="TextBox 32">
              <a:extLst>
                <a:ext uri="{FF2B5EF4-FFF2-40B4-BE49-F238E27FC236}">
                  <a16:creationId xmlns:a16="http://schemas.microsoft.com/office/drawing/2014/main" id="{F71FF46F-1BF8-1392-2B1B-CE37A67966D9}"/>
                </a:ext>
              </a:extLst>
            </p:cNvPr>
            <p:cNvSpPr txBox="1"/>
            <p:nvPr/>
          </p:nvSpPr>
          <p:spPr>
            <a:xfrm>
              <a:off x="1030415" y="324993"/>
              <a:ext cx="3225563" cy="553998"/>
            </a:xfrm>
            <a:prstGeom prst="rect">
              <a:avLst/>
            </a:prstGeom>
            <a:noFill/>
          </p:spPr>
          <p:txBody>
            <a:bodyPr wrap="none" rtlCol="0">
              <a:spAutoFit/>
            </a:bodyPr>
            <a:lstStyle/>
            <a:p>
              <a:r>
                <a:rPr lang="en-US" sz="3000" b="1" dirty="0">
                  <a:solidFill>
                    <a:schemeClr val="bg1"/>
                  </a:solidFill>
                  <a:latin typeface="Merriweather" pitchFamily="2" charset="77"/>
                </a:rPr>
                <a:t>Rolling Returns</a:t>
              </a:r>
              <a:endParaRPr lang="en-US" sz="3000" dirty="0">
                <a:solidFill>
                  <a:schemeClr val="bg1"/>
                </a:solidFill>
                <a:latin typeface="Merriweather" pitchFamily="2" charset="77"/>
              </a:endParaRPr>
            </a:p>
          </p:txBody>
        </p:sp>
      </p:grpSp>
    </p:spTree>
    <p:extLst>
      <p:ext uri="{BB962C8B-B14F-4D97-AF65-F5344CB8AC3E}">
        <p14:creationId xmlns:p14="http://schemas.microsoft.com/office/powerpoint/2010/main" val="18446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04D1775C-15C9-10D5-C082-0D8252A625CB}"/>
              </a:ext>
            </a:extLst>
          </p:cNvPr>
          <p:cNvSpPr/>
          <p:nvPr/>
        </p:nvSpPr>
        <p:spPr>
          <a:xfrm>
            <a:off x="2050105" y="2297724"/>
            <a:ext cx="8091790" cy="331528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17F4CACC-CC24-A64F-B4DA-B5A15EA3A501}"/>
              </a:ext>
            </a:extLst>
          </p:cNvPr>
          <p:cNvGrpSpPr/>
          <p:nvPr/>
        </p:nvGrpSpPr>
        <p:grpSpPr>
          <a:xfrm>
            <a:off x="0" y="6811108"/>
            <a:ext cx="12192000" cy="46892"/>
            <a:chOff x="0" y="6811108"/>
            <a:chExt cx="12192000" cy="46892"/>
          </a:xfrm>
        </p:grpSpPr>
        <p:sp>
          <p:nvSpPr>
            <p:cNvPr id="12" name="Rectangle 11">
              <a:extLst>
                <a:ext uri="{FF2B5EF4-FFF2-40B4-BE49-F238E27FC236}">
                  <a16:creationId xmlns:a16="http://schemas.microsoft.com/office/drawing/2014/main" id="{B45A71A1-ACED-2746-BF08-4E9556BB5A64}"/>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7BBA4116-A661-2E4E-AE8B-B8FDF8FCB8CA}"/>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6D4C26A-CF9A-D54F-870B-1B665E3E1261}"/>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DB024D0-80E8-424D-8257-C0033261EEDC}"/>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0FE05CFB-E685-C64F-BE1B-DC8D281CB459}"/>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7DF28313-DCC1-634D-AACB-898C8EC9E524}"/>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A502F74C-8293-0148-BAF8-17499F6DF5C3}"/>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788157DE-5520-C64C-AE06-4936E6C4269F}"/>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E1478E59-207A-1940-9A3A-3328F0F11415}"/>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5A04F2C-1C46-4D4E-85C8-AC3B22B1230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9EB14651-261E-AC46-8EE3-3F058E16FE1C}"/>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037EC367-433A-8D42-88B9-916C4ACD5DF7}"/>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50D7E4DD-01F2-6340-882C-DE3971370B6B}"/>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B5DA03F9-0C80-E347-AD25-EFFEF05A24E9}"/>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46F31D64-16C2-D548-A080-7E00323E7EC6}"/>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567046D-FAA7-0846-85BB-623027933F2B}"/>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91529BE7-D8AD-C547-8D45-B81679FE04FC}"/>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41405493-F631-F64F-8996-CF64939AC0EA}"/>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6B76A85B-87CC-EC48-A1A0-28830BCC15B9}"/>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F097B615-7E94-334F-B61A-C13B1A8E3141}"/>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aphicFrame>
        <p:nvGraphicFramePr>
          <p:cNvPr id="2" name="Table 1">
            <a:extLst>
              <a:ext uri="{FF2B5EF4-FFF2-40B4-BE49-F238E27FC236}">
                <a16:creationId xmlns:a16="http://schemas.microsoft.com/office/drawing/2014/main" id="{EB2ED74C-5976-2F05-C9D1-1212CB0FAE2C}"/>
              </a:ext>
            </a:extLst>
          </p:cNvPr>
          <p:cNvGraphicFramePr>
            <a:graphicFrameLocks noGrp="1"/>
          </p:cNvGraphicFramePr>
          <p:nvPr>
            <p:extLst>
              <p:ext uri="{D42A27DB-BD31-4B8C-83A1-F6EECF244321}">
                <p14:modId xmlns:p14="http://schemas.microsoft.com/office/powerpoint/2010/main" val="915754989"/>
              </p:ext>
            </p:extLst>
          </p:nvPr>
        </p:nvGraphicFramePr>
        <p:xfrm>
          <a:off x="2341962" y="2588458"/>
          <a:ext cx="7508077" cy="2759040"/>
        </p:xfrm>
        <a:graphic>
          <a:graphicData uri="http://schemas.openxmlformats.org/drawingml/2006/table">
            <a:tbl>
              <a:tblPr>
                <a:tableStyleId>{5C22544A-7EE6-4342-B048-85BDC9FD1C3A}</a:tableStyleId>
              </a:tblPr>
              <a:tblGrid>
                <a:gridCol w="2131627">
                  <a:extLst>
                    <a:ext uri="{9D8B030D-6E8A-4147-A177-3AD203B41FA5}">
                      <a16:colId xmlns:a16="http://schemas.microsoft.com/office/drawing/2014/main" val="1635288133"/>
                    </a:ext>
                  </a:extLst>
                </a:gridCol>
                <a:gridCol w="1793448">
                  <a:extLst>
                    <a:ext uri="{9D8B030D-6E8A-4147-A177-3AD203B41FA5}">
                      <a16:colId xmlns:a16="http://schemas.microsoft.com/office/drawing/2014/main" val="1994485848"/>
                    </a:ext>
                  </a:extLst>
                </a:gridCol>
                <a:gridCol w="1682139">
                  <a:extLst>
                    <a:ext uri="{9D8B030D-6E8A-4147-A177-3AD203B41FA5}">
                      <a16:colId xmlns:a16="http://schemas.microsoft.com/office/drawing/2014/main" val="3649846593"/>
                    </a:ext>
                  </a:extLst>
                </a:gridCol>
                <a:gridCol w="1900863">
                  <a:extLst>
                    <a:ext uri="{9D8B030D-6E8A-4147-A177-3AD203B41FA5}">
                      <a16:colId xmlns:a16="http://schemas.microsoft.com/office/drawing/2014/main" val="947778428"/>
                    </a:ext>
                  </a:extLst>
                </a:gridCol>
              </a:tblGrid>
              <a:tr h="689760">
                <a:tc>
                  <a:txBody>
                    <a:bodyPr/>
                    <a:lstStyle/>
                    <a:p>
                      <a:pPr lvl="1" algn="l" fontAlgn="b"/>
                      <a:r>
                        <a:rPr lang="en-US" sz="1800" u="none" strike="noStrike" dirty="0">
                          <a:effectLst/>
                          <a:latin typeface="+mn-lt"/>
                        </a:rPr>
                        <a:t> </a:t>
                      </a:r>
                      <a:endParaRPr lang="en-US" sz="1800" b="0" i="0" u="none" strike="noStrike" dirty="0">
                        <a:solidFill>
                          <a:srgbClr val="000000"/>
                        </a:solidFill>
                        <a:effectLst/>
                        <a:latin typeface="+mn-lt"/>
                      </a:endParaRPr>
                    </a:p>
                  </a:txBody>
                  <a:tcPr marL="9525" marR="9525" marT="9525" marB="0" anchor="ctr">
                    <a:solidFill>
                      <a:schemeClr val="accent1">
                        <a:lumMod val="20000"/>
                        <a:lumOff val="80000"/>
                      </a:schemeClr>
                    </a:solidFill>
                  </a:tcPr>
                </a:tc>
                <a:tc>
                  <a:txBody>
                    <a:bodyPr/>
                    <a:lstStyle/>
                    <a:p>
                      <a:pPr lvl="0" algn="ctr" fontAlgn="b"/>
                      <a:r>
                        <a:rPr lang="en-US" sz="1800" b="1" u="none" strike="noStrike" dirty="0">
                          <a:solidFill>
                            <a:schemeClr val="tx1"/>
                          </a:solidFill>
                          <a:effectLst/>
                          <a:latin typeface="+mn-lt"/>
                        </a:rPr>
                        <a:t>1 year</a:t>
                      </a:r>
                      <a:endParaRPr lang="en-US" sz="1800" b="1" i="0" u="none" strike="noStrike" dirty="0">
                        <a:solidFill>
                          <a:schemeClr val="tx1"/>
                        </a:solidFill>
                        <a:effectLst/>
                        <a:latin typeface="+mn-lt"/>
                      </a:endParaRPr>
                    </a:p>
                  </a:txBody>
                  <a:tcPr marL="9525" marR="9525" marT="9525" marB="0" anchor="ctr">
                    <a:solidFill>
                      <a:schemeClr val="accent1">
                        <a:lumMod val="20000"/>
                        <a:lumOff val="80000"/>
                      </a:schemeClr>
                    </a:solidFill>
                  </a:tcPr>
                </a:tc>
                <a:tc>
                  <a:txBody>
                    <a:bodyPr/>
                    <a:lstStyle/>
                    <a:p>
                      <a:pPr lvl="0" algn="ctr" fontAlgn="b"/>
                      <a:r>
                        <a:rPr lang="en-US" sz="1800" b="1" u="none" strike="noStrike" dirty="0">
                          <a:solidFill>
                            <a:schemeClr val="tx1"/>
                          </a:solidFill>
                          <a:effectLst/>
                          <a:latin typeface="+mn-lt"/>
                        </a:rPr>
                        <a:t>5 year</a:t>
                      </a:r>
                      <a:endParaRPr lang="en-US" sz="1800" b="1" i="0" u="none" strike="noStrike" dirty="0">
                        <a:solidFill>
                          <a:schemeClr val="tx1"/>
                        </a:solidFill>
                        <a:effectLst/>
                        <a:latin typeface="+mn-lt"/>
                      </a:endParaRPr>
                    </a:p>
                  </a:txBody>
                  <a:tcPr marL="9525" marR="9525" marT="9525" marB="0" anchor="ctr">
                    <a:solidFill>
                      <a:schemeClr val="accent1">
                        <a:lumMod val="20000"/>
                        <a:lumOff val="80000"/>
                      </a:schemeClr>
                    </a:solidFill>
                  </a:tcPr>
                </a:tc>
                <a:tc>
                  <a:txBody>
                    <a:bodyPr/>
                    <a:lstStyle/>
                    <a:p>
                      <a:pPr lvl="0" algn="ctr" fontAlgn="b"/>
                      <a:r>
                        <a:rPr lang="en-US" sz="1800" b="1" u="none" strike="noStrike" dirty="0">
                          <a:solidFill>
                            <a:schemeClr val="tx1"/>
                          </a:solidFill>
                          <a:effectLst/>
                          <a:latin typeface="+mn-lt"/>
                        </a:rPr>
                        <a:t>10 year</a:t>
                      </a:r>
                      <a:endParaRPr lang="en-US" sz="1800" b="1" i="0" u="none" strike="noStrike" dirty="0">
                        <a:solidFill>
                          <a:schemeClr val="tx1"/>
                        </a:solidFill>
                        <a:effectLst/>
                        <a:latin typeface="+mn-lt"/>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1763055231"/>
                  </a:ext>
                </a:extLst>
              </a:tr>
              <a:tr h="689760">
                <a:tc>
                  <a:txBody>
                    <a:bodyPr/>
                    <a:lstStyle/>
                    <a:p>
                      <a:pPr lvl="1" algn="l" fontAlgn="b"/>
                      <a:r>
                        <a:rPr lang="en-US" sz="1800" b="1" u="none" strike="noStrike" dirty="0">
                          <a:effectLst/>
                          <a:latin typeface="+mn-lt"/>
                        </a:rPr>
                        <a:t>Minimum</a:t>
                      </a:r>
                      <a:endParaRPr lang="en-US" sz="1800" b="1" i="0" u="none" strike="noStrike" dirty="0">
                        <a:solidFill>
                          <a:srgbClr val="000000"/>
                        </a:solidFill>
                        <a:effectLst/>
                        <a:latin typeface="+mn-lt"/>
                      </a:endParaRPr>
                    </a:p>
                  </a:txBody>
                  <a:tcPr marL="9525" marR="9525" marT="9525" marB="0" anchor="ctr"/>
                </a:tc>
                <a:tc>
                  <a:txBody>
                    <a:bodyPr/>
                    <a:lstStyle/>
                    <a:p>
                      <a:pPr lvl="0" algn="ctr" fontAlgn="b"/>
                      <a:r>
                        <a:rPr lang="en-US" sz="1800" u="none" strike="noStrike" dirty="0">
                          <a:effectLst/>
                          <a:latin typeface="+mn-lt"/>
                        </a:rPr>
                        <a:t>-53.0%</a:t>
                      </a:r>
                      <a:endParaRPr lang="en-US" sz="1800" b="0" i="0" u="none" strike="noStrike" dirty="0">
                        <a:solidFill>
                          <a:srgbClr val="000000"/>
                        </a:solidFill>
                        <a:effectLst/>
                        <a:latin typeface="+mn-lt"/>
                      </a:endParaRPr>
                    </a:p>
                  </a:txBody>
                  <a:tcPr marL="9525" marR="9525" marT="9525" marB="0" anchor="ctr"/>
                </a:tc>
                <a:tc>
                  <a:txBody>
                    <a:bodyPr/>
                    <a:lstStyle/>
                    <a:p>
                      <a:pPr lvl="0" algn="ctr" fontAlgn="b"/>
                      <a:r>
                        <a:rPr lang="en-US" sz="1800" u="none" strike="noStrike" dirty="0">
                          <a:effectLst/>
                          <a:latin typeface="+mn-lt"/>
                        </a:rPr>
                        <a:t>-7%</a:t>
                      </a:r>
                      <a:endParaRPr lang="en-US" sz="1800" b="0" i="0" u="none" strike="noStrike" dirty="0">
                        <a:solidFill>
                          <a:srgbClr val="000000"/>
                        </a:solidFill>
                        <a:effectLst/>
                        <a:latin typeface="+mn-lt"/>
                      </a:endParaRPr>
                    </a:p>
                  </a:txBody>
                  <a:tcPr marL="9525" marR="9525" marT="9525" marB="0" anchor="ctr"/>
                </a:tc>
                <a:tc>
                  <a:txBody>
                    <a:bodyPr/>
                    <a:lstStyle/>
                    <a:p>
                      <a:pPr lvl="0" algn="ctr" fontAlgn="b"/>
                      <a:r>
                        <a:rPr lang="en-US" sz="1800" u="none" strike="noStrike" dirty="0">
                          <a:effectLst/>
                          <a:latin typeface="+mn-lt"/>
                        </a:rPr>
                        <a:t>-2.1%</a:t>
                      </a:r>
                      <a:endParaRPr lang="en-US" sz="18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3093642179"/>
                  </a:ext>
                </a:extLst>
              </a:tr>
              <a:tr h="689760">
                <a:tc>
                  <a:txBody>
                    <a:bodyPr/>
                    <a:lstStyle/>
                    <a:p>
                      <a:pPr lvl="1" algn="l" fontAlgn="b"/>
                      <a:r>
                        <a:rPr lang="en-US" sz="1800" b="1" u="none" strike="noStrike" dirty="0">
                          <a:effectLst/>
                          <a:latin typeface="+mn-lt"/>
                        </a:rPr>
                        <a:t>Maximum</a:t>
                      </a:r>
                      <a:endParaRPr lang="en-US" sz="1800" b="1" i="0" u="none" strike="noStrike" dirty="0">
                        <a:solidFill>
                          <a:srgbClr val="000000"/>
                        </a:solidFill>
                        <a:effectLst/>
                        <a:latin typeface="+mn-lt"/>
                      </a:endParaRPr>
                    </a:p>
                  </a:txBody>
                  <a:tcPr marL="9525" marR="9525" marT="9525" marB="0" anchor="ctr"/>
                </a:tc>
                <a:tc>
                  <a:txBody>
                    <a:bodyPr/>
                    <a:lstStyle/>
                    <a:p>
                      <a:pPr lvl="0" algn="ctr" fontAlgn="b"/>
                      <a:r>
                        <a:rPr lang="en-US" sz="1800" u="none" strike="noStrike" dirty="0">
                          <a:effectLst/>
                          <a:latin typeface="+mn-lt"/>
                        </a:rPr>
                        <a:t>266.9%</a:t>
                      </a:r>
                      <a:endParaRPr lang="en-US" sz="1800" b="0" i="0" u="none" strike="noStrike" dirty="0">
                        <a:solidFill>
                          <a:srgbClr val="000000"/>
                        </a:solidFill>
                        <a:effectLst/>
                        <a:latin typeface="+mn-lt"/>
                      </a:endParaRPr>
                    </a:p>
                  </a:txBody>
                  <a:tcPr marL="9525" marR="9525" marT="9525" marB="0" anchor="ctr"/>
                </a:tc>
                <a:tc>
                  <a:txBody>
                    <a:bodyPr/>
                    <a:lstStyle/>
                    <a:p>
                      <a:pPr lvl="0" algn="ctr" fontAlgn="b"/>
                      <a:r>
                        <a:rPr lang="en-US" sz="1800" u="none" strike="noStrike" dirty="0">
                          <a:effectLst/>
                          <a:latin typeface="+mn-lt"/>
                        </a:rPr>
                        <a:t>46.4%</a:t>
                      </a:r>
                      <a:endParaRPr lang="en-US" sz="1800" b="0" i="0" u="none" strike="noStrike" dirty="0">
                        <a:solidFill>
                          <a:srgbClr val="000000"/>
                        </a:solidFill>
                        <a:effectLst/>
                        <a:latin typeface="+mn-lt"/>
                      </a:endParaRPr>
                    </a:p>
                  </a:txBody>
                  <a:tcPr marL="9525" marR="9525" marT="9525" marB="0" anchor="ctr"/>
                </a:tc>
                <a:tc>
                  <a:txBody>
                    <a:bodyPr/>
                    <a:lstStyle/>
                    <a:p>
                      <a:pPr lvl="0" algn="ctr" fontAlgn="b"/>
                      <a:r>
                        <a:rPr lang="en-US" sz="1800" u="none" strike="noStrike" dirty="0">
                          <a:effectLst/>
                          <a:latin typeface="+mn-lt"/>
                        </a:rPr>
                        <a:t>20.7%</a:t>
                      </a:r>
                      <a:endParaRPr lang="en-US" sz="18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912316044"/>
                  </a:ext>
                </a:extLst>
              </a:tr>
              <a:tr h="689760">
                <a:tc>
                  <a:txBody>
                    <a:bodyPr/>
                    <a:lstStyle/>
                    <a:p>
                      <a:pPr lvl="1" algn="l" fontAlgn="b"/>
                      <a:r>
                        <a:rPr lang="en-US" sz="1800" b="1" u="none" strike="noStrike" dirty="0">
                          <a:effectLst/>
                          <a:latin typeface="+mn-lt"/>
                        </a:rPr>
                        <a:t>Average</a:t>
                      </a:r>
                      <a:endParaRPr lang="en-US" sz="1800" b="1" i="0" u="none" strike="noStrike" dirty="0">
                        <a:solidFill>
                          <a:srgbClr val="000000"/>
                        </a:solidFill>
                        <a:effectLst/>
                        <a:latin typeface="+mn-lt"/>
                      </a:endParaRPr>
                    </a:p>
                  </a:txBody>
                  <a:tcPr marL="9525" marR="9525" marT="9525" marB="0" anchor="ctr"/>
                </a:tc>
                <a:tc>
                  <a:txBody>
                    <a:bodyPr/>
                    <a:lstStyle/>
                    <a:p>
                      <a:pPr lvl="0" algn="ctr" fontAlgn="b"/>
                      <a:r>
                        <a:rPr lang="en-US" sz="1800" u="none" strike="noStrike" dirty="0">
                          <a:effectLst/>
                          <a:latin typeface="+mn-lt"/>
                        </a:rPr>
                        <a:t>17.2%</a:t>
                      </a:r>
                      <a:endParaRPr lang="en-US" sz="1800" b="0" i="0" u="none" strike="noStrike" dirty="0">
                        <a:solidFill>
                          <a:srgbClr val="000000"/>
                        </a:solidFill>
                        <a:effectLst/>
                        <a:latin typeface="+mn-lt"/>
                      </a:endParaRPr>
                    </a:p>
                  </a:txBody>
                  <a:tcPr marL="9525" marR="9525" marT="9525" marB="0" anchor="ctr"/>
                </a:tc>
                <a:tc>
                  <a:txBody>
                    <a:bodyPr/>
                    <a:lstStyle/>
                    <a:p>
                      <a:pPr lvl="0" algn="ctr" fontAlgn="b"/>
                      <a:r>
                        <a:rPr lang="en-US" sz="1800" u="none" strike="noStrike" dirty="0">
                          <a:effectLst/>
                          <a:latin typeface="+mn-lt"/>
                        </a:rPr>
                        <a:t>11.3%</a:t>
                      </a:r>
                      <a:endParaRPr lang="en-US" sz="1800" b="0" i="0" u="none" strike="noStrike" dirty="0">
                        <a:solidFill>
                          <a:srgbClr val="000000"/>
                        </a:solidFill>
                        <a:effectLst/>
                        <a:latin typeface="+mn-lt"/>
                      </a:endParaRPr>
                    </a:p>
                  </a:txBody>
                  <a:tcPr marL="9525" marR="9525" marT="9525" marB="0" anchor="ctr"/>
                </a:tc>
                <a:tc>
                  <a:txBody>
                    <a:bodyPr/>
                    <a:lstStyle/>
                    <a:p>
                      <a:pPr lvl="0" algn="ctr" fontAlgn="b"/>
                      <a:r>
                        <a:rPr lang="en-US" sz="1800" u="none" strike="noStrike" dirty="0">
                          <a:effectLst/>
                          <a:latin typeface="+mn-lt"/>
                        </a:rPr>
                        <a:t>11.4%</a:t>
                      </a:r>
                      <a:endParaRPr lang="en-US" sz="18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3733588222"/>
                  </a:ext>
                </a:extLst>
              </a:tr>
            </a:tbl>
          </a:graphicData>
        </a:graphic>
      </p:graphicFrame>
      <p:grpSp>
        <p:nvGrpSpPr>
          <p:cNvPr id="33" name="Group 32">
            <a:extLst>
              <a:ext uri="{FF2B5EF4-FFF2-40B4-BE49-F238E27FC236}">
                <a16:creationId xmlns:a16="http://schemas.microsoft.com/office/drawing/2014/main" id="{F0A9B963-EE29-0929-7C16-D53D03C35232}"/>
              </a:ext>
            </a:extLst>
          </p:cNvPr>
          <p:cNvGrpSpPr/>
          <p:nvPr/>
        </p:nvGrpSpPr>
        <p:grpSpPr>
          <a:xfrm>
            <a:off x="0" y="-13252"/>
            <a:ext cx="12192000" cy="1386477"/>
            <a:chOff x="0" y="-13252"/>
            <a:chExt cx="12192000" cy="1386477"/>
          </a:xfrm>
        </p:grpSpPr>
        <p:grpSp>
          <p:nvGrpSpPr>
            <p:cNvPr id="34" name="Group 33">
              <a:extLst>
                <a:ext uri="{FF2B5EF4-FFF2-40B4-BE49-F238E27FC236}">
                  <a16:creationId xmlns:a16="http://schemas.microsoft.com/office/drawing/2014/main" id="{98F3993C-A3A5-A179-76FA-63D767EB8575}"/>
                </a:ext>
              </a:extLst>
            </p:cNvPr>
            <p:cNvGrpSpPr/>
            <p:nvPr/>
          </p:nvGrpSpPr>
          <p:grpSpPr>
            <a:xfrm>
              <a:off x="0" y="-13252"/>
              <a:ext cx="12192000" cy="1386477"/>
              <a:chOff x="0" y="-13252"/>
              <a:chExt cx="12192000" cy="1386477"/>
            </a:xfrm>
          </p:grpSpPr>
          <p:sp>
            <p:nvSpPr>
              <p:cNvPr id="36" name="Rectangle 35">
                <a:extLst>
                  <a:ext uri="{FF2B5EF4-FFF2-40B4-BE49-F238E27FC236}">
                    <a16:creationId xmlns:a16="http://schemas.microsoft.com/office/drawing/2014/main" id="{6FDFA76B-6BA0-6242-83BB-3C0BCA216D83}"/>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7">
                <a:extLst>
                  <a:ext uri="{FF2B5EF4-FFF2-40B4-BE49-F238E27FC236}">
                    <a16:creationId xmlns:a16="http://schemas.microsoft.com/office/drawing/2014/main" id="{AA9172D3-4535-A1F6-6557-A0EAA6519256}"/>
                  </a:ext>
                </a:extLst>
              </p:cNvPr>
              <p:cNvSpPr/>
              <p:nvPr/>
            </p:nvSpPr>
            <p:spPr>
              <a:xfrm>
                <a:off x="9875520" y="0"/>
                <a:ext cx="2316480" cy="1373225"/>
              </a:xfrm>
              <a:custGeom>
                <a:avLst/>
                <a:gdLst>
                  <a:gd name="connsiteX0" fmla="*/ 0 w 2316480"/>
                  <a:gd name="connsiteY0" fmla="*/ 0 h 969187"/>
                  <a:gd name="connsiteX1" fmla="*/ 2316480 w 2316480"/>
                  <a:gd name="connsiteY1" fmla="*/ 0 h 969187"/>
                  <a:gd name="connsiteX2" fmla="*/ 2316480 w 2316480"/>
                  <a:gd name="connsiteY2" fmla="*/ 969187 h 969187"/>
                  <a:gd name="connsiteX3" fmla="*/ 0 w 2316480"/>
                  <a:gd name="connsiteY3" fmla="*/ 969187 h 969187"/>
                  <a:gd name="connsiteX4" fmla="*/ 0 w 2316480"/>
                  <a:gd name="connsiteY4" fmla="*/ 0 h 969187"/>
                  <a:gd name="connsiteX0" fmla="*/ 0 w 2316480"/>
                  <a:gd name="connsiteY0" fmla="*/ 0 h 1266899"/>
                  <a:gd name="connsiteX1" fmla="*/ 2316480 w 2316480"/>
                  <a:gd name="connsiteY1" fmla="*/ 0 h 1266899"/>
                  <a:gd name="connsiteX2" fmla="*/ 2316480 w 2316480"/>
                  <a:gd name="connsiteY2" fmla="*/ 969187 h 1266899"/>
                  <a:gd name="connsiteX3" fmla="*/ 223284 w 2316480"/>
                  <a:gd name="connsiteY3" fmla="*/ 1266899 h 1266899"/>
                  <a:gd name="connsiteX4" fmla="*/ 0 w 2316480"/>
                  <a:gd name="connsiteY4" fmla="*/ 0 h 1266899"/>
                  <a:gd name="connsiteX0" fmla="*/ 0 w 2316480"/>
                  <a:gd name="connsiteY0" fmla="*/ 0 h 1373225"/>
                  <a:gd name="connsiteX1" fmla="*/ 2316480 w 2316480"/>
                  <a:gd name="connsiteY1" fmla="*/ 0 h 1373225"/>
                  <a:gd name="connsiteX2" fmla="*/ 2316480 w 2316480"/>
                  <a:gd name="connsiteY2" fmla="*/ 969187 h 1373225"/>
                  <a:gd name="connsiteX3" fmla="*/ 244549 w 2316480"/>
                  <a:gd name="connsiteY3" fmla="*/ 1373225 h 1373225"/>
                  <a:gd name="connsiteX4" fmla="*/ 0 w 2316480"/>
                  <a:gd name="connsiteY4" fmla="*/ 0 h 1373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6480" h="1373225">
                    <a:moveTo>
                      <a:pt x="0" y="0"/>
                    </a:moveTo>
                    <a:lnTo>
                      <a:pt x="2316480" y="0"/>
                    </a:lnTo>
                    <a:lnTo>
                      <a:pt x="2316480" y="969187"/>
                    </a:lnTo>
                    <a:lnTo>
                      <a:pt x="244549" y="1373225"/>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8" name="Picture 37" descr="Icon&#10;&#10;Description automatically generated">
                <a:extLst>
                  <a:ext uri="{FF2B5EF4-FFF2-40B4-BE49-F238E27FC236}">
                    <a16:creationId xmlns:a16="http://schemas.microsoft.com/office/drawing/2014/main" id="{627A71D5-A4AF-EB92-15B1-69E57D11A3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4601" y="379482"/>
                <a:ext cx="1298317" cy="445020"/>
              </a:xfrm>
              <a:prstGeom prst="rect">
                <a:avLst/>
              </a:prstGeom>
            </p:spPr>
          </p:pic>
        </p:grpSp>
        <p:sp>
          <p:nvSpPr>
            <p:cNvPr id="35" name="TextBox 34">
              <a:extLst>
                <a:ext uri="{FF2B5EF4-FFF2-40B4-BE49-F238E27FC236}">
                  <a16:creationId xmlns:a16="http://schemas.microsoft.com/office/drawing/2014/main" id="{A780994D-EC5B-33F4-AE9F-4A1323BE5BA6}"/>
                </a:ext>
              </a:extLst>
            </p:cNvPr>
            <p:cNvSpPr txBox="1"/>
            <p:nvPr/>
          </p:nvSpPr>
          <p:spPr>
            <a:xfrm>
              <a:off x="1030415" y="324993"/>
              <a:ext cx="3225563" cy="553998"/>
            </a:xfrm>
            <a:prstGeom prst="rect">
              <a:avLst/>
            </a:prstGeom>
            <a:noFill/>
          </p:spPr>
          <p:txBody>
            <a:bodyPr wrap="none" rtlCol="0">
              <a:spAutoFit/>
            </a:bodyPr>
            <a:lstStyle/>
            <a:p>
              <a:r>
                <a:rPr lang="en-US" sz="3000" b="1" dirty="0">
                  <a:solidFill>
                    <a:schemeClr val="bg1"/>
                  </a:solidFill>
                  <a:latin typeface="Merriweather" pitchFamily="2" charset="77"/>
                </a:rPr>
                <a:t>Rolling Returns</a:t>
              </a:r>
              <a:endParaRPr lang="en-US" sz="3000" dirty="0">
                <a:solidFill>
                  <a:schemeClr val="bg1"/>
                </a:solidFill>
                <a:latin typeface="Merriweather" pitchFamily="2" charset="77"/>
              </a:endParaRPr>
            </a:p>
          </p:txBody>
        </p:sp>
      </p:grpSp>
    </p:spTree>
    <p:extLst>
      <p:ext uri="{BB962C8B-B14F-4D97-AF65-F5344CB8AC3E}">
        <p14:creationId xmlns:p14="http://schemas.microsoft.com/office/powerpoint/2010/main" val="15227265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7F4CACC-CC24-A64F-B4DA-B5A15EA3A501}"/>
              </a:ext>
            </a:extLst>
          </p:cNvPr>
          <p:cNvGrpSpPr/>
          <p:nvPr/>
        </p:nvGrpSpPr>
        <p:grpSpPr>
          <a:xfrm>
            <a:off x="0" y="6811108"/>
            <a:ext cx="12192000" cy="46892"/>
            <a:chOff x="0" y="6811108"/>
            <a:chExt cx="12192000" cy="46892"/>
          </a:xfrm>
        </p:grpSpPr>
        <p:sp>
          <p:nvSpPr>
            <p:cNvPr id="12" name="Rectangle 11">
              <a:extLst>
                <a:ext uri="{FF2B5EF4-FFF2-40B4-BE49-F238E27FC236}">
                  <a16:creationId xmlns:a16="http://schemas.microsoft.com/office/drawing/2014/main" id="{B45A71A1-ACED-2746-BF08-4E9556BB5A64}"/>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7BBA4116-A661-2E4E-AE8B-B8FDF8FCB8CA}"/>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6D4C26A-CF9A-D54F-870B-1B665E3E1261}"/>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DB024D0-80E8-424D-8257-C0033261EEDC}"/>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0FE05CFB-E685-C64F-BE1B-DC8D281CB459}"/>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7DF28313-DCC1-634D-AACB-898C8EC9E524}"/>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A502F74C-8293-0148-BAF8-17499F6DF5C3}"/>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788157DE-5520-C64C-AE06-4936E6C4269F}"/>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E1478E59-207A-1940-9A3A-3328F0F11415}"/>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5A04F2C-1C46-4D4E-85C8-AC3B22B1230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9EB14651-261E-AC46-8EE3-3F058E16FE1C}"/>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037EC367-433A-8D42-88B9-916C4ACD5DF7}"/>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50D7E4DD-01F2-6340-882C-DE3971370B6B}"/>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B5DA03F9-0C80-E347-AD25-EFFEF05A24E9}"/>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46F31D64-16C2-D548-A080-7E00323E7EC6}"/>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567046D-FAA7-0846-85BB-623027933F2B}"/>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91529BE7-D8AD-C547-8D45-B81679FE04FC}"/>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41405493-F631-F64F-8996-CF64939AC0EA}"/>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6B76A85B-87CC-EC48-A1A0-28830BCC15B9}"/>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F097B615-7E94-334F-B61A-C13B1A8E3141}"/>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sp>
        <p:nvSpPr>
          <p:cNvPr id="2" name="TextBox 1">
            <a:extLst>
              <a:ext uri="{FF2B5EF4-FFF2-40B4-BE49-F238E27FC236}">
                <a16:creationId xmlns:a16="http://schemas.microsoft.com/office/drawing/2014/main" id="{391C941A-81ED-A165-ACC9-8E43F1CE2401}"/>
              </a:ext>
            </a:extLst>
          </p:cNvPr>
          <p:cNvSpPr txBox="1"/>
          <p:nvPr/>
        </p:nvSpPr>
        <p:spPr>
          <a:xfrm>
            <a:off x="1047609" y="1752707"/>
            <a:ext cx="9965831" cy="4203587"/>
          </a:xfrm>
          <a:prstGeom prst="rect">
            <a:avLst/>
          </a:prstGeom>
          <a:noFill/>
        </p:spPr>
        <p:txBody>
          <a:bodyPr wrap="square" rtlCol="0">
            <a:spAutoFit/>
          </a:bodyPr>
          <a:lstStyle/>
          <a:p>
            <a:pPr>
              <a:lnSpc>
                <a:spcPct val="150000"/>
              </a:lnSpc>
            </a:pPr>
            <a:r>
              <a:rPr lang="en-US" dirty="0"/>
              <a:t>If your target goal is 10 lacs in 10 years. You use 11% average for 10 years and find that by investing 3.4 lacs right now you would be able to achieve 10 lacs target.</a:t>
            </a:r>
          </a:p>
          <a:p>
            <a:pPr>
              <a:lnSpc>
                <a:spcPct val="150000"/>
              </a:lnSpc>
            </a:pPr>
            <a:endParaRPr lang="en-US" dirty="0"/>
          </a:p>
          <a:p>
            <a:pPr>
              <a:lnSpc>
                <a:spcPct val="150000"/>
              </a:lnSpc>
            </a:pPr>
            <a:r>
              <a:rPr lang="en-US" dirty="0"/>
              <a:t>However, when we see the range of returns – our total investment would be </a:t>
            </a:r>
          </a:p>
          <a:p>
            <a:pPr>
              <a:lnSpc>
                <a:spcPct val="150000"/>
              </a:lnSpc>
            </a:pPr>
            <a:endParaRPr lang="en-US" dirty="0"/>
          </a:p>
          <a:p>
            <a:pPr>
              <a:lnSpc>
                <a:spcPct val="150000"/>
              </a:lnSpc>
            </a:pPr>
            <a:r>
              <a:rPr lang="en-US" dirty="0"/>
              <a:t>Max = 22 lacs</a:t>
            </a:r>
          </a:p>
          <a:p>
            <a:pPr>
              <a:lnSpc>
                <a:spcPct val="150000"/>
              </a:lnSpc>
            </a:pPr>
            <a:r>
              <a:rPr lang="en-US" dirty="0"/>
              <a:t>Min = 2.8 lacs</a:t>
            </a:r>
          </a:p>
          <a:p>
            <a:pPr>
              <a:lnSpc>
                <a:spcPct val="150000"/>
              </a:lnSpc>
            </a:pPr>
            <a:endParaRPr lang="en-US" dirty="0"/>
          </a:p>
          <a:p>
            <a:pPr>
              <a:lnSpc>
                <a:spcPct val="150000"/>
              </a:lnSpc>
            </a:pPr>
            <a:r>
              <a:rPr lang="en-US" dirty="0"/>
              <a:t>Probability of fund value above 10 lacs is only 40%. </a:t>
            </a:r>
          </a:p>
          <a:p>
            <a:pPr>
              <a:lnSpc>
                <a:spcPct val="150000"/>
              </a:lnSpc>
            </a:pPr>
            <a:r>
              <a:rPr lang="en-US" dirty="0"/>
              <a:t>Rest 60% of the cases your fund value would be below 10 lacs.</a:t>
            </a:r>
          </a:p>
        </p:txBody>
      </p:sp>
      <p:grpSp>
        <p:nvGrpSpPr>
          <p:cNvPr id="3" name="Group 2">
            <a:extLst>
              <a:ext uri="{FF2B5EF4-FFF2-40B4-BE49-F238E27FC236}">
                <a16:creationId xmlns:a16="http://schemas.microsoft.com/office/drawing/2014/main" id="{67BC595C-B442-74A0-3CA6-6BBA76FEE322}"/>
              </a:ext>
            </a:extLst>
          </p:cNvPr>
          <p:cNvGrpSpPr/>
          <p:nvPr/>
        </p:nvGrpSpPr>
        <p:grpSpPr>
          <a:xfrm>
            <a:off x="0" y="-13252"/>
            <a:ext cx="12192000" cy="1386477"/>
            <a:chOff x="0" y="-13252"/>
            <a:chExt cx="12192000" cy="1386477"/>
          </a:xfrm>
        </p:grpSpPr>
        <p:grpSp>
          <p:nvGrpSpPr>
            <p:cNvPr id="4" name="Group 3">
              <a:extLst>
                <a:ext uri="{FF2B5EF4-FFF2-40B4-BE49-F238E27FC236}">
                  <a16:creationId xmlns:a16="http://schemas.microsoft.com/office/drawing/2014/main" id="{2F68B747-46CD-0E44-2AA1-F04ED78FDA19}"/>
                </a:ext>
              </a:extLst>
            </p:cNvPr>
            <p:cNvGrpSpPr/>
            <p:nvPr/>
          </p:nvGrpSpPr>
          <p:grpSpPr>
            <a:xfrm>
              <a:off x="0" y="-13252"/>
              <a:ext cx="12192000" cy="1386477"/>
              <a:chOff x="0" y="-13252"/>
              <a:chExt cx="12192000" cy="1386477"/>
            </a:xfrm>
          </p:grpSpPr>
          <p:sp>
            <p:nvSpPr>
              <p:cNvPr id="32" name="Rectangle 31">
                <a:extLst>
                  <a:ext uri="{FF2B5EF4-FFF2-40B4-BE49-F238E27FC236}">
                    <a16:creationId xmlns:a16="http://schemas.microsoft.com/office/drawing/2014/main" id="{9AA34293-9245-7067-31B8-2ED34E348BBE}"/>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7">
                <a:extLst>
                  <a:ext uri="{FF2B5EF4-FFF2-40B4-BE49-F238E27FC236}">
                    <a16:creationId xmlns:a16="http://schemas.microsoft.com/office/drawing/2014/main" id="{C55F9ED6-C141-509A-BEEB-294E1551FDF8}"/>
                  </a:ext>
                </a:extLst>
              </p:cNvPr>
              <p:cNvSpPr/>
              <p:nvPr/>
            </p:nvSpPr>
            <p:spPr>
              <a:xfrm>
                <a:off x="9875520" y="0"/>
                <a:ext cx="2316480" cy="1373225"/>
              </a:xfrm>
              <a:custGeom>
                <a:avLst/>
                <a:gdLst>
                  <a:gd name="connsiteX0" fmla="*/ 0 w 2316480"/>
                  <a:gd name="connsiteY0" fmla="*/ 0 h 969187"/>
                  <a:gd name="connsiteX1" fmla="*/ 2316480 w 2316480"/>
                  <a:gd name="connsiteY1" fmla="*/ 0 h 969187"/>
                  <a:gd name="connsiteX2" fmla="*/ 2316480 w 2316480"/>
                  <a:gd name="connsiteY2" fmla="*/ 969187 h 969187"/>
                  <a:gd name="connsiteX3" fmla="*/ 0 w 2316480"/>
                  <a:gd name="connsiteY3" fmla="*/ 969187 h 969187"/>
                  <a:gd name="connsiteX4" fmla="*/ 0 w 2316480"/>
                  <a:gd name="connsiteY4" fmla="*/ 0 h 969187"/>
                  <a:gd name="connsiteX0" fmla="*/ 0 w 2316480"/>
                  <a:gd name="connsiteY0" fmla="*/ 0 h 1266899"/>
                  <a:gd name="connsiteX1" fmla="*/ 2316480 w 2316480"/>
                  <a:gd name="connsiteY1" fmla="*/ 0 h 1266899"/>
                  <a:gd name="connsiteX2" fmla="*/ 2316480 w 2316480"/>
                  <a:gd name="connsiteY2" fmla="*/ 969187 h 1266899"/>
                  <a:gd name="connsiteX3" fmla="*/ 223284 w 2316480"/>
                  <a:gd name="connsiteY3" fmla="*/ 1266899 h 1266899"/>
                  <a:gd name="connsiteX4" fmla="*/ 0 w 2316480"/>
                  <a:gd name="connsiteY4" fmla="*/ 0 h 1266899"/>
                  <a:gd name="connsiteX0" fmla="*/ 0 w 2316480"/>
                  <a:gd name="connsiteY0" fmla="*/ 0 h 1373225"/>
                  <a:gd name="connsiteX1" fmla="*/ 2316480 w 2316480"/>
                  <a:gd name="connsiteY1" fmla="*/ 0 h 1373225"/>
                  <a:gd name="connsiteX2" fmla="*/ 2316480 w 2316480"/>
                  <a:gd name="connsiteY2" fmla="*/ 969187 h 1373225"/>
                  <a:gd name="connsiteX3" fmla="*/ 244549 w 2316480"/>
                  <a:gd name="connsiteY3" fmla="*/ 1373225 h 1373225"/>
                  <a:gd name="connsiteX4" fmla="*/ 0 w 2316480"/>
                  <a:gd name="connsiteY4" fmla="*/ 0 h 1373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6480" h="1373225">
                    <a:moveTo>
                      <a:pt x="0" y="0"/>
                    </a:moveTo>
                    <a:lnTo>
                      <a:pt x="2316480" y="0"/>
                    </a:lnTo>
                    <a:lnTo>
                      <a:pt x="2316480" y="969187"/>
                    </a:lnTo>
                    <a:lnTo>
                      <a:pt x="244549" y="1373225"/>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4" name="Picture 33" descr="Icon&#10;&#10;Description automatically generated">
                <a:extLst>
                  <a:ext uri="{FF2B5EF4-FFF2-40B4-BE49-F238E27FC236}">
                    <a16:creationId xmlns:a16="http://schemas.microsoft.com/office/drawing/2014/main" id="{F401C714-7521-5ECE-FA99-891A77FE6E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4601" y="379482"/>
                <a:ext cx="1298317" cy="445020"/>
              </a:xfrm>
              <a:prstGeom prst="rect">
                <a:avLst/>
              </a:prstGeom>
            </p:spPr>
          </p:pic>
        </p:grpSp>
        <p:sp>
          <p:nvSpPr>
            <p:cNvPr id="10" name="TextBox 9">
              <a:extLst>
                <a:ext uri="{FF2B5EF4-FFF2-40B4-BE49-F238E27FC236}">
                  <a16:creationId xmlns:a16="http://schemas.microsoft.com/office/drawing/2014/main" id="{9D5534C3-30C5-40C9-F935-00EC7FEEB4E3}"/>
                </a:ext>
              </a:extLst>
            </p:cNvPr>
            <p:cNvSpPr txBox="1"/>
            <p:nvPr/>
          </p:nvSpPr>
          <p:spPr>
            <a:xfrm>
              <a:off x="1030415" y="324993"/>
              <a:ext cx="4570482" cy="553998"/>
            </a:xfrm>
            <a:prstGeom prst="rect">
              <a:avLst/>
            </a:prstGeom>
            <a:noFill/>
          </p:spPr>
          <p:txBody>
            <a:bodyPr wrap="none" rtlCol="0">
              <a:spAutoFit/>
            </a:bodyPr>
            <a:lstStyle/>
            <a:p>
              <a:r>
                <a:rPr lang="en-US" sz="3000" b="1" dirty="0">
                  <a:solidFill>
                    <a:schemeClr val="bg1"/>
                  </a:solidFill>
                  <a:latin typeface="Merriweather" pitchFamily="2" charset="77"/>
                </a:rPr>
                <a:t>Using Average Returns</a:t>
              </a:r>
              <a:endParaRPr lang="en-US" sz="3000" dirty="0">
                <a:solidFill>
                  <a:schemeClr val="bg1"/>
                </a:solidFill>
                <a:latin typeface="Merriweather" pitchFamily="2" charset="77"/>
              </a:endParaRPr>
            </a:p>
          </p:txBody>
        </p:sp>
      </p:grpSp>
    </p:spTree>
    <p:extLst>
      <p:ext uri="{BB962C8B-B14F-4D97-AF65-F5344CB8AC3E}">
        <p14:creationId xmlns:p14="http://schemas.microsoft.com/office/powerpoint/2010/main" val="1903906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7F4CACC-CC24-A64F-B4DA-B5A15EA3A501}"/>
              </a:ext>
            </a:extLst>
          </p:cNvPr>
          <p:cNvGrpSpPr/>
          <p:nvPr/>
        </p:nvGrpSpPr>
        <p:grpSpPr>
          <a:xfrm>
            <a:off x="0" y="6811108"/>
            <a:ext cx="12192000" cy="46892"/>
            <a:chOff x="0" y="6811108"/>
            <a:chExt cx="12192000" cy="46892"/>
          </a:xfrm>
        </p:grpSpPr>
        <p:sp>
          <p:nvSpPr>
            <p:cNvPr id="12" name="Rectangle 11">
              <a:extLst>
                <a:ext uri="{FF2B5EF4-FFF2-40B4-BE49-F238E27FC236}">
                  <a16:creationId xmlns:a16="http://schemas.microsoft.com/office/drawing/2014/main" id="{B45A71A1-ACED-2746-BF08-4E9556BB5A64}"/>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7BBA4116-A661-2E4E-AE8B-B8FDF8FCB8CA}"/>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6D4C26A-CF9A-D54F-870B-1B665E3E1261}"/>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DB024D0-80E8-424D-8257-C0033261EEDC}"/>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0FE05CFB-E685-C64F-BE1B-DC8D281CB459}"/>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7DF28313-DCC1-634D-AACB-898C8EC9E524}"/>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A502F74C-8293-0148-BAF8-17499F6DF5C3}"/>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788157DE-5520-C64C-AE06-4936E6C4269F}"/>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E1478E59-207A-1940-9A3A-3328F0F11415}"/>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5A04F2C-1C46-4D4E-85C8-AC3B22B1230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9EB14651-261E-AC46-8EE3-3F058E16FE1C}"/>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037EC367-433A-8D42-88B9-916C4ACD5DF7}"/>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50D7E4DD-01F2-6340-882C-DE3971370B6B}"/>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B5DA03F9-0C80-E347-AD25-EFFEF05A24E9}"/>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46F31D64-16C2-D548-A080-7E00323E7EC6}"/>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567046D-FAA7-0846-85BB-623027933F2B}"/>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91529BE7-D8AD-C547-8D45-B81679FE04FC}"/>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41405493-F631-F64F-8996-CF64939AC0EA}"/>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6B76A85B-87CC-EC48-A1A0-28830BCC15B9}"/>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F097B615-7E94-334F-B61A-C13B1A8E3141}"/>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3" name="Group 2">
            <a:extLst>
              <a:ext uri="{FF2B5EF4-FFF2-40B4-BE49-F238E27FC236}">
                <a16:creationId xmlns:a16="http://schemas.microsoft.com/office/drawing/2014/main" id="{67BC595C-B442-74A0-3CA6-6BBA76FEE322}"/>
              </a:ext>
            </a:extLst>
          </p:cNvPr>
          <p:cNvGrpSpPr/>
          <p:nvPr/>
        </p:nvGrpSpPr>
        <p:grpSpPr>
          <a:xfrm>
            <a:off x="0" y="-13252"/>
            <a:ext cx="12192000" cy="1386477"/>
            <a:chOff x="0" y="-13252"/>
            <a:chExt cx="12192000" cy="1386477"/>
          </a:xfrm>
        </p:grpSpPr>
        <p:grpSp>
          <p:nvGrpSpPr>
            <p:cNvPr id="4" name="Group 3">
              <a:extLst>
                <a:ext uri="{FF2B5EF4-FFF2-40B4-BE49-F238E27FC236}">
                  <a16:creationId xmlns:a16="http://schemas.microsoft.com/office/drawing/2014/main" id="{2F68B747-46CD-0E44-2AA1-F04ED78FDA19}"/>
                </a:ext>
              </a:extLst>
            </p:cNvPr>
            <p:cNvGrpSpPr/>
            <p:nvPr/>
          </p:nvGrpSpPr>
          <p:grpSpPr>
            <a:xfrm>
              <a:off x="0" y="-13252"/>
              <a:ext cx="12192000" cy="1386477"/>
              <a:chOff x="0" y="-13252"/>
              <a:chExt cx="12192000" cy="1386477"/>
            </a:xfrm>
          </p:grpSpPr>
          <p:sp>
            <p:nvSpPr>
              <p:cNvPr id="32" name="Rectangle 31">
                <a:extLst>
                  <a:ext uri="{FF2B5EF4-FFF2-40B4-BE49-F238E27FC236}">
                    <a16:creationId xmlns:a16="http://schemas.microsoft.com/office/drawing/2014/main" id="{9AA34293-9245-7067-31B8-2ED34E348BBE}"/>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7">
                <a:extLst>
                  <a:ext uri="{FF2B5EF4-FFF2-40B4-BE49-F238E27FC236}">
                    <a16:creationId xmlns:a16="http://schemas.microsoft.com/office/drawing/2014/main" id="{C55F9ED6-C141-509A-BEEB-294E1551FDF8}"/>
                  </a:ext>
                </a:extLst>
              </p:cNvPr>
              <p:cNvSpPr/>
              <p:nvPr/>
            </p:nvSpPr>
            <p:spPr>
              <a:xfrm>
                <a:off x="9875520" y="0"/>
                <a:ext cx="2316480" cy="1373225"/>
              </a:xfrm>
              <a:custGeom>
                <a:avLst/>
                <a:gdLst>
                  <a:gd name="connsiteX0" fmla="*/ 0 w 2316480"/>
                  <a:gd name="connsiteY0" fmla="*/ 0 h 969187"/>
                  <a:gd name="connsiteX1" fmla="*/ 2316480 w 2316480"/>
                  <a:gd name="connsiteY1" fmla="*/ 0 h 969187"/>
                  <a:gd name="connsiteX2" fmla="*/ 2316480 w 2316480"/>
                  <a:gd name="connsiteY2" fmla="*/ 969187 h 969187"/>
                  <a:gd name="connsiteX3" fmla="*/ 0 w 2316480"/>
                  <a:gd name="connsiteY3" fmla="*/ 969187 h 969187"/>
                  <a:gd name="connsiteX4" fmla="*/ 0 w 2316480"/>
                  <a:gd name="connsiteY4" fmla="*/ 0 h 969187"/>
                  <a:gd name="connsiteX0" fmla="*/ 0 w 2316480"/>
                  <a:gd name="connsiteY0" fmla="*/ 0 h 1266899"/>
                  <a:gd name="connsiteX1" fmla="*/ 2316480 w 2316480"/>
                  <a:gd name="connsiteY1" fmla="*/ 0 h 1266899"/>
                  <a:gd name="connsiteX2" fmla="*/ 2316480 w 2316480"/>
                  <a:gd name="connsiteY2" fmla="*/ 969187 h 1266899"/>
                  <a:gd name="connsiteX3" fmla="*/ 223284 w 2316480"/>
                  <a:gd name="connsiteY3" fmla="*/ 1266899 h 1266899"/>
                  <a:gd name="connsiteX4" fmla="*/ 0 w 2316480"/>
                  <a:gd name="connsiteY4" fmla="*/ 0 h 1266899"/>
                  <a:gd name="connsiteX0" fmla="*/ 0 w 2316480"/>
                  <a:gd name="connsiteY0" fmla="*/ 0 h 1373225"/>
                  <a:gd name="connsiteX1" fmla="*/ 2316480 w 2316480"/>
                  <a:gd name="connsiteY1" fmla="*/ 0 h 1373225"/>
                  <a:gd name="connsiteX2" fmla="*/ 2316480 w 2316480"/>
                  <a:gd name="connsiteY2" fmla="*/ 969187 h 1373225"/>
                  <a:gd name="connsiteX3" fmla="*/ 244549 w 2316480"/>
                  <a:gd name="connsiteY3" fmla="*/ 1373225 h 1373225"/>
                  <a:gd name="connsiteX4" fmla="*/ 0 w 2316480"/>
                  <a:gd name="connsiteY4" fmla="*/ 0 h 1373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6480" h="1373225">
                    <a:moveTo>
                      <a:pt x="0" y="0"/>
                    </a:moveTo>
                    <a:lnTo>
                      <a:pt x="2316480" y="0"/>
                    </a:lnTo>
                    <a:lnTo>
                      <a:pt x="2316480" y="969187"/>
                    </a:lnTo>
                    <a:lnTo>
                      <a:pt x="244549" y="1373225"/>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4" name="Picture 33" descr="Icon&#10;&#10;Description automatically generated">
                <a:extLst>
                  <a:ext uri="{FF2B5EF4-FFF2-40B4-BE49-F238E27FC236}">
                    <a16:creationId xmlns:a16="http://schemas.microsoft.com/office/drawing/2014/main" id="{F401C714-7521-5ECE-FA99-891A77FE6E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4601" y="379482"/>
                <a:ext cx="1298317" cy="445020"/>
              </a:xfrm>
              <a:prstGeom prst="rect">
                <a:avLst/>
              </a:prstGeom>
            </p:spPr>
          </p:pic>
        </p:grpSp>
        <p:sp>
          <p:nvSpPr>
            <p:cNvPr id="10" name="TextBox 9">
              <a:extLst>
                <a:ext uri="{FF2B5EF4-FFF2-40B4-BE49-F238E27FC236}">
                  <a16:creationId xmlns:a16="http://schemas.microsoft.com/office/drawing/2014/main" id="{9D5534C3-30C5-40C9-F935-00EC7FEEB4E3}"/>
                </a:ext>
              </a:extLst>
            </p:cNvPr>
            <p:cNvSpPr txBox="1"/>
            <p:nvPr/>
          </p:nvSpPr>
          <p:spPr>
            <a:xfrm>
              <a:off x="1030415" y="324993"/>
              <a:ext cx="2342308" cy="553998"/>
            </a:xfrm>
            <a:prstGeom prst="rect">
              <a:avLst/>
            </a:prstGeom>
            <a:noFill/>
          </p:spPr>
          <p:txBody>
            <a:bodyPr wrap="none" rtlCol="0">
              <a:spAutoFit/>
            </a:bodyPr>
            <a:lstStyle/>
            <a:p>
              <a:r>
                <a:rPr lang="en-US" sz="3000" b="1" dirty="0">
                  <a:solidFill>
                    <a:schemeClr val="bg1"/>
                  </a:solidFill>
                  <a:latin typeface="Merriweather" pitchFamily="2" charset="77"/>
                </a:rPr>
                <a:t>FD Returns</a:t>
              </a:r>
              <a:endParaRPr lang="en-US" sz="3000" dirty="0">
                <a:solidFill>
                  <a:schemeClr val="bg1"/>
                </a:solidFill>
                <a:latin typeface="Merriweather" pitchFamily="2" charset="77"/>
              </a:endParaRPr>
            </a:p>
          </p:txBody>
        </p:sp>
      </p:grpSp>
      <p:graphicFrame>
        <p:nvGraphicFramePr>
          <p:cNvPr id="6" name="Chart 5">
            <a:extLst>
              <a:ext uri="{FF2B5EF4-FFF2-40B4-BE49-F238E27FC236}">
                <a16:creationId xmlns:a16="http://schemas.microsoft.com/office/drawing/2014/main" id="{52421011-00B6-DE36-B706-1401D2B3EAE7}"/>
              </a:ext>
            </a:extLst>
          </p:cNvPr>
          <p:cNvGraphicFramePr>
            <a:graphicFrameLocks/>
          </p:cNvGraphicFramePr>
          <p:nvPr>
            <p:extLst>
              <p:ext uri="{D42A27DB-BD31-4B8C-83A1-F6EECF244321}">
                <p14:modId xmlns:p14="http://schemas.microsoft.com/office/powerpoint/2010/main" val="3669426870"/>
              </p:ext>
            </p:extLst>
          </p:nvPr>
        </p:nvGraphicFramePr>
        <p:xfrm>
          <a:off x="4572000" y="1752706"/>
          <a:ext cx="6424246" cy="439409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Table 34">
            <a:extLst>
              <a:ext uri="{FF2B5EF4-FFF2-40B4-BE49-F238E27FC236}">
                <a16:creationId xmlns:a16="http://schemas.microsoft.com/office/drawing/2014/main" id="{072F64D2-CB3A-CB84-09B7-90570F23BDA3}"/>
              </a:ext>
            </a:extLst>
          </p:cNvPr>
          <p:cNvGraphicFramePr>
            <a:graphicFrameLocks noGrp="1"/>
          </p:cNvGraphicFramePr>
          <p:nvPr>
            <p:extLst>
              <p:ext uri="{D42A27DB-BD31-4B8C-83A1-F6EECF244321}">
                <p14:modId xmlns:p14="http://schemas.microsoft.com/office/powerpoint/2010/main" val="1544200191"/>
              </p:ext>
            </p:extLst>
          </p:nvPr>
        </p:nvGraphicFramePr>
        <p:xfrm>
          <a:off x="736006" y="2876295"/>
          <a:ext cx="2931125" cy="1483360"/>
        </p:xfrm>
        <a:graphic>
          <a:graphicData uri="http://schemas.openxmlformats.org/drawingml/2006/table">
            <a:tbl>
              <a:tblPr firstRow="1" bandRow="1">
                <a:tableStyleId>{5C22544A-7EE6-4342-B048-85BDC9FD1C3A}</a:tableStyleId>
              </a:tblPr>
              <a:tblGrid>
                <a:gridCol w="1481092">
                  <a:extLst>
                    <a:ext uri="{9D8B030D-6E8A-4147-A177-3AD203B41FA5}">
                      <a16:colId xmlns:a16="http://schemas.microsoft.com/office/drawing/2014/main" val="3602395053"/>
                    </a:ext>
                  </a:extLst>
                </a:gridCol>
                <a:gridCol w="1450033">
                  <a:extLst>
                    <a:ext uri="{9D8B030D-6E8A-4147-A177-3AD203B41FA5}">
                      <a16:colId xmlns:a16="http://schemas.microsoft.com/office/drawing/2014/main" val="742021197"/>
                    </a:ext>
                  </a:extLst>
                </a:gridCol>
              </a:tblGrid>
              <a:tr h="370840">
                <a:tc>
                  <a:txBody>
                    <a:bodyPr/>
                    <a:lstStyle/>
                    <a:p>
                      <a:endParaRPr lang="en-IN" dirty="0"/>
                    </a:p>
                  </a:txBody>
                  <a:tcPr/>
                </a:tc>
                <a:tc>
                  <a:txBody>
                    <a:bodyPr/>
                    <a:lstStyle/>
                    <a:p>
                      <a:r>
                        <a:rPr lang="en-IN" dirty="0"/>
                        <a:t>Returns</a:t>
                      </a:r>
                    </a:p>
                  </a:txBody>
                  <a:tcPr/>
                </a:tc>
                <a:extLst>
                  <a:ext uri="{0D108BD9-81ED-4DB2-BD59-A6C34878D82A}">
                    <a16:rowId xmlns:a16="http://schemas.microsoft.com/office/drawing/2014/main" val="455843197"/>
                  </a:ext>
                </a:extLst>
              </a:tr>
              <a:tr h="370840">
                <a:tc>
                  <a:txBody>
                    <a:bodyPr/>
                    <a:lstStyle/>
                    <a:p>
                      <a:r>
                        <a:rPr lang="en-IN" dirty="0"/>
                        <a:t>Max</a:t>
                      </a:r>
                    </a:p>
                  </a:txBody>
                  <a:tcPr/>
                </a:tc>
                <a:tc>
                  <a:txBody>
                    <a:bodyPr/>
                    <a:lstStyle/>
                    <a:p>
                      <a:r>
                        <a:rPr lang="en-IN" dirty="0"/>
                        <a:t>12%</a:t>
                      </a:r>
                    </a:p>
                  </a:txBody>
                  <a:tcPr/>
                </a:tc>
                <a:extLst>
                  <a:ext uri="{0D108BD9-81ED-4DB2-BD59-A6C34878D82A}">
                    <a16:rowId xmlns:a16="http://schemas.microsoft.com/office/drawing/2014/main" val="3661681721"/>
                  </a:ext>
                </a:extLst>
              </a:tr>
              <a:tr h="370840">
                <a:tc>
                  <a:txBody>
                    <a:bodyPr/>
                    <a:lstStyle/>
                    <a:p>
                      <a:r>
                        <a:rPr lang="en-IN" dirty="0"/>
                        <a:t>Min</a:t>
                      </a:r>
                    </a:p>
                  </a:txBody>
                  <a:tcPr/>
                </a:tc>
                <a:tc>
                  <a:txBody>
                    <a:bodyPr/>
                    <a:lstStyle/>
                    <a:p>
                      <a:r>
                        <a:rPr lang="en-IN" dirty="0"/>
                        <a:t>4.6%</a:t>
                      </a:r>
                    </a:p>
                  </a:txBody>
                  <a:tcPr/>
                </a:tc>
                <a:extLst>
                  <a:ext uri="{0D108BD9-81ED-4DB2-BD59-A6C34878D82A}">
                    <a16:rowId xmlns:a16="http://schemas.microsoft.com/office/drawing/2014/main" val="1641224631"/>
                  </a:ext>
                </a:extLst>
              </a:tr>
              <a:tr h="370840">
                <a:tc>
                  <a:txBody>
                    <a:bodyPr/>
                    <a:lstStyle/>
                    <a:p>
                      <a:r>
                        <a:rPr lang="en-IN" dirty="0"/>
                        <a:t>Average</a:t>
                      </a:r>
                    </a:p>
                  </a:txBody>
                  <a:tcPr/>
                </a:tc>
                <a:tc>
                  <a:txBody>
                    <a:bodyPr/>
                    <a:lstStyle/>
                    <a:p>
                      <a:r>
                        <a:rPr lang="en-IN" dirty="0"/>
                        <a:t>8.2%</a:t>
                      </a:r>
                    </a:p>
                  </a:txBody>
                  <a:tcPr/>
                </a:tc>
                <a:extLst>
                  <a:ext uri="{0D108BD9-81ED-4DB2-BD59-A6C34878D82A}">
                    <a16:rowId xmlns:a16="http://schemas.microsoft.com/office/drawing/2014/main" val="816391143"/>
                  </a:ext>
                </a:extLst>
              </a:tr>
            </a:tbl>
          </a:graphicData>
        </a:graphic>
      </p:graphicFrame>
    </p:spTree>
    <p:extLst>
      <p:ext uri="{BB962C8B-B14F-4D97-AF65-F5344CB8AC3E}">
        <p14:creationId xmlns:p14="http://schemas.microsoft.com/office/powerpoint/2010/main" val="3042356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grpSp>
        <p:nvGrpSpPr>
          <p:cNvPr id="12" name="Group 11">
            <a:extLst>
              <a:ext uri="{FF2B5EF4-FFF2-40B4-BE49-F238E27FC236}">
                <a16:creationId xmlns:a16="http://schemas.microsoft.com/office/drawing/2014/main" id="{51B3AF7C-8D8D-A447-BD49-C3BC56E1D98D}"/>
              </a:ext>
            </a:extLst>
          </p:cNvPr>
          <p:cNvGrpSpPr/>
          <p:nvPr/>
        </p:nvGrpSpPr>
        <p:grpSpPr>
          <a:xfrm>
            <a:off x="0" y="6811108"/>
            <a:ext cx="12192000" cy="46892"/>
            <a:chOff x="0" y="6811108"/>
            <a:chExt cx="12192000" cy="46892"/>
          </a:xfrm>
        </p:grpSpPr>
        <p:sp>
          <p:nvSpPr>
            <p:cNvPr id="13" name="Rectangle 12">
              <a:extLst>
                <a:ext uri="{FF2B5EF4-FFF2-40B4-BE49-F238E27FC236}">
                  <a16:creationId xmlns:a16="http://schemas.microsoft.com/office/drawing/2014/main" id="{E8CDD59F-F19E-BA41-8E87-15AC3CF96637}"/>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96E50EC2-E8F1-1C44-8529-DF6327C85E27}"/>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21688D1F-9DAE-F945-A5E7-7A5083DD4B63}"/>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86AA6437-0FDF-2249-9A45-E2029BBB7585}"/>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D072C500-DA3E-3C45-96BD-B86CCCD2736A}"/>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E1637BCE-51AD-DC48-8F11-D849D5899EEC}"/>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203BD191-DAFD-8D45-8E21-833370E1E831}"/>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F4317BB7-CD9C-1349-A205-6ACC1F8D67E3}"/>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4869ADB-F509-5444-BF36-9390ABB14CBE}"/>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FA613DE4-B349-1746-B9ED-9F8D49E26082}"/>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13E1F578-F0E7-504B-9E0E-8303CA0DF3AB}"/>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85A8BC36-5EF4-3A4F-81A0-8FCA3868866B}"/>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3335977B-4A39-9145-ABAA-A2B80FDD2261}"/>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92A67752-3D54-CE46-ADC2-C02E5B15843B}"/>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E245D9D-AB94-E94C-85E0-BEF26E03874C}"/>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CAF57C7E-44B9-CC47-BE50-9F8FF3611E70}"/>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C272C19E-19F3-3B46-94A1-E9C820EB1ECB}"/>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627110D7-90E7-5346-81EA-6EA37732456A}"/>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5474D833-D7DE-6542-B78A-CA1F62B10D53}"/>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2" name="Rectangle 31">
              <a:extLst>
                <a:ext uri="{FF2B5EF4-FFF2-40B4-BE49-F238E27FC236}">
                  <a16:creationId xmlns:a16="http://schemas.microsoft.com/office/drawing/2014/main" id="{0427B6CC-5F7D-5241-A6B7-2089719FE694}"/>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aphicFrame>
        <p:nvGraphicFramePr>
          <p:cNvPr id="10" name="Table 9">
            <a:extLst>
              <a:ext uri="{FF2B5EF4-FFF2-40B4-BE49-F238E27FC236}">
                <a16:creationId xmlns:a16="http://schemas.microsoft.com/office/drawing/2014/main" id="{2EE5B30D-C8F9-16B2-1EBC-D8A114D35804}"/>
              </a:ext>
            </a:extLst>
          </p:cNvPr>
          <p:cNvGraphicFramePr>
            <a:graphicFrameLocks noGrp="1"/>
          </p:cNvGraphicFramePr>
          <p:nvPr>
            <p:extLst>
              <p:ext uri="{D42A27DB-BD31-4B8C-83A1-F6EECF244321}">
                <p14:modId xmlns:p14="http://schemas.microsoft.com/office/powerpoint/2010/main" val="1744003795"/>
              </p:ext>
            </p:extLst>
          </p:nvPr>
        </p:nvGraphicFramePr>
        <p:xfrm>
          <a:off x="1011246" y="1900617"/>
          <a:ext cx="5334000" cy="3781173"/>
        </p:xfrm>
        <a:graphic>
          <a:graphicData uri="http://schemas.openxmlformats.org/drawingml/2006/table">
            <a:tbl>
              <a:tblPr/>
              <a:tblGrid>
                <a:gridCol w="825656">
                  <a:extLst>
                    <a:ext uri="{9D8B030D-6E8A-4147-A177-3AD203B41FA5}">
                      <a16:colId xmlns:a16="http://schemas.microsoft.com/office/drawing/2014/main" val="428146049"/>
                    </a:ext>
                  </a:extLst>
                </a:gridCol>
                <a:gridCol w="891184">
                  <a:extLst>
                    <a:ext uri="{9D8B030D-6E8A-4147-A177-3AD203B41FA5}">
                      <a16:colId xmlns:a16="http://schemas.microsoft.com/office/drawing/2014/main" val="2135102925"/>
                    </a:ext>
                  </a:extLst>
                </a:gridCol>
                <a:gridCol w="904290">
                  <a:extLst>
                    <a:ext uri="{9D8B030D-6E8A-4147-A177-3AD203B41FA5}">
                      <a16:colId xmlns:a16="http://schemas.microsoft.com/office/drawing/2014/main" val="2169382247"/>
                    </a:ext>
                  </a:extLst>
                </a:gridCol>
                <a:gridCol w="904290">
                  <a:extLst>
                    <a:ext uri="{9D8B030D-6E8A-4147-A177-3AD203B41FA5}">
                      <a16:colId xmlns:a16="http://schemas.microsoft.com/office/drawing/2014/main" val="2070200356"/>
                    </a:ext>
                  </a:extLst>
                </a:gridCol>
                <a:gridCol w="904290">
                  <a:extLst>
                    <a:ext uri="{9D8B030D-6E8A-4147-A177-3AD203B41FA5}">
                      <a16:colId xmlns:a16="http://schemas.microsoft.com/office/drawing/2014/main" val="576148406"/>
                    </a:ext>
                  </a:extLst>
                </a:gridCol>
                <a:gridCol w="904290">
                  <a:extLst>
                    <a:ext uri="{9D8B030D-6E8A-4147-A177-3AD203B41FA5}">
                      <a16:colId xmlns:a16="http://schemas.microsoft.com/office/drawing/2014/main" val="3372066500"/>
                    </a:ext>
                  </a:extLst>
                </a:gridCol>
              </a:tblGrid>
              <a:tr h="430763">
                <a:tc>
                  <a:txBody>
                    <a:bodyPr/>
                    <a:lstStyle/>
                    <a:p>
                      <a:pPr algn="ctr" fontAlgn="b"/>
                      <a:endParaRPr lang="en-US" sz="1600" dirty="0">
                        <a:effectLst/>
                      </a:endParaRPr>
                    </a:p>
                    <a:p>
                      <a:pPr algn="ctr" rtl="0" fontAlgn="base"/>
                      <a:r>
                        <a:rPr lang="en-US" sz="1600" b="0" i="0" dirty="0">
                          <a:effectLst/>
                          <a:latin typeface="Times New Roman" panose="02020603050405020304" pitchFamily="18" charset="0"/>
                        </a:rPr>
                        <a:t> </a:t>
                      </a:r>
                      <a:endParaRPr lang="en-US" sz="1600" b="0" i="0" dirty="0">
                        <a:effectLst/>
                      </a:endParaRPr>
                    </a:p>
                  </a:txBody>
                  <a:tcPr anchor="ctr">
                    <a:lnL>
                      <a:noFill/>
                    </a:lnL>
                    <a:lnR>
                      <a:noFill/>
                    </a:lnR>
                    <a:lnT>
                      <a:noFill/>
                    </a:lnT>
                    <a:lnB>
                      <a:noFill/>
                    </a:lnB>
                  </a:tcPr>
                </a:tc>
                <a:tc>
                  <a:txBody>
                    <a:bodyPr/>
                    <a:lstStyle/>
                    <a:p>
                      <a:pPr algn="ctr" fontAlgn="b"/>
                      <a:endParaRPr lang="en-US" sz="1600" dirty="0">
                        <a:effectLst/>
                      </a:endParaRPr>
                    </a:p>
                    <a:p>
                      <a:pPr algn="ctr" rtl="0" fontAlgn="base"/>
                      <a:r>
                        <a:rPr lang="en-US" sz="1600" b="0" i="0" dirty="0">
                          <a:effectLst/>
                          <a:latin typeface="Times New Roman" panose="02020603050405020304" pitchFamily="18" charset="0"/>
                        </a:rPr>
                        <a:t> </a:t>
                      </a:r>
                      <a:endParaRPr lang="en-US" sz="1600" b="0" i="0" dirty="0">
                        <a:effectLst/>
                      </a:endParaRPr>
                    </a:p>
                  </a:txBody>
                  <a:tcPr anchor="ctr">
                    <a:lnL>
                      <a:noFill/>
                    </a:lnL>
                    <a:lnR w="9525" cap="flat" cmpd="sng" algn="ctr">
                      <a:solidFill>
                        <a:srgbClr val="E02DB6"/>
                      </a:solidFill>
                      <a:prstDash val="solid"/>
                      <a:round/>
                      <a:headEnd type="none" w="med" len="med"/>
                      <a:tailEnd type="none" w="med" len="med"/>
                    </a:lnR>
                    <a:lnT>
                      <a:noFill/>
                    </a:lnT>
                    <a:lnB>
                      <a:noFill/>
                    </a:lnB>
                  </a:tcPr>
                </a:tc>
                <a:tc gridSpan="4">
                  <a:txBody>
                    <a:bodyPr/>
                    <a:lstStyle/>
                    <a:p>
                      <a:pPr algn="ctr" fontAlgn="b"/>
                      <a:endParaRPr lang="en-US" sz="1600" dirty="0">
                        <a:effectLst/>
                      </a:endParaRPr>
                    </a:p>
                    <a:p>
                      <a:pPr algn="ctr" rtl="0" fontAlgn="base"/>
                      <a:r>
                        <a:rPr lang="en-US" sz="1600" b="0" i="0" dirty="0">
                          <a:solidFill>
                            <a:srgbClr val="000000"/>
                          </a:solidFill>
                          <a:effectLst/>
                          <a:latin typeface="Calibri" panose="020F0502020204030204" pitchFamily="34" charset="0"/>
                        </a:rPr>
                        <a:t>Years Invested  </a:t>
                      </a:r>
                      <a:endParaRPr lang="en-US" sz="1600" b="0" i="0" dirty="0">
                        <a:effectLst/>
                      </a:endParaRPr>
                    </a:p>
                  </a:txBody>
                  <a:tcPr anchor="ctr">
                    <a:lnL w="9525" cap="flat" cmpd="sng" algn="ctr">
                      <a:solidFill>
                        <a:srgbClr val="E02DB6"/>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A01EB6"/>
                      </a:solidFill>
                      <a:prstDash val="solid"/>
                      <a:round/>
                      <a:headEnd type="none" w="med" len="med"/>
                      <a:tailEnd type="none" w="med" len="med"/>
                    </a:lnT>
                    <a:lnB w="9525" cap="flat" cmpd="sng" algn="ctr">
                      <a:solidFill>
                        <a:srgbClr val="802BB6"/>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10753096"/>
                  </a:ext>
                </a:extLst>
              </a:tr>
              <a:tr h="430763">
                <a:tc>
                  <a:txBody>
                    <a:bodyPr/>
                    <a:lstStyle/>
                    <a:p>
                      <a:pPr algn="ctr" fontAlgn="b"/>
                      <a:endParaRPr lang="en-US" sz="1600" dirty="0">
                        <a:effectLst/>
                      </a:endParaRPr>
                    </a:p>
                    <a:p>
                      <a:pPr algn="ctr" rtl="0" fontAlgn="base"/>
                      <a:r>
                        <a:rPr lang="en-US" sz="1600" b="0" i="0" dirty="0">
                          <a:solidFill>
                            <a:srgbClr val="000000"/>
                          </a:solidFill>
                          <a:effectLst/>
                          <a:latin typeface="Calibri" panose="020F0502020204030204" pitchFamily="34" charset="0"/>
                        </a:rPr>
                        <a:t> </a:t>
                      </a:r>
                      <a:endParaRPr lang="en-US" sz="1600" b="0" i="0" dirty="0">
                        <a:effectLst/>
                      </a:endParaRPr>
                    </a:p>
                  </a:txBody>
                  <a:tcPr anchor="ctr">
                    <a:lnL>
                      <a:noFill/>
                    </a:lnL>
                    <a:lnR>
                      <a:noFill/>
                    </a:lnR>
                    <a:lnT>
                      <a:noFill/>
                    </a:lnT>
                    <a:lnB w="9525" cap="flat" cmpd="sng" algn="ctr">
                      <a:solidFill>
                        <a:srgbClr val="E03CB6"/>
                      </a:solidFill>
                      <a:prstDash val="solid"/>
                      <a:round/>
                      <a:headEnd type="none" w="med" len="med"/>
                      <a:tailEnd type="none" w="med" len="med"/>
                    </a:lnB>
                  </a:tcPr>
                </a:tc>
                <a:tc>
                  <a:txBody>
                    <a:bodyPr/>
                    <a:lstStyle/>
                    <a:p>
                      <a:pPr algn="ctr" fontAlgn="b"/>
                      <a:endParaRPr lang="en-US" sz="1600" dirty="0">
                        <a:effectLst/>
                      </a:endParaRPr>
                    </a:p>
                    <a:p>
                      <a:pPr algn="ctr" rtl="0" fontAlgn="base"/>
                      <a:r>
                        <a:rPr lang="en-US" sz="1600" b="0" i="0" dirty="0">
                          <a:effectLst/>
                          <a:latin typeface="Times New Roman" panose="02020603050405020304" pitchFamily="18" charset="0"/>
                        </a:rPr>
                        <a:t> </a:t>
                      </a:r>
                      <a:endParaRPr lang="en-US" sz="1600" b="0" i="0" dirty="0">
                        <a:effectLst/>
                      </a:endParaRPr>
                    </a:p>
                  </a:txBody>
                  <a:tcPr anchor="ctr">
                    <a:lnL>
                      <a:noFill/>
                    </a:lnL>
                    <a:lnR w="9525" cap="flat" cmpd="sng" algn="ctr">
                      <a:solidFill>
                        <a:srgbClr val="A01EB6"/>
                      </a:solidFill>
                      <a:prstDash val="solid"/>
                      <a:round/>
                      <a:headEnd type="none" w="med" len="med"/>
                      <a:tailEnd type="none" w="med" len="med"/>
                    </a:lnR>
                    <a:lnT>
                      <a:noFill/>
                    </a:lnT>
                    <a:lnB w="9525" cap="flat" cmpd="sng" algn="ctr">
                      <a:solidFill>
                        <a:srgbClr val="C03BB6"/>
                      </a:solidFill>
                      <a:prstDash val="solid"/>
                      <a:round/>
                      <a:headEnd type="none" w="med" len="med"/>
                      <a:tailEnd type="none" w="med" len="med"/>
                    </a:lnB>
                  </a:tcPr>
                </a:tc>
                <a:tc>
                  <a:txBody>
                    <a:bodyPr/>
                    <a:lstStyle/>
                    <a:p>
                      <a:pPr algn="ctr" fontAlgn="b"/>
                      <a:endParaRPr lang="en-US" sz="1600" dirty="0">
                        <a:effectLst/>
                      </a:endParaRPr>
                    </a:p>
                    <a:p>
                      <a:pPr algn="ctr" rtl="0" fontAlgn="base"/>
                      <a:r>
                        <a:rPr lang="en-US" sz="1600" b="0" i="0" dirty="0">
                          <a:solidFill>
                            <a:srgbClr val="000000"/>
                          </a:solidFill>
                          <a:effectLst/>
                          <a:latin typeface="Calibri" panose="020F0502020204030204" pitchFamily="34" charset="0"/>
                        </a:rPr>
                        <a:t>10 </a:t>
                      </a:r>
                      <a:endParaRPr lang="en-US" sz="1600" b="0" i="0" dirty="0">
                        <a:effectLst/>
                      </a:endParaRPr>
                    </a:p>
                  </a:txBody>
                  <a:tcPr anchor="ctr">
                    <a:lnL w="9525" cap="flat" cmpd="sng" algn="ctr">
                      <a:solidFill>
                        <a:srgbClr val="A01EB6"/>
                      </a:solidFill>
                      <a:prstDash val="solid"/>
                      <a:round/>
                      <a:headEnd type="none" w="med" len="med"/>
                      <a:tailEnd type="none" w="med" len="med"/>
                    </a:lnL>
                    <a:lnR>
                      <a:noFill/>
                    </a:lnR>
                    <a:lnT w="9525" cap="flat" cmpd="sng" algn="ctr">
                      <a:solidFill>
                        <a:srgbClr val="802BB6"/>
                      </a:solidFill>
                      <a:prstDash val="solid"/>
                      <a:round/>
                      <a:headEnd type="none" w="med" len="med"/>
                      <a:tailEnd type="none" w="med" len="med"/>
                    </a:lnT>
                    <a:lnB w="9525" cap="flat" cmpd="sng" algn="ctr">
                      <a:solidFill>
                        <a:srgbClr val="2045B6"/>
                      </a:solidFill>
                      <a:prstDash val="solid"/>
                      <a:round/>
                      <a:headEnd type="none" w="med" len="med"/>
                      <a:tailEnd type="none" w="med" len="med"/>
                    </a:lnB>
                  </a:tcPr>
                </a:tc>
                <a:tc>
                  <a:txBody>
                    <a:bodyPr/>
                    <a:lstStyle/>
                    <a:p>
                      <a:pPr algn="ctr" fontAlgn="b"/>
                      <a:endParaRPr lang="en-US" sz="1600">
                        <a:effectLst/>
                      </a:endParaRPr>
                    </a:p>
                    <a:p>
                      <a:pPr algn="ctr" rtl="0" fontAlgn="base"/>
                      <a:r>
                        <a:rPr lang="en-US" sz="1600" b="0" i="0">
                          <a:solidFill>
                            <a:srgbClr val="000000"/>
                          </a:solidFill>
                          <a:effectLst/>
                          <a:latin typeface="Calibri" panose="020F0502020204030204" pitchFamily="34" charset="0"/>
                        </a:rPr>
                        <a:t>20 </a:t>
                      </a:r>
                      <a:endParaRPr lang="en-US" sz="1600" b="0" i="0">
                        <a:effectLst/>
                      </a:endParaRPr>
                    </a:p>
                  </a:txBody>
                  <a:tcPr anchor="ctr">
                    <a:lnL>
                      <a:noFill/>
                    </a:lnL>
                    <a:lnR>
                      <a:noFill/>
                    </a:lnR>
                    <a:lnT w="9525" cap="flat" cmpd="sng" algn="ctr">
                      <a:solidFill>
                        <a:srgbClr val="802BB6"/>
                      </a:solidFill>
                      <a:prstDash val="solid"/>
                      <a:round/>
                      <a:headEnd type="none" w="med" len="med"/>
                      <a:tailEnd type="none" w="med" len="med"/>
                    </a:lnT>
                    <a:lnB w="9525" cap="flat" cmpd="sng" algn="ctr">
                      <a:solidFill>
                        <a:srgbClr val="C040B6"/>
                      </a:solidFill>
                      <a:prstDash val="solid"/>
                      <a:round/>
                      <a:headEnd type="none" w="med" len="med"/>
                      <a:tailEnd type="none" w="med" len="med"/>
                    </a:lnB>
                  </a:tcPr>
                </a:tc>
                <a:tc>
                  <a:txBody>
                    <a:bodyPr/>
                    <a:lstStyle/>
                    <a:p>
                      <a:pPr algn="ctr" fontAlgn="b"/>
                      <a:endParaRPr lang="en-US" sz="1600">
                        <a:effectLst/>
                      </a:endParaRPr>
                    </a:p>
                    <a:p>
                      <a:pPr algn="ctr" rtl="0" fontAlgn="base"/>
                      <a:r>
                        <a:rPr lang="en-US" sz="1600" b="0" i="0">
                          <a:solidFill>
                            <a:srgbClr val="000000"/>
                          </a:solidFill>
                          <a:effectLst/>
                          <a:latin typeface="Calibri" panose="020F0502020204030204" pitchFamily="34" charset="0"/>
                        </a:rPr>
                        <a:t>30 </a:t>
                      </a:r>
                      <a:endParaRPr lang="en-US" sz="1600" b="0" i="0">
                        <a:effectLst/>
                      </a:endParaRPr>
                    </a:p>
                  </a:txBody>
                  <a:tcPr anchor="ctr">
                    <a:lnL>
                      <a:noFill/>
                    </a:lnL>
                    <a:lnR>
                      <a:noFill/>
                    </a:lnR>
                    <a:lnT w="9525" cap="flat" cmpd="sng" algn="ctr">
                      <a:solidFill>
                        <a:srgbClr val="802BB6"/>
                      </a:solidFill>
                      <a:prstDash val="solid"/>
                      <a:round/>
                      <a:headEnd type="none" w="med" len="med"/>
                      <a:tailEnd type="none" w="med" len="med"/>
                    </a:lnT>
                    <a:lnB w="9525" cap="flat" cmpd="sng" algn="ctr">
                      <a:solidFill>
                        <a:srgbClr val="C043B6"/>
                      </a:solidFill>
                      <a:prstDash val="solid"/>
                      <a:round/>
                      <a:headEnd type="none" w="med" len="med"/>
                      <a:tailEnd type="none" w="med" len="med"/>
                    </a:lnB>
                  </a:tcPr>
                </a:tc>
                <a:tc>
                  <a:txBody>
                    <a:bodyPr/>
                    <a:lstStyle/>
                    <a:p>
                      <a:pPr algn="ctr" fontAlgn="b"/>
                      <a:endParaRPr lang="en-US" sz="1600">
                        <a:effectLst/>
                      </a:endParaRPr>
                    </a:p>
                    <a:p>
                      <a:pPr algn="ctr" rtl="0" fontAlgn="base"/>
                      <a:r>
                        <a:rPr lang="en-US" sz="1600" b="0" i="0">
                          <a:solidFill>
                            <a:srgbClr val="000000"/>
                          </a:solidFill>
                          <a:effectLst/>
                          <a:latin typeface="Calibri" panose="020F0502020204030204" pitchFamily="34" charset="0"/>
                        </a:rPr>
                        <a:t>40 </a:t>
                      </a:r>
                      <a:endParaRPr lang="en-US" sz="1600" b="0" i="0">
                        <a:effectLst/>
                      </a:endParaRPr>
                    </a:p>
                  </a:txBody>
                  <a:tcPr anchor="ctr">
                    <a:lnL>
                      <a:noFill/>
                    </a:lnL>
                    <a:lnR w="9525" cap="flat" cmpd="sng" algn="ctr">
                      <a:solidFill>
                        <a:srgbClr val="0033B6"/>
                      </a:solidFill>
                      <a:prstDash val="solid"/>
                      <a:round/>
                      <a:headEnd type="none" w="med" len="med"/>
                      <a:tailEnd type="none" w="med" len="med"/>
                    </a:lnR>
                    <a:lnT w="9525" cap="flat" cmpd="sng" algn="ctr">
                      <a:solidFill>
                        <a:srgbClr val="802BB6"/>
                      </a:solidFill>
                      <a:prstDash val="solid"/>
                      <a:round/>
                      <a:headEnd type="none" w="med" len="med"/>
                      <a:tailEnd type="none" w="med" len="med"/>
                    </a:lnT>
                    <a:lnB w="9525" cap="flat" cmpd="sng" algn="ctr">
                      <a:solidFill>
                        <a:srgbClr val="8049B6"/>
                      </a:solidFill>
                      <a:prstDash val="solid"/>
                      <a:round/>
                      <a:headEnd type="none" w="med" len="med"/>
                      <a:tailEnd type="none" w="med" len="med"/>
                    </a:lnB>
                  </a:tcPr>
                </a:tc>
                <a:extLst>
                  <a:ext uri="{0D108BD9-81ED-4DB2-BD59-A6C34878D82A}">
                    <a16:rowId xmlns:a16="http://schemas.microsoft.com/office/drawing/2014/main" val="1881882901"/>
                  </a:ext>
                </a:extLst>
              </a:tr>
              <a:tr h="599991">
                <a:tc rowSpan="4">
                  <a:txBody>
                    <a:bodyPr/>
                    <a:lstStyle/>
                    <a:p>
                      <a:pPr algn="ctr" fontAlgn="ctr"/>
                      <a:endParaRPr lang="en-US" sz="1600">
                        <a:effectLst/>
                      </a:endParaRPr>
                    </a:p>
                    <a:p>
                      <a:pPr algn="ctr" rtl="0" fontAlgn="base"/>
                      <a:r>
                        <a:rPr lang="en-US" sz="1600" b="0" i="0">
                          <a:solidFill>
                            <a:srgbClr val="000000"/>
                          </a:solidFill>
                          <a:effectLst/>
                          <a:latin typeface="Calibri" panose="020F0502020204030204" pitchFamily="34" charset="0"/>
                        </a:rPr>
                        <a:t>Growth Rate </a:t>
                      </a:r>
                      <a:endParaRPr lang="en-US" sz="1600" b="0" i="0">
                        <a:effectLst/>
                      </a:endParaRPr>
                    </a:p>
                  </a:txBody>
                  <a:tcPr anchor="ctr">
                    <a:lnL w="9525" cap="flat" cmpd="sng" algn="ctr">
                      <a:solidFill>
                        <a:srgbClr val="203BB6"/>
                      </a:solidFill>
                      <a:prstDash val="solid"/>
                      <a:round/>
                      <a:headEnd type="none" w="med" len="med"/>
                      <a:tailEnd type="none" w="med" len="med"/>
                    </a:lnL>
                    <a:lnR w="9525" cap="flat" cmpd="sng" algn="ctr">
                      <a:solidFill>
                        <a:srgbClr val="6038B6"/>
                      </a:solidFill>
                      <a:prstDash val="solid"/>
                      <a:round/>
                      <a:headEnd type="none" w="med" len="med"/>
                      <a:tailEnd type="none" w="med" len="med"/>
                    </a:lnR>
                    <a:lnT w="9525" cap="flat" cmpd="sng" algn="ctr">
                      <a:solidFill>
                        <a:srgbClr val="E03CB6"/>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rtl="0" fontAlgn="base"/>
                      <a:r>
                        <a:rPr lang="en-US" sz="1600" b="0" i="0" dirty="0">
                          <a:solidFill>
                            <a:srgbClr val="000000"/>
                          </a:solidFill>
                          <a:effectLst/>
                          <a:latin typeface="Calibri" panose="020F0502020204030204" pitchFamily="34" charset="0"/>
                        </a:rPr>
                        <a:t>8% </a:t>
                      </a:r>
                      <a:endParaRPr lang="en-US" sz="1600" b="0" i="0" dirty="0">
                        <a:effectLst/>
                      </a:endParaRPr>
                    </a:p>
                  </a:txBody>
                  <a:tcPr anchor="ctr">
                    <a:lnL w="9525" cap="flat" cmpd="sng" algn="ctr">
                      <a:solidFill>
                        <a:srgbClr val="6038B6"/>
                      </a:solidFill>
                      <a:prstDash val="solid"/>
                      <a:round/>
                      <a:headEnd type="none" w="med" len="med"/>
                      <a:tailEnd type="none" w="med" len="med"/>
                    </a:lnL>
                    <a:lnR w="9525" cap="flat" cmpd="sng" algn="ctr">
                      <a:solidFill>
                        <a:srgbClr val="2045B6"/>
                      </a:solidFill>
                      <a:prstDash val="solid"/>
                      <a:round/>
                      <a:headEnd type="none" w="med" len="med"/>
                      <a:tailEnd type="none" w="med" len="med"/>
                    </a:lnR>
                    <a:lnT w="9525" cap="flat" cmpd="sng" algn="ctr">
                      <a:solidFill>
                        <a:srgbClr val="C03BB6"/>
                      </a:solidFill>
                      <a:prstDash val="solid"/>
                      <a:round/>
                      <a:headEnd type="none" w="med" len="med"/>
                      <a:tailEnd type="none" w="med" len="med"/>
                    </a:lnT>
                    <a:lnB>
                      <a:noFill/>
                    </a:lnB>
                  </a:tcPr>
                </a:tc>
                <a:tc>
                  <a:txBody>
                    <a:bodyPr/>
                    <a:lstStyle/>
                    <a:p>
                      <a:pPr algn="ctr" rtl="0" fontAlgn="base"/>
                      <a:r>
                        <a:rPr lang="en-US" sz="1600" b="0" i="0" dirty="0">
                          <a:solidFill>
                            <a:srgbClr val="000000"/>
                          </a:solidFill>
                          <a:effectLst/>
                          <a:latin typeface="Calibri" panose="020F0502020204030204" pitchFamily="34" charset="0"/>
                        </a:rPr>
                        <a:t>   2.2  </a:t>
                      </a:r>
                      <a:endParaRPr lang="en-US" sz="1600" b="0" i="0" dirty="0">
                        <a:effectLst/>
                      </a:endParaRPr>
                    </a:p>
                  </a:txBody>
                  <a:tcPr anchor="ctr">
                    <a:lnL w="9525" cap="flat" cmpd="sng" algn="ctr">
                      <a:solidFill>
                        <a:srgbClr val="2045B6"/>
                      </a:solidFill>
                      <a:prstDash val="solid"/>
                      <a:round/>
                      <a:headEnd type="none" w="med" len="med"/>
                      <a:tailEnd type="none" w="med" len="med"/>
                    </a:lnL>
                    <a:lnR>
                      <a:noFill/>
                    </a:lnR>
                    <a:lnT w="9525" cap="flat" cmpd="sng" algn="ctr">
                      <a:solidFill>
                        <a:srgbClr val="2045B6"/>
                      </a:solidFill>
                      <a:prstDash val="solid"/>
                      <a:round/>
                      <a:headEnd type="none" w="med" len="med"/>
                      <a:tailEnd type="none" w="med" len="med"/>
                    </a:lnT>
                    <a:lnB>
                      <a:noFill/>
                    </a:lnB>
                  </a:tcPr>
                </a:tc>
                <a:tc>
                  <a:txBody>
                    <a:bodyPr/>
                    <a:lstStyle/>
                    <a:p>
                      <a:pPr algn="ctr" rtl="0" fontAlgn="base"/>
                      <a:r>
                        <a:rPr lang="en-US" sz="1600" b="0" i="0" dirty="0">
                          <a:solidFill>
                            <a:srgbClr val="000000"/>
                          </a:solidFill>
                          <a:effectLst/>
                          <a:latin typeface="Calibri" panose="020F0502020204030204" pitchFamily="34" charset="0"/>
                        </a:rPr>
                        <a:t>4.7  </a:t>
                      </a:r>
                      <a:endParaRPr lang="en-US" sz="1600" b="0" i="0" dirty="0">
                        <a:effectLst/>
                      </a:endParaRPr>
                    </a:p>
                  </a:txBody>
                  <a:tcPr anchor="ctr">
                    <a:lnL>
                      <a:noFill/>
                    </a:lnL>
                    <a:lnR>
                      <a:noFill/>
                    </a:lnR>
                    <a:lnT w="9525" cap="flat" cmpd="sng" algn="ctr">
                      <a:solidFill>
                        <a:srgbClr val="C040B6"/>
                      </a:solidFill>
                      <a:prstDash val="solid"/>
                      <a:round/>
                      <a:headEnd type="none" w="med" len="med"/>
                      <a:tailEnd type="none" w="med" len="med"/>
                    </a:lnT>
                    <a:lnB>
                      <a:noFill/>
                    </a:lnB>
                  </a:tcPr>
                </a:tc>
                <a:tc>
                  <a:txBody>
                    <a:bodyPr/>
                    <a:lstStyle/>
                    <a:p>
                      <a:pPr algn="ctr" rtl="0" fontAlgn="base"/>
                      <a:r>
                        <a:rPr lang="en-US" sz="1600" b="0" i="0" dirty="0">
                          <a:solidFill>
                            <a:srgbClr val="000000"/>
                          </a:solidFill>
                          <a:effectLst/>
                          <a:latin typeface="Calibri" panose="020F0502020204030204" pitchFamily="34" charset="0"/>
                        </a:rPr>
                        <a:t> 10.1  </a:t>
                      </a:r>
                      <a:endParaRPr lang="en-US" sz="1600" b="0" i="0" dirty="0">
                        <a:effectLst/>
                      </a:endParaRPr>
                    </a:p>
                  </a:txBody>
                  <a:tcPr anchor="ctr">
                    <a:lnL>
                      <a:noFill/>
                    </a:lnL>
                    <a:lnR>
                      <a:noFill/>
                    </a:lnR>
                    <a:lnT w="9525" cap="flat" cmpd="sng" algn="ctr">
                      <a:solidFill>
                        <a:srgbClr val="C043B6"/>
                      </a:solidFill>
                      <a:prstDash val="solid"/>
                      <a:round/>
                      <a:headEnd type="none" w="med" len="med"/>
                      <a:tailEnd type="none" w="med" len="med"/>
                    </a:lnT>
                    <a:lnB>
                      <a:noFill/>
                    </a:lnB>
                  </a:tcPr>
                </a:tc>
                <a:tc>
                  <a:txBody>
                    <a:bodyPr/>
                    <a:lstStyle/>
                    <a:p>
                      <a:pPr algn="ctr" rtl="0" fontAlgn="base"/>
                      <a:r>
                        <a:rPr lang="en-US" sz="1600" b="0" i="0" dirty="0">
                          <a:solidFill>
                            <a:srgbClr val="000000"/>
                          </a:solidFill>
                          <a:effectLst/>
                          <a:latin typeface="Calibri" panose="020F0502020204030204" pitchFamily="34" charset="0"/>
                        </a:rPr>
                        <a:t>21.7  </a:t>
                      </a:r>
                      <a:endParaRPr lang="en-US" sz="1600" b="0" i="0" dirty="0">
                        <a:effectLst/>
                      </a:endParaRPr>
                    </a:p>
                  </a:txBody>
                  <a:tcPr anchor="ctr">
                    <a:lnL>
                      <a:noFill/>
                    </a:lnL>
                    <a:lnR w="9525" cap="flat" cmpd="sng" algn="ctr">
                      <a:solidFill>
                        <a:srgbClr val="8049B6"/>
                      </a:solidFill>
                      <a:prstDash val="solid"/>
                      <a:round/>
                      <a:headEnd type="none" w="med" len="med"/>
                      <a:tailEnd type="none" w="med" len="med"/>
                    </a:lnR>
                    <a:lnT w="9525" cap="flat" cmpd="sng" algn="ctr">
                      <a:solidFill>
                        <a:srgbClr val="8049B6"/>
                      </a:solidFill>
                      <a:prstDash val="solid"/>
                      <a:round/>
                      <a:headEnd type="none" w="med" len="med"/>
                      <a:tailEnd type="none" w="med" len="med"/>
                    </a:lnT>
                    <a:lnB>
                      <a:noFill/>
                    </a:lnB>
                  </a:tcPr>
                </a:tc>
                <a:extLst>
                  <a:ext uri="{0D108BD9-81ED-4DB2-BD59-A6C34878D82A}">
                    <a16:rowId xmlns:a16="http://schemas.microsoft.com/office/drawing/2014/main" val="133165968"/>
                  </a:ext>
                </a:extLst>
              </a:tr>
              <a:tr h="599991">
                <a:tc vMerge="1">
                  <a:txBody>
                    <a:bodyPr/>
                    <a:lstStyle/>
                    <a:p>
                      <a:endParaRPr lang="en-US"/>
                    </a:p>
                  </a:txBody>
                  <a:tcPr/>
                </a:tc>
                <a:tc>
                  <a:txBody>
                    <a:bodyPr/>
                    <a:lstStyle/>
                    <a:p>
                      <a:pPr algn="ctr" fontAlgn="b"/>
                      <a:endParaRPr lang="en-US" sz="1600">
                        <a:effectLst/>
                      </a:endParaRPr>
                    </a:p>
                    <a:p>
                      <a:pPr algn="ctr" rtl="0" fontAlgn="base"/>
                      <a:r>
                        <a:rPr lang="en-US" sz="1600" b="0" i="0">
                          <a:solidFill>
                            <a:srgbClr val="000000"/>
                          </a:solidFill>
                          <a:effectLst/>
                          <a:latin typeface="Calibri" panose="020F0502020204030204" pitchFamily="34" charset="0"/>
                        </a:rPr>
                        <a:t>12% </a:t>
                      </a:r>
                      <a:endParaRPr lang="en-US" sz="1600" b="0" i="0">
                        <a:effectLst/>
                      </a:endParaRPr>
                    </a:p>
                  </a:txBody>
                  <a:tcPr anchor="ctr">
                    <a:lnL w="9525" cap="flat" cmpd="sng" algn="ctr">
                      <a:solidFill>
                        <a:srgbClr val="6038B6"/>
                      </a:solidFill>
                      <a:prstDash val="solid"/>
                      <a:round/>
                      <a:headEnd type="none" w="med" len="med"/>
                      <a:tailEnd type="none" w="med" len="med"/>
                    </a:lnL>
                    <a:lnR w="9525" cap="flat" cmpd="sng" algn="ctr">
                      <a:solidFill>
                        <a:srgbClr val="E04AB6"/>
                      </a:solidFill>
                      <a:prstDash val="solid"/>
                      <a:round/>
                      <a:headEnd type="none" w="med" len="med"/>
                      <a:tailEnd type="none" w="med" len="med"/>
                    </a:lnR>
                    <a:lnT>
                      <a:noFill/>
                    </a:lnT>
                    <a:lnB>
                      <a:noFill/>
                    </a:lnB>
                  </a:tcPr>
                </a:tc>
                <a:tc>
                  <a:txBody>
                    <a:bodyPr/>
                    <a:lstStyle/>
                    <a:p>
                      <a:pPr algn="ctr" rtl="0" fontAlgn="base"/>
                      <a:endParaRPr lang="en-US" sz="1600" b="0" i="0" dirty="0">
                        <a:solidFill>
                          <a:schemeClr val="tx1"/>
                        </a:solidFill>
                        <a:effectLst/>
                        <a:latin typeface="+mn-lt"/>
                      </a:endParaRPr>
                    </a:p>
                    <a:p>
                      <a:pPr algn="ctr" rtl="0" fontAlgn="base"/>
                      <a:r>
                        <a:rPr lang="en-US" sz="1600" b="0" i="0" dirty="0">
                          <a:solidFill>
                            <a:srgbClr val="000000"/>
                          </a:solidFill>
                          <a:effectLst/>
                          <a:latin typeface="Calibri" panose="020F0502020204030204" pitchFamily="34" charset="0"/>
                        </a:rPr>
                        <a:t>    3.1  </a:t>
                      </a:r>
                      <a:endParaRPr lang="en-US" sz="1600" b="0" i="0" dirty="0">
                        <a:effectLst/>
                      </a:endParaRPr>
                    </a:p>
                  </a:txBody>
                  <a:tcPr anchor="ctr">
                    <a:lnL w="9525" cap="flat" cmpd="sng" algn="ctr">
                      <a:solidFill>
                        <a:srgbClr val="E04AB6"/>
                      </a:solidFill>
                      <a:prstDash val="solid"/>
                      <a:round/>
                      <a:headEnd type="none" w="med" len="med"/>
                      <a:tailEnd type="none" w="med" len="med"/>
                    </a:lnL>
                    <a:lnR>
                      <a:noFill/>
                    </a:lnR>
                    <a:lnT>
                      <a:noFill/>
                    </a:lnT>
                    <a:lnB>
                      <a:noFill/>
                    </a:lnB>
                  </a:tcPr>
                </a:tc>
                <a:tc>
                  <a:txBody>
                    <a:bodyPr/>
                    <a:lstStyle/>
                    <a:p>
                      <a:pPr algn="ctr" rtl="0" fontAlgn="base"/>
                      <a:endParaRPr lang="en-US" sz="1600" b="0" i="0" dirty="0">
                        <a:solidFill>
                          <a:srgbClr val="000000"/>
                        </a:solidFill>
                        <a:effectLst/>
                        <a:latin typeface="Calibri" panose="020F0502020204030204" pitchFamily="34" charset="0"/>
                      </a:endParaRPr>
                    </a:p>
                    <a:p>
                      <a:pPr algn="ctr" rtl="0" fontAlgn="base"/>
                      <a:r>
                        <a:rPr lang="en-US" sz="1600" b="0" i="0" dirty="0">
                          <a:solidFill>
                            <a:srgbClr val="000000"/>
                          </a:solidFill>
                          <a:effectLst/>
                          <a:latin typeface="Calibri" panose="020F0502020204030204" pitchFamily="34" charset="0"/>
                        </a:rPr>
                        <a:t>9.6  </a:t>
                      </a:r>
                      <a:endParaRPr lang="en-US" sz="1600" b="0" i="0" dirty="0">
                        <a:effectLst/>
                      </a:endParaRPr>
                    </a:p>
                  </a:txBody>
                  <a:tcPr anchor="ctr">
                    <a:lnL>
                      <a:noFill/>
                    </a:lnL>
                    <a:lnR>
                      <a:noFill/>
                    </a:lnR>
                    <a:lnT>
                      <a:noFill/>
                    </a:lnT>
                    <a:lnB>
                      <a:noFill/>
                    </a:lnB>
                  </a:tcPr>
                </a:tc>
                <a:tc>
                  <a:txBody>
                    <a:bodyPr/>
                    <a:lstStyle/>
                    <a:p>
                      <a:pPr algn="ctr" rtl="0" fontAlgn="base"/>
                      <a:endParaRPr lang="en-US" sz="1600" b="0" i="0" dirty="0">
                        <a:solidFill>
                          <a:schemeClr val="tx1"/>
                        </a:solidFill>
                        <a:effectLst/>
                        <a:latin typeface="+mn-lt"/>
                      </a:endParaRPr>
                    </a:p>
                    <a:p>
                      <a:pPr algn="ctr" rtl="0" fontAlgn="base"/>
                      <a:r>
                        <a:rPr lang="en-US" sz="1600" b="0" i="0" dirty="0">
                          <a:solidFill>
                            <a:srgbClr val="000000"/>
                          </a:solidFill>
                          <a:effectLst/>
                          <a:latin typeface="Calibri" panose="020F0502020204030204" pitchFamily="34" charset="0"/>
                        </a:rPr>
                        <a:t> 30.0  </a:t>
                      </a:r>
                      <a:endParaRPr lang="en-US" sz="1600" b="0" i="0" dirty="0">
                        <a:effectLst/>
                      </a:endParaRPr>
                    </a:p>
                  </a:txBody>
                  <a:tcPr anchor="ctr">
                    <a:lnL>
                      <a:noFill/>
                    </a:lnL>
                    <a:lnR>
                      <a:noFill/>
                    </a:lnR>
                    <a:lnT>
                      <a:noFill/>
                    </a:lnT>
                    <a:lnB>
                      <a:noFill/>
                    </a:lnB>
                  </a:tcPr>
                </a:tc>
                <a:tc>
                  <a:txBody>
                    <a:bodyPr/>
                    <a:lstStyle/>
                    <a:p>
                      <a:pPr algn="ctr" fontAlgn="b"/>
                      <a:endParaRPr lang="en-US" sz="1600" dirty="0">
                        <a:effectLst/>
                      </a:endParaRPr>
                    </a:p>
                    <a:p>
                      <a:pPr algn="ctr" rtl="0" fontAlgn="base"/>
                      <a:r>
                        <a:rPr lang="en-US" sz="1600" b="0" i="0" dirty="0">
                          <a:solidFill>
                            <a:srgbClr val="000000"/>
                          </a:solidFill>
                          <a:effectLst/>
                          <a:latin typeface="Calibri" panose="020F0502020204030204" pitchFamily="34" charset="0"/>
                        </a:rPr>
                        <a:t>     93.1  </a:t>
                      </a:r>
                      <a:endParaRPr lang="en-US" sz="1600" b="0" i="0" dirty="0">
                        <a:effectLst/>
                      </a:endParaRPr>
                    </a:p>
                  </a:txBody>
                  <a:tcPr anchor="ctr">
                    <a:lnL>
                      <a:noFill/>
                    </a:lnL>
                    <a:lnR w="9525" cap="flat" cmpd="sng" algn="ctr">
                      <a:solidFill>
                        <a:srgbClr val="C04FB6"/>
                      </a:solidFill>
                      <a:prstDash val="solid"/>
                      <a:round/>
                      <a:headEnd type="none" w="med" len="med"/>
                      <a:tailEnd type="none" w="med" len="med"/>
                    </a:lnR>
                    <a:lnT>
                      <a:noFill/>
                    </a:lnT>
                    <a:lnB>
                      <a:noFill/>
                    </a:lnB>
                  </a:tcPr>
                </a:tc>
                <a:extLst>
                  <a:ext uri="{0D108BD9-81ED-4DB2-BD59-A6C34878D82A}">
                    <a16:rowId xmlns:a16="http://schemas.microsoft.com/office/drawing/2014/main" val="3401895227"/>
                  </a:ext>
                </a:extLst>
              </a:tr>
              <a:tr h="599991">
                <a:tc vMerge="1">
                  <a:txBody>
                    <a:bodyPr/>
                    <a:lstStyle/>
                    <a:p>
                      <a:endParaRPr lang="en-US"/>
                    </a:p>
                  </a:txBody>
                  <a:tcPr/>
                </a:tc>
                <a:tc>
                  <a:txBody>
                    <a:bodyPr/>
                    <a:lstStyle/>
                    <a:p>
                      <a:pPr algn="ctr" fontAlgn="b"/>
                      <a:endParaRPr lang="en-US" sz="1600">
                        <a:effectLst/>
                      </a:endParaRPr>
                    </a:p>
                    <a:p>
                      <a:pPr algn="ctr" rtl="0" fontAlgn="base"/>
                      <a:r>
                        <a:rPr lang="en-US" sz="1600" b="0" i="0">
                          <a:solidFill>
                            <a:srgbClr val="000000"/>
                          </a:solidFill>
                          <a:effectLst/>
                          <a:latin typeface="Calibri" panose="020F0502020204030204" pitchFamily="34" charset="0"/>
                        </a:rPr>
                        <a:t>16% </a:t>
                      </a:r>
                      <a:endParaRPr lang="en-US" sz="1600" b="0" i="0">
                        <a:effectLst/>
                      </a:endParaRPr>
                    </a:p>
                  </a:txBody>
                  <a:tcPr anchor="ctr">
                    <a:lnL w="9525" cap="flat" cmpd="sng" algn="ctr">
                      <a:solidFill>
                        <a:srgbClr val="6038B6"/>
                      </a:solidFill>
                      <a:prstDash val="solid"/>
                      <a:round/>
                      <a:headEnd type="none" w="med" len="med"/>
                      <a:tailEnd type="none" w="med" len="med"/>
                    </a:lnL>
                    <a:lnR w="9525" cap="flat" cmpd="sng" algn="ctr">
                      <a:solidFill>
                        <a:srgbClr val="A05AB6"/>
                      </a:solidFill>
                      <a:prstDash val="solid"/>
                      <a:round/>
                      <a:headEnd type="none" w="med" len="med"/>
                      <a:tailEnd type="none" w="med" len="med"/>
                    </a:lnR>
                    <a:lnT>
                      <a:noFill/>
                    </a:lnT>
                    <a:lnB>
                      <a:noFill/>
                    </a:lnB>
                  </a:tcPr>
                </a:tc>
                <a:tc>
                  <a:txBody>
                    <a:bodyPr/>
                    <a:lstStyle/>
                    <a:p>
                      <a:pPr algn="ctr" rtl="0" fontAlgn="base"/>
                      <a:endParaRPr lang="en-US" sz="1600" b="0" i="0" dirty="0">
                        <a:solidFill>
                          <a:srgbClr val="000000"/>
                        </a:solidFill>
                        <a:effectLst/>
                        <a:latin typeface="Calibri" panose="020F0502020204030204" pitchFamily="34" charset="0"/>
                      </a:endParaRPr>
                    </a:p>
                    <a:p>
                      <a:pPr algn="ctr" rtl="0" fontAlgn="base"/>
                      <a:r>
                        <a:rPr lang="en-US" sz="1600" b="0" i="0" dirty="0">
                          <a:solidFill>
                            <a:srgbClr val="000000"/>
                          </a:solidFill>
                          <a:effectLst/>
                          <a:latin typeface="Calibri" panose="020F0502020204030204" pitchFamily="34" charset="0"/>
                        </a:rPr>
                        <a:t>    4.4  </a:t>
                      </a:r>
                      <a:endParaRPr lang="en-US" sz="1600" b="0" i="0" dirty="0">
                        <a:effectLst/>
                      </a:endParaRPr>
                    </a:p>
                  </a:txBody>
                  <a:tcPr anchor="ctr">
                    <a:lnL w="9525" cap="flat" cmpd="sng" algn="ctr">
                      <a:solidFill>
                        <a:srgbClr val="A05AB6"/>
                      </a:solidFill>
                      <a:prstDash val="solid"/>
                      <a:round/>
                      <a:headEnd type="none" w="med" len="med"/>
                      <a:tailEnd type="none" w="med" len="med"/>
                    </a:lnL>
                    <a:lnR>
                      <a:noFill/>
                    </a:lnR>
                    <a:lnT>
                      <a:noFill/>
                    </a:lnT>
                    <a:lnB>
                      <a:noFill/>
                    </a:lnB>
                  </a:tcPr>
                </a:tc>
                <a:tc>
                  <a:txBody>
                    <a:bodyPr/>
                    <a:lstStyle/>
                    <a:p>
                      <a:pPr algn="ctr" rtl="0" fontAlgn="base"/>
                      <a:endParaRPr lang="en-US" sz="1600" b="0" i="0" dirty="0">
                        <a:solidFill>
                          <a:srgbClr val="000000"/>
                        </a:solidFill>
                        <a:effectLst/>
                        <a:latin typeface="Calibri" panose="020F0502020204030204" pitchFamily="34" charset="0"/>
                      </a:endParaRPr>
                    </a:p>
                    <a:p>
                      <a:pPr algn="ctr" rtl="0" fontAlgn="base"/>
                      <a:r>
                        <a:rPr lang="en-US" sz="1600" b="0" i="0" dirty="0">
                          <a:solidFill>
                            <a:srgbClr val="000000"/>
                          </a:solidFill>
                          <a:effectLst/>
                          <a:latin typeface="Calibri" panose="020F0502020204030204" pitchFamily="34" charset="0"/>
                        </a:rPr>
                        <a:t>19.5  </a:t>
                      </a:r>
                      <a:endParaRPr lang="en-US" sz="1600" b="0" i="0" dirty="0">
                        <a:effectLst/>
                      </a:endParaRPr>
                    </a:p>
                  </a:txBody>
                  <a:tcPr anchor="ctr">
                    <a:lnL>
                      <a:noFill/>
                    </a:lnL>
                    <a:lnR>
                      <a:noFill/>
                    </a:lnR>
                    <a:lnT>
                      <a:noFill/>
                    </a:lnT>
                    <a:lnB>
                      <a:noFill/>
                    </a:lnB>
                  </a:tcPr>
                </a:tc>
                <a:tc>
                  <a:txBody>
                    <a:bodyPr/>
                    <a:lstStyle/>
                    <a:p>
                      <a:pPr algn="ctr" rtl="0" fontAlgn="base"/>
                      <a:endParaRPr lang="en-US" sz="1600" b="0" i="0" dirty="0">
                        <a:solidFill>
                          <a:srgbClr val="000000"/>
                        </a:solidFill>
                        <a:effectLst/>
                        <a:latin typeface="Calibri" panose="020F0502020204030204" pitchFamily="34" charset="0"/>
                      </a:endParaRPr>
                    </a:p>
                    <a:p>
                      <a:pPr algn="ctr" rtl="0" fontAlgn="base"/>
                      <a:r>
                        <a:rPr lang="en-US" sz="1600" b="0" i="0" dirty="0">
                          <a:solidFill>
                            <a:srgbClr val="000000"/>
                          </a:solidFill>
                          <a:effectLst/>
                          <a:latin typeface="Calibri" panose="020F0502020204030204" pitchFamily="34" charset="0"/>
                        </a:rPr>
                        <a:t>85.8  </a:t>
                      </a:r>
                      <a:endParaRPr lang="en-US" sz="1600" b="0" i="0" dirty="0">
                        <a:effectLst/>
                      </a:endParaRPr>
                    </a:p>
                  </a:txBody>
                  <a:tcPr anchor="ctr">
                    <a:lnL>
                      <a:noFill/>
                    </a:lnL>
                    <a:lnR>
                      <a:noFill/>
                    </a:lnR>
                    <a:lnT>
                      <a:noFill/>
                    </a:lnT>
                    <a:lnB>
                      <a:noFill/>
                    </a:lnB>
                  </a:tcPr>
                </a:tc>
                <a:tc>
                  <a:txBody>
                    <a:bodyPr/>
                    <a:lstStyle/>
                    <a:p>
                      <a:pPr algn="ctr" fontAlgn="b"/>
                      <a:endParaRPr lang="en-US" sz="1600" dirty="0">
                        <a:effectLst/>
                      </a:endParaRPr>
                    </a:p>
                    <a:p>
                      <a:pPr algn="ctr" rtl="0" fontAlgn="base"/>
                      <a:r>
                        <a:rPr lang="en-US" sz="1600" b="0" i="0" dirty="0">
                          <a:solidFill>
                            <a:srgbClr val="000000"/>
                          </a:solidFill>
                          <a:effectLst/>
                          <a:latin typeface="Calibri" panose="020F0502020204030204" pitchFamily="34" charset="0"/>
                        </a:rPr>
                        <a:t>   378.7  </a:t>
                      </a:r>
                      <a:endParaRPr lang="en-US" sz="1600" b="0" i="0" dirty="0">
                        <a:effectLst/>
                      </a:endParaRPr>
                    </a:p>
                  </a:txBody>
                  <a:tcPr anchor="ctr">
                    <a:lnL>
                      <a:noFill/>
                    </a:lnL>
                    <a:lnR w="9525" cap="flat" cmpd="sng" algn="ctr">
                      <a:solidFill>
                        <a:srgbClr val="006EB6"/>
                      </a:solidFill>
                      <a:prstDash val="solid"/>
                      <a:round/>
                      <a:headEnd type="none" w="med" len="med"/>
                      <a:tailEnd type="none" w="med" len="med"/>
                    </a:lnR>
                    <a:lnT>
                      <a:noFill/>
                    </a:lnT>
                    <a:lnB>
                      <a:noFill/>
                    </a:lnB>
                  </a:tcPr>
                </a:tc>
                <a:extLst>
                  <a:ext uri="{0D108BD9-81ED-4DB2-BD59-A6C34878D82A}">
                    <a16:rowId xmlns:a16="http://schemas.microsoft.com/office/drawing/2014/main" val="866644162"/>
                  </a:ext>
                </a:extLst>
              </a:tr>
              <a:tr h="599991">
                <a:tc vMerge="1">
                  <a:txBody>
                    <a:bodyPr/>
                    <a:lstStyle/>
                    <a:p>
                      <a:endParaRPr lang="en-US"/>
                    </a:p>
                  </a:txBody>
                  <a:tcPr/>
                </a:tc>
                <a:tc>
                  <a:txBody>
                    <a:bodyPr/>
                    <a:lstStyle/>
                    <a:p>
                      <a:pPr algn="ctr" rtl="0" fontAlgn="base"/>
                      <a:r>
                        <a:rPr lang="en-US" sz="1600" b="0" i="0" dirty="0">
                          <a:solidFill>
                            <a:srgbClr val="000000"/>
                          </a:solidFill>
                          <a:effectLst/>
                          <a:latin typeface="Calibri" panose="020F0502020204030204" pitchFamily="34" charset="0"/>
                        </a:rPr>
                        <a:t>20% </a:t>
                      </a:r>
                      <a:endParaRPr lang="en-US" sz="1600" b="0" i="0" dirty="0">
                        <a:effectLst/>
                      </a:endParaRPr>
                    </a:p>
                  </a:txBody>
                  <a:tcPr anchor="ctr">
                    <a:lnL w="9525" cap="flat" cmpd="sng" algn="ctr">
                      <a:solidFill>
                        <a:srgbClr val="6038B6"/>
                      </a:solidFill>
                      <a:prstDash val="solid"/>
                      <a:round/>
                      <a:headEnd type="none" w="med" len="med"/>
                      <a:tailEnd type="none" w="med" len="med"/>
                    </a:lnL>
                    <a:lnR w="9525" cap="flat" cmpd="sng" algn="ctr">
                      <a:solidFill>
                        <a:srgbClr val="6082B5"/>
                      </a:solidFill>
                      <a:prstDash val="solid"/>
                      <a:round/>
                      <a:headEnd type="none" w="med" len="med"/>
                      <a:tailEnd type="none" w="med" len="med"/>
                    </a:lnR>
                    <a:lnT>
                      <a:noFill/>
                    </a:lnT>
                    <a:lnB w="9525" cap="flat" cmpd="sng" algn="ctr">
                      <a:solidFill>
                        <a:srgbClr val="A07BB5"/>
                      </a:solidFill>
                      <a:prstDash val="solid"/>
                      <a:round/>
                      <a:headEnd type="none" w="med" len="med"/>
                      <a:tailEnd type="none" w="med" len="med"/>
                    </a:lnB>
                  </a:tcPr>
                </a:tc>
                <a:tc>
                  <a:txBody>
                    <a:bodyPr/>
                    <a:lstStyle/>
                    <a:p>
                      <a:pPr algn="ctr" rtl="0" fontAlgn="base"/>
                      <a:r>
                        <a:rPr lang="en-US" sz="1600" b="0" i="0" dirty="0">
                          <a:solidFill>
                            <a:srgbClr val="000000"/>
                          </a:solidFill>
                          <a:effectLst/>
                          <a:latin typeface="Calibri" panose="020F0502020204030204" pitchFamily="34" charset="0"/>
                        </a:rPr>
                        <a:t>   6.2  </a:t>
                      </a:r>
                      <a:endParaRPr lang="en-US" sz="1600" b="0" i="0" dirty="0">
                        <a:effectLst/>
                      </a:endParaRPr>
                    </a:p>
                  </a:txBody>
                  <a:tcPr anchor="ctr">
                    <a:lnL w="9525" cap="flat" cmpd="sng" algn="ctr">
                      <a:solidFill>
                        <a:srgbClr val="6082B5"/>
                      </a:solidFill>
                      <a:prstDash val="solid"/>
                      <a:round/>
                      <a:headEnd type="none" w="med" len="med"/>
                      <a:tailEnd type="none" w="med" len="med"/>
                    </a:lnL>
                    <a:lnR>
                      <a:noFill/>
                    </a:lnR>
                    <a:lnT>
                      <a:noFill/>
                    </a:lnT>
                    <a:lnB w="9525" cap="flat" cmpd="sng" algn="ctr">
                      <a:solidFill>
                        <a:srgbClr val="6082B5"/>
                      </a:solidFill>
                      <a:prstDash val="solid"/>
                      <a:round/>
                      <a:headEnd type="none" w="med" len="med"/>
                      <a:tailEnd type="none" w="med" len="med"/>
                    </a:lnB>
                  </a:tcPr>
                </a:tc>
                <a:tc>
                  <a:txBody>
                    <a:bodyPr/>
                    <a:lstStyle/>
                    <a:p>
                      <a:pPr algn="ctr" rtl="0" fontAlgn="base"/>
                      <a:r>
                        <a:rPr lang="en-US" sz="1600" b="0" i="0" dirty="0">
                          <a:solidFill>
                            <a:srgbClr val="000000"/>
                          </a:solidFill>
                          <a:effectLst/>
                          <a:latin typeface="Calibri" panose="020F0502020204030204" pitchFamily="34" charset="0"/>
                        </a:rPr>
                        <a:t>38.3  </a:t>
                      </a:r>
                      <a:endParaRPr lang="en-US" sz="1600" b="0" i="0" dirty="0">
                        <a:effectLst/>
                      </a:endParaRPr>
                    </a:p>
                  </a:txBody>
                  <a:tcPr anchor="ctr">
                    <a:lnL>
                      <a:noFill/>
                    </a:lnL>
                    <a:lnR>
                      <a:noFill/>
                    </a:lnR>
                    <a:lnT>
                      <a:noFill/>
                    </a:lnT>
                    <a:lnB w="9525" cap="flat" cmpd="sng" algn="ctr">
                      <a:solidFill>
                        <a:srgbClr val="A082B5"/>
                      </a:solidFill>
                      <a:prstDash val="solid"/>
                      <a:round/>
                      <a:headEnd type="none" w="med" len="med"/>
                      <a:tailEnd type="none" w="med" len="med"/>
                    </a:lnB>
                  </a:tcPr>
                </a:tc>
                <a:tc>
                  <a:txBody>
                    <a:bodyPr/>
                    <a:lstStyle/>
                    <a:p>
                      <a:pPr algn="ctr" rtl="0" fontAlgn="base"/>
                      <a:r>
                        <a:rPr lang="en-US" sz="1600" b="0" i="0" dirty="0">
                          <a:solidFill>
                            <a:srgbClr val="000000"/>
                          </a:solidFill>
                          <a:effectLst/>
                          <a:latin typeface="Calibri" panose="020F0502020204030204" pitchFamily="34" charset="0"/>
                        </a:rPr>
                        <a:t> 237.4  </a:t>
                      </a:r>
                      <a:endParaRPr lang="en-US" sz="1600" b="0" i="0" dirty="0">
                        <a:effectLst/>
                      </a:endParaRPr>
                    </a:p>
                  </a:txBody>
                  <a:tcPr anchor="ctr">
                    <a:lnL>
                      <a:noFill/>
                    </a:lnL>
                    <a:lnR>
                      <a:noFill/>
                    </a:lnR>
                    <a:lnT>
                      <a:noFill/>
                    </a:lnT>
                    <a:lnB w="9525" cap="flat" cmpd="sng" algn="ctr">
                      <a:solidFill>
                        <a:srgbClr val="8086B5"/>
                      </a:solidFill>
                      <a:prstDash val="solid"/>
                      <a:round/>
                      <a:headEnd type="none" w="med" len="med"/>
                      <a:tailEnd type="none" w="med" len="med"/>
                    </a:lnB>
                  </a:tcPr>
                </a:tc>
                <a:tc>
                  <a:txBody>
                    <a:bodyPr/>
                    <a:lstStyle/>
                    <a:p>
                      <a:pPr algn="ctr" fontAlgn="b"/>
                      <a:endParaRPr lang="en-US" sz="1600" dirty="0">
                        <a:effectLst/>
                      </a:endParaRPr>
                    </a:p>
                    <a:p>
                      <a:pPr algn="ctr" rtl="0" fontAlgn="base"/>
                      <a:r>
                        <a:rPr lang="en-US" sz="1600" b="0" i="0" dirty="0">
                          <a:solidFill>
                            <a:srgbClr val="000000"/>
                          </a:solidFill>
                          <a:effectLst/>
                          <a:latin typeface="Calibri" panose="020F0502020204030204" pitchFamily="34" charset="0"/>
                        </a:rPr>
                        <a:t> 1,469.8  </a:t>
                      </a:r>
                      <a:endParaRPr lang="en-US" sz="1600" b="0" i="0" dirty="0">
                        <a:effectLst/>
                      </a:endParaRPr>
                    </a:p>
                  </a:txBody>
                  <a:tcPr anchor="ctr">
                    <a:lnL>
                      <a:noFill/>
                    </a:lnL>
                    <a:lnR w="9525" cap="flat" cmpd="sng" algn="ctr">
                      <a:solidFill>
                        <a:srgbClr val="E089B5"/>
                      </a:solidFill>
                      <a:prstDash val="solid"/>
                      <a:round/>
                      <a:headEnd type="none" w="med" len="med"/>
                      <a:tailEnd type="none" w="med" len="med"/>
                    </a:lnR>
                    <a:lnT>
                      <a:noFill/>
                    </a:lnT>
                    <a:lnB w="9525" cap="flat" cmpd="sng" algn="ctr">
                      <a:solidFill>
                        <a:srgbClr val="E089B5"/>
                      </a:solidFill>
                      <a:prstDash val="solid"/>
                      <a:round/>
                      <a:headEnd type="none" w="med" len="med"/>
                      <a:tailEnd type="none" w="med" len="med"/>
                    </a:lnB>
                  </a:tcPr>
                </a:tc>
                <a:extLst>
                  <a:ext uri="{0D108BD9-81ED-4DB2-BD59-A6C34878D82A}">
                    <a16:rowId xmlns:a16="http://schemas.microsoft.com/office/drawing/2014/main" val="205542432"/>
                  </a:ext>
                </a:extLst>
              </a:tr>
            </a:tbl>
          </a:graphicData>
        </a:graphic>
      </p:graphicFrame>
      <p:sp>
        <p:nvSpPr>
          <p:cNvPr id="33" name="TextBox 32">
            <a:extLst>
              <a:ext uri="{FF2B5EF4-FFF2-40B4-BE49-F238E27FC236}">
                <a16:creationId xmlns:a16="http://schemas.microsoft.com/office/drawing/2014/main" id="{863E76D2-3840-2210-BA9A-7F370FEC22BC}"/>
              </a:ext>
            </a:extLst>
          </p:cNvPr>
          <p:cNvSpPr txBox="1"/>
          <p:nvPr/>
        </p:nvSpPr>
        <p:spPr>
          <a:xfrm>
            <a:off x="6930228" y="3162611"/>
            <a:ext cx="3926839" cy="1295098"/>
          </a:xfrm>
          <a:prstGeom prst="rect">
            <a:avLst/>
          </a:prstGeom>
          <a:noFill/>
        </p:spPr>
        <p:txBody>
          <a:bodyPr wrap="square">
            <a:spAutoFit/>
          </a:bodyPr>
          <a:lstStyle/>
          <a:p>
            <a:pPr>
              <a:lnSpc>
                <a:spcPct val="150000"/>
              </a:lnSpc>
            </a:pPr>
            <a:r>
              <a:rPr lang="en-US" sz="1800" b="0" i="0" dirty="0">
                <a:solidFill>
                  <a:srgbClr val="000000"/>
                </a:solidFill>
                <a:effectLst/>
              </a:rPr>
              <a:t>the conservative investing earned 8% return and aggressive investing earned about 16%.  </a:t>
            </a:r>
            <a:endParaRPr lang="en-US" dirty="0"/>
          </a:p>
        </p:txBody>
      </p:sp>
      <p:grpSp>
        <p:nvGrpSpPr>
          <p:cNvPr id="2" name="Group 1">
            <a:extLst>
              <a:ext uri="{FF2B5EF4-FFF2-40B4-BE49-F238E27FC236}">
                <a16:creationId xmlns:a16="http://schemas.microsoft.com/office/drawing/2014/main" id="{F86E34DC-A40C-4250-388F-EA87F7687E6D}"/>
              </a:ext>
            </a:extLst>
          </p:cNvPr>
          <p:cNvGrpSpPr/>
          <p:nvPr/>
        </p:nvGrpSpPr>
        <p:grpSpPr>
          <a:xfrm>
            <a:off x="0" y="-13252"/>
            <a:ext cx="12192000" cy="1386477"/>
            <a:chOff x="0" y="-13252"/>
            <a:chExt cx="12192000" cy="1386477"/>
          </a:xfrm>
        </p:grpSpPr>
        <p:grpSp>
          <p:nvGrpSpPr>
            <p:cNvPr id="3" name="Group 2">
              <a:extLst>
                <a:ext uri="{FF2B5EF4-FFF2-40B4-BE49-F238E27FC236}">
                  <a16:creationId xmlns:a16="http://schemas.microsoft.com/office/drawing/2014/main" id="{6492220F-1961-9B54-1373-FBC883C8669E}"/>
                </a:ext>
              </a:extLst>
            </p:cNvPr>
            <p:cNvGrpSpPr/>
            <p:nvPr/>
          </p:nvGrpSpPr>
          <p:grpSpPr>
            <a:xfrm>
              <a:off x="0" y="-13252"/>
              <a:ext cx="12192000" cy="1386477"/>
              <a:chOff x="0" y="-13252"/>
              <a:chExt cx="12192000" cy="1386477"/>
            </a:xfrm>
          </p:grpSpPr>
          <p:sp>
            <p:nvSpPr>
              <p:cNvPr id="11" name="Rectangle 10">
                <a:extLst>
                  <a:ext uri="{FF2B5EF4-FFF2-40B4-BE49-F238E27FC236}">
                    <a16:creationId xmlns:a16="http://schemas.microsoft.com/office/drawing/2014/main" id="{E04AF08B-E85D-FA32-DBDB-03EF591A5DAD}"/>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7">
                <a:extLst>
                  <a:ext uri="{FF2B5EF4-FFF2-40B4-BE49-F238E27FC236}">
                    <a16:creationId xmlns:a16="http://schemas.microsoft.com/office/drawing/2014/main" id="{21A2DC18-09EA-120A-2F6B-DBE014EF495A}"/>
                  </a:ext>
                </a:extLst>
              </p:cNvPr>
              <p:cNvSpPr/>
              <p:nvPr/>
            </p:nvSpPr>
            <p:spPr>
              <a:xfrm>
                <a:off x="9875520" y="0"/>
                <a:ext cx="2316480" cy="1373225"/>
              </a:xfrm>
              <a:custGeom>
                <a:avLst/>
                <a:gdLst>
                  <a:gd name="connsiteX0" fmla="*/ 0 w 2316480"/>
                  <a:gd name="connsiteY0" fmla="*/ 0 h 969187"/>
                  <a:gd name="connsiteX1" fmla="*/ 2316480 w 2316480"/>
                  <a:gd name="connsiteY1" fmla="*/ 0 h 969187"/>
                  <a:gd name="connsiteX2" fmla="*/ 2316480 w 2316480"/>
                  <a:gd name="connsiteY2" fmla="*/ 969187 h 969187"/>
                  <a:gd name="connsiteX3" fmla="*/ 0 w 2316480"/>
                  <a:gd name="connsiteY3" fmla="*/ 969187 h 969187"/>
                  <a:gd name="connsiteX4" fmla="*/ 0 w 2316480"/>
                  <a:gd name="connsiteY4" fmla="*/ 0 h 969187"/>
                  <a:gd name="connsiteX0" fmla="*/ 0 w 2316480"/>
                  <a:gd name="connsiteY0" fmla="*/ 0 h 1266899"/>
                  <a:gd name="connsiteX1" fmla="*/ 2316480 w 2316480"/>
                  <a:gd name="connsiteY1" fmla="*/ 0 h 1266899"/>
                  <a:gd name="connsiteX2" fmla="*/ 2316480 w 2316480"/>
                  <a:gd name="connsiteY2" fmla="*/ 969187 h 1266899"/>
                  <a:gd name="connsiteX3" fmla="*/ 223284 w 2316480"/>
                  <a:gd name="connsiteY3" fmla="*/ 1266899 h 1266899"/>
                  <a:gd name="connsiteX4" fmla="*/ 0 w 2316480"/>
                  <a:gd name="connsiteY4" fmla="*/ 0 h 1266899"/>
                  <a:gd name="connsiteX0" fmla="*/ 0 w 2316480"/>
                  <a:gd name="connsiteY0" fmla="*/ 0 h 1373225"/>
                  <a:gd name="connsiteX1" fmla="*/ 2316480 w 2316480"/>
                  <a:gd name="connsiteY1" fmla="*/ 0 h 1373225"/>
                  <a:gd name="connsiteX2" fmla="*/ 2316480 w 2316480"/>
                  <a:gd name="connsiteY2" fmla="*/ 969187 h 1373225"/>
                  <a:gd name="connsiteX3" fmla="*/ 244549 w 2316480"/>
                  <a:gd name="connsiteY3" fmla="*/ 1373225 h 1373225"/>
                  <a:gd name="connsiteX4" fmla="*/ 0 w 2316480"/>
                  <a:gd name="connsiteY4" fmla="*/ 0 h 1373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6480" h="1373225">
                    <a:moveTo>
                      <a:pt x="0" y="0"/>
                    </a:moveTo>
                    <a:lnTo>
                      <a:pt x="2316480" y="0"/>
                    </a:lnTo>
                    <a:lnTo>
                      <a:pt x="2316480" y="969187"/>
                    </a:lnTo>
                    <a:lnTo>
                      <a:pt x="244549" y="1373225"/>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5" name="Picture 34" descr="Icon&#10;&#10;Description automatically generated">
                <a:extLst>
                  <a:ext uri="{FF2B5EF4-FFF2-40B4-BE49-F238E27FC236}">
                    <a16:creationId xmlns:a16="http://schemas.microsoft.com/office/drawing/2014/main" id="{7160B462-67A6-F610-CA9D-7FC35484EC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84601" y="379482"/>
                <a:ext cx="1298317" cy="445020"/>
              </a:xfrm>
              <a:prstGeom prst="rect">
                <a:avLst/>
              </a:prstGeom>
            </p:spPr>
          </p:pic>
        </p:grpSp>
        <p:sp>
          <p:nvSpPr>
            <p:cNvPr id="4" name="TextBox 3">
              <a:extLst>
                <a:ext uri="{FF2B5EF4-FFF2-40B4-BE49-F238E27FC236}">
                  <a16:creationId xmlns:a16="http://schemas.microsoft.com/office/drawing/2014/main" id="{066B94C3-B452-8965-C9BF-CE3FE00A135F}"/>
                </a:ext>
              </a:extLst>
            </p:cNvPr>
            <p:cNvSpPr txBox="1"/>
            <p:nvPr/>
          </p:nvSpPr>
          <p:spPr>
            <a:xfrm>
              <a:off x="1030415" y="324993"/>
              <a:ext cx="2935419" cy="553998"/>
            </a:xfrm>
            <a:prstGeom prst="rect">
              <a:avLst/>
            </a:prstGeom>
            <a:noFill/>
          </p:spPr>
          <p:txBody>
            <a:bodyPr wrap="none" rtlCol="0">
              <a:spAutoFit/>
            </a:bodyPr>
            <a:lstStyle/>
            <a:p>
              <a:r>
                <a:rPr lang="en-US" sz="3000" b="1" dirty="0">
                  <a:solidFill>
                    <a:schemeClr val="bg1"/>
                  </a:solidFill>
                  <a:latin typeface="Merriweather" pitchFamily="2" charset="77"/>
                </a:rPr>
                <a:t>Compounding</a:t>
              </a:r>
              <a:endParaRPr lang="en-US" sz="3000" dirty="0">
                <a:solidFill>
                  <a:schemeClr val="bg1"/>
                </a:solidFill>
                <a:latin typeface="Merriweather" pitchFamily="2" charset="77"/>
              </a:endParaRPr>
            </a:p>
          </p:txBody>
        </p:sp>
      </p:grpSp>
    </p:spTree>
    <p:extLst>
      <p:ext uri="{BB962C8B-B14F-4D97-AF65-F5344CB8AC3E}">
        <p14:creationId xmlns:p14="http://schemas.microsoft.com/office/powerpoint/2010/main" val="2192614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grpSp>
        <p:nvGrpSpPr>
          <p:cNvPr id="12" name="Group 11">
            <a:extLst>
              <a:ext uri="{FF2B5EF4-FFF2-40B4-BE49-F238E27FC236}">
                <a16:creationId xmlns:a16="http://schemas.microsoft.com/office/drawing/2014/main" id="{92C2E27D-A3C9-E14F-8842-32127DA9DE17}"/>
              </a:ext>
            </a:extLst>
          </p:cNvPr>
          <p:cNvGrpSpPr/>
          <p:nvPr/>
        </p:nvGrpSpPr>
        <p:grpSpPr>
          <a:xfrm>
            <a:off x="0" y="6811108"/>
            <a:ext cx="12192000" cy="46892"/>
            <a:chOff x="0" y="6811108"/>
            <a:chExt cx="12192000" cy="46892"/>
          </a:xfrm>
        </p:grpSpPr>
        <p:sp>
          <p:nvSpPr>
            <p:cNvPr id="13" name="Rectangle 12">
              <a:extLst>
                <a:ext uri="{FF2B5EF4-FFF2-40B4-BE49-F238E27FC236}">
                  <a16:creationId xmlns:a16="http://schemas.microsoft.com/office/drawing/2014/main" id="{51C9BA1B-ED25-FB4B-B10B-8C86E1BCFA8E}"/>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56F4BFD-4380-D545-822F-BBB42A78A51B}"/>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E08C70C-DD66-6B42-B0A9-8B5DA70EA95B}"/>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4ACEDDEA-D2EA-954F-A0C8-709DFDA195DE}"/>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1FBAFBB7-BF45-634C-86E7-02ADBE13B137}"/>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7789C17D-E907-5441-9C2E-38A0ABC74CE5}"/>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98075196-14AC-FE46-9B6A-5C77CFFD2DDF}"/>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905AABAB-384A-2D47-8F8A-2A3655DCA710}"/>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29AD4208-B737-9F41-95EA-60D38640926E}"/>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8BA11ECD-1C27-E34F-A8EC-0D19C9224EA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8AA27630-4FAD-A248-9717-0F0758D19B70}"/>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AFA51FB6-2E5F-C448-AB9E-FA032B259C3D}"/>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66B64E35-B43A-C847-8AE9-FF3FA1BBA7D2}"/>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C555562F-9BDE-9741-B45B-141DDE4EBC5C}"/>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879E3C7-DFA8-7348-9ED3-286D2D9B4A3E}"/>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556428AB-0FAA-B04A-8651-C81E2FE95ABE}"/>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32F2DB9A-E580-A742-AF9B-224F62DAD96F}"/>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F4375F15-1CAE-704D-8BA8-D74B10D9D5B2}"/>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D098B0AF-FA3A-E74D-9056-0EFE2D82E83E}"/>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2" name="Rectangle 31">
              <a:extLst>
                <a:ext uri="{FF2B5EF4-FFF2-40B4-BE49-F238E27FC236}">
                  <a16:creationId xmlns:a16="http://schemas.microsoft.com/office/drawing/2014/main" id="{3C0278F3-4C8F-4D46-8B7D-97A89B83FF6C}"/>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aphicFrame>
        <p:nvGraphicFramePr>
          <p:cNvPr id="10" name="Table 9">
            <a:extLst>
              <a:ext uri="{FF2B5EF4-FFF2-40B4-BE49-F238E27FC236}">
                <a16:creationId xmlns:a16="http://schemas.microsoft.com/office/drawing/2014/main" id="{A2141215-D639-C667-2F17-DEE0D984CBFE}"/>
              </a:ext>
            </a:extLst>
          </p:cNvPr>
          <p:cNvGraphicFramePr>
            <a:graphicFrameLocks noGrp="1"/>
          </p:cNvGraphicFramePr>
          <p:nvPr>
            <p:extLst>
              <p:ext uri="{D42A27DB-BD31-4B8C-83A1-F6EECF244321}">
                <p14:modId xmlns:p14="http://schemas.microsoft.com/office/powerpoint/2010/main" val="3471139575"/>
              </p:ext>
            </p:extLst>
          </p:nvPr>
        </p:nvGraphicFramePr>
        <p:xfrm>
          <a:off x="2811325" y="1907915"/>
          <a:ext cx="6193173" cy="3999853"/>
        </p:xfrm>
        <a:graphic>
          <a:graphicData uri="http://schemas.openxmlformats.org/drawingml/2006/table">
            <a:tbl>
              <a:tblPr/>
              <a:tblGrid>
                <a:gridCol w="4283382">
                  <a:extLst>
                    <a:ext uri="{9D8B030D-6E8A-4147-A177-3AD203B41FA5}">
                      <a16:colId xmlns:a16="http://schemas.microsoft.com/office/drawing/2014/main" val="758442586"/>
                    </a:ext>
                  </a:extLst>
                </a:gridCol>
                <a:gridCol w="1909791">
                  <a:extLst>
                    <a:ext uri="{9D8B030D-6E8A-4147-A177-3AD203B41FA5}">
                      <a16:colId xmlns:a16="http://schemas.microsoft.com/office/drawing/2014/main" val="4060475214"/>
                    </a:ext>
                  </a:extLst>
                </a:gridCol>
              </a:tblGrid>
              <a:tr h="421875">
                <a:tc>
                  <a:txBody>
                    <a:bodyPr/>
                    <a:lstStyle/>
                    <a:p>
                      <a:pPr fontAlgn="b"/>
                      <a:endParaRPr lang="en-US" sz="1600" dirty="0">
                        <a:effectLst/>
                        <a:latin typeface="+mn-lt"/>
                      </a:endParaRPr>
                    </a:p>
                    <a:p>
                      <a:pPr algn="l" rtl="0" fontAlgn="base"/>
                      <a:r>
                        <a:rPr lang="en-US" sz="1600" b="0" i="0" dirty="0">
                          <a:solidFill>
                            <a:srgbClr val="000000"/>
                          </a:solidFill>
                          <a:effectLst/>
                          <a:latin typeface="+mn-lt"/>
                        </a:rPr>
                        <a:t>Debt Allocation </a:t>
                      </a:r>
                      <a:endParaRPr lang="en-US" sz="1600" b="0" i="0" dirty="0">
                        <a:effectLst/>
                        <a:latin typeface="+mn-lt"/>
                      </a:endParaRPr>
                    </a:p>
                  </a:txBody>
                  <a:tcPr marL="72321" marR="72321" marT="36161" marB="3616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endParaRPr lang="en-US" sz="1600" dirty="0">
                        <a:effectLst/>
                        <a:latin typeface="+mn-lt"/>
                      </a:endParaRPr>
                    </a:p>
                    <a:p>
                      <a:pPr algn="ctr" rtl="0" fontAlgn="base"/>
                      <a:r>
                        <a:rPr lang="en-US" sz="1600" b="0" i="0" dirty="0">
                          <a:solidFill>
                            <a:srgbClr val="000000"/>
                          </a:solidFill>
                          <a:effectLst/>
                          <a:latin typeface="+mn-lt"/>
                        </a:rPr>
                        <a:t>40% </a:t>
                      </a:r>
                      <a:endParaRPr lang="en-US" sz="1600" b="0" i="0" dirty="0">
                        <a:effectLst/>
                        <a:latin typeface="+mn-lt"/>
                      </a:endParaRPr>
                    </a:p>
                  </a:txBody>
                  <a:tcPr marL="72321" marR="72321" marT="36161" marB="3616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36310269"/>
                  </a:ext>
                </a:extLst>
              </a:tr>
              <a:tr h="421875">
                <a:tc>
                  <a:txBody>
                    <a:bodyPr/>
                    <a:lstStyle/>
                    <a:p>
                      <a:pPr fontAlgn="b"/>
                      <a:endParaRPr lang="en-US" sz="1600" dirty="0">
                        <a:effectLst/>
                        <a:latin typeface="+mn-lt"/>
                      </a:endParaRPr>
                    </a:p>
                    <a:p>
                      <a:pPr algn="l" rtl="0" fontAlgn="base"/>
                      <a:r>
                        <a:rPr lang="en-US" sz="1600" b="0" i="0" dirty="0">
                          <a:solidFill>
                            <a:srgbClr val="000000"/>
                          </a:solidFill>
                          <a:effectLst/>
                          <a:latin typeface="+mn-lt"/>
                        </a:rPr>
                        <a:t>Equity Allocation </a:t>
                      </a:r>
                      <a:endParaRPr lang="en-US" sz="1600" b="0" i="0" dirty="0">
                        <a:effectLst/>
                        <a:latin typeface="+mn-lt"/>
                      </a:endParaRPr>
                    </a:p>
                  </a:txBody>
                  <a:tcPr marL="72321" marR="72321" marT="36161" marB="3616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fontAlgn="b"/>
                      <a:endParaRPr lang="en-US" sz="1600" dirty="0">
                        <a:effectLst/>
                        <a:latin typeface="+mn-lt"/>
                      </a:endParaRPr>
                    </a:p>
                    <a:p>
                      <a:pPr algn="ctr" rtl="0" fontAlgn="base"/>
                      <a:r>
                        <a:rPr lang="en-US" sz="1600" b="0" i="0" dirty="0">
                          <a:solidFill>
                            <a:srgbClr val="000000"/>
                          </a:solidFill>
                          <a:effectLst/>
                          <a:latin typeface="+mn-lt"/>
                        </a:rPr>
                        <a:t>60% </a:t>
                      </a:r>
                      <a:endParaRPr lang="en-US" sz="1600" b="0" i="0" dirty="0">
                        <a:effectLst/>
                        <a:latin typeface="+mn-lt"/>
                      </a:endParaRPr>
                    </a:p>
                  </a:txBody>
                  <a:tcPr marL="72321" marR="72321" marT="36161" marB="3616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82805170"/>
                  </a:ext>
                </a:extLst>
              </a:tr>
              <a:tr h="639841">
                <a:tc>
                  <a:txBody>
                    <a:bodyPr/>
                    <a:lstStyle/>
                    <a:p>
                      <a:pPr algn="l" rtl="0" fontAlgn="base"/>
                      <a:r>
                        <a:rPr lang="en-US" sz="1600" b="0" i="0" dirty="0">
                          <a:effectLst/>
                          <a:latin typeface="+mn-lt"/>
                        </a:rPr>
                        <a:t>Number of 10-year rolling returns data points</a:t>
                      </a:r>
                    </a:p>
                  </a:txBody>
                  <a:tcPr marL="72321" marR="72321" marT="36161" marB="3616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base"/>
                      <a:r>
                        <a:rPr lang="en-US" sz="1600" b="0" i="0" dirty="0">
                          <a:effectLst/>
                          <a:latin typeface="+mn-lt"/>
                        </a:rPr>
                        <a:t>254</a:t>
                      </a:r>
                    </a:p>
                  </a:txBody>
                  <a:tcPr marL="72321" marR="72321" marT="36161" marB="3616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55463959"/>
                  </a:ext>
                </a:extLst>
              </a:tr>
              <a:tr h="421875">
                <a:tc>
                  <a:txBody>
                    <a:bodyPr/>
                    <a:lstStyle/>
                    <a:p>
                      <a:pPr fontAlgn="b"/>
                      <a:endParaRPr lang="en-US" sz="1600" dirty="0">
                        <a:effectLst/>
                        <a:latin typeface="+mn-lt"/>
                      </a:endParaRPr>
                    </a:p>
                    <a:p>
                      <a:pPr algn="l" rtl="0" fontAlgn="base"/>
                      <a:r>
                        <a:rPr lang="en-US" sz="1600" b="0" i="0" dirty="0">
                          <a:solidFill>
                            <a:srgbClr val="000000"/>
                          </a:solidFill>
                          <a:effectLst/>
                          <a:latin typeface="+mn-lt"/>
                        </a:rPr>
                        <a:t>Negative Return Years </a:t>
                      </a:r>
                      <a:endParaRPr lang="en-US" sz="1600" b="0" i="0" dirty="0">
                        <a:effectLst/>
                        <a:latin typeface="+mn-lt"/>
                      </a:endParaRPr>
                    </a:p>
                  </a:txBody>
                  <a:tcPr marL="72321" marR="72321" marT="36161" marB="3616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fontAlgn="b"/>
                      <a:endParaRPr lang="en-US" sz="1600" dirty="0">
                        <a:effectLst/>
                        <a:latin typeface="+mn-lt"/>
                      </a:endParaRPr>
                    </a:p>
                    <a:p>
                      <a:pPr algn="ctr" rtl="0" fontAlgn="base"/>
                      <a:r>
                        <a:rPr lang="en-US" sz="1600" b="0" i="0" dirty="0">
                          <a:solidFill>
                            <a:srgbClr val="000000"/>
                          </a:solidFill>
                          <a:effectLst/>
                          <a:latin typeface="+mn-lt"/>
                        </a:rPr>
                        <a:t>0</a:t>
                      </a:r>
                      <a:endParaRPr lang="en-US" sz="1600" b="0" i="0" dirty="0">
                        <a:effectLst/>
                        <a:latin typeface="+mn-lt"/>
                      </a:endParaRPr>
                    </a:p>
                  </a:txBody>
                  <a:tcPr marL="72321" marR="72321" marT="36161" marB="3616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16523698"/>
                  </a:ext>
                </a:extLst>
              </a:tr>
              <a:tr h="421875">
                <a:tc>
                  <a:txBody>
                    <a:bodyPr/>
                    <a:lstStyle/>
                    <a:p>
                      <a:pPr fontAlgn="b"/>
                      <a:endParaRPr lang="en-US" sz="1600" dirty="0">
                        <a:effectLst/>
                        <a:latin typeface="+mn-lt"/>
                      </a:endParaRPr>
                    </a:p>
                    <a:p>
                      <a:pPr algn="l" rtl="0" fontAlgn="base"/>
                      <a:r>
                        <a:rPr lang="en-US" sz="1600" b="0" i="0" dirty="0">
                          <a:solidFill>
                            <a:srgbClr val="000000"/>
                          </a:solidFill>
                          <a:effectLst/>
                          <a:latin typeface="+mn-lt"/>
                        </a:rPr>
                        <a:t>Average Return </a:t>
                      </a:r>
                      <a:endParaRPr lang="en-US" sz="1600" b="0" i="0" dirty="0">
                        <a:effectLst/>
                        <a:latin typeface="+mn-lt"/>
                      </a:endParaRPr>
                    </a:p>
                  </a:txBody>
                  <a:tcPr marL="72321" marR="72321" marT="36161" marB="3616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fontAlgn="b"/>
                      <a:endParaRPr lang="en-US" sz="1600" dirty="0">
                        <a:effectLst/>
                        <a:latin typeface="+mn-lt"/>
                      </a:endParaRPr>
                    </a:p>
                    <a:p>
                      <a:pPr algn="ctr" rtl="0" fontAlgn="base"/>
                      <a:r>
                        <a:rPr lang="en-US" sz="1600" b="0" i="0" dirty="0">
                          <a:solidFill>
                            <a:srgbClr val="000000"/>
                          </a:solidFill>
                          <a:effectLst/>
                          <a:latin typeface="+mn-lt"/>
                        </a:rPr>
                        <a:t>10.76% </a:t>
                      </a:r>
                      <a:endParaRPr lang="en-US" sz="1600" b="0" i="0" dirty="0">
                        <a:effectLst/>
                        <a:latin typeface="+mn-lt"/>
                      </a:endParaRPr>
                    </a:p>
                  </a:txBody>
                  <a:tcPr marL="72321" marR="72321" marT="36161" marB="3616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93786145"/>
                  </a:ext>
                </a:extLst>
              </a:tr>
              <a:tr h="421875">
                <a:tc>
                  <a:txBody>
                    <a:bodyPr/>
                    <a:lstStyle/>
                    <a:p>
                      <a:pPr fontAlgn="b"/>
                      <a:endParaRPr lang="en-US" sz="1600" dirty="0">
                        <a:effectLst/>
                        <a:latin typeface="+mn-lt"/>
                      </a:endParaRPr>
                    </a:p>
                    <a:p>
                      <a:pPr algn="l" rtl="0" fontAlgn="base"/>
                      <a:r>
                        <a:rPr lang="en-US" sz="1600" b="0" i="0" dirty="0">
                          <a:solidFill>
                            <a:srgbClr val="000000"/>
                          </a:solidFill>
                          <a:effectLst/>
                          <a:latin typeface="+mn-lt"/>
                        </a:rPr>
                        <a:t>Best Year Return  </a:t>
                      </a:r>
                      <a:endParaRPr lang="en-US" sz="1600" b="0" i="0" dirty="0">
                        <a:effectLst/>
                        <a:latin typeface="+mn-lt"/>
                      </a:endParaRPr>
                    </a:p>
                  </a:txBody>
                  <a:tcPr marL="72321" marR="72321" marT="36161" marB="3616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fontAlgn="b"/>
                      <a:endParaRPr lang="en-US" sz="1600" dirty="0">
                        <a:effectLst/>
                        <a:latin typeface="+mn-lt"/>
                      </a:endParaRPr>
                    </a:p>
                    <a:p>
                      <a:pPr algn="ctr" rtl="0" fontAlgn="base"/>
                      <a:r>
                        <a:rPr lang="en-US" sz="1600" b="0" i="0" dirty="0">
                          <a:solidFill>
                            <a:srgbClr val="000000"/>
                          </a:solidFill>
                          <a:effectLst/>
                          <a:latin typeface="+mn-lt"/>
                        </a:rPr>
                        <a:t>16.04% </a:t>
                      </a:r>
                      <a:endParaRPr lang="en-US" sz="1600" b="0" i="0" dirty="0">
                        <a:effectLst/>
                        <a:latin typeface="+mn-lt"/>
                      </a:endParaRPr>
                    </a:p>
                  </a:txBody>
                  <a:tcPr marL="72321" marR="72321" marT="36161" marB="3616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48702911"/>
                  </a:ext>
                </a:extLst>
              </a:tr>
              <a:tr h="421875">
                <a:tc>
                  <a:txBody>
                    <a:bodyPr/>
                    <a:lstStyle/>
                    <a:p>
                      <a:pPr fontAlgn="b"/>
                      <a:endParaRPr lang="en-US" sz="1600" dirty="0">
                        <a:effectLst/>
                        <a:latin typeface="+mn-lt"/>
                      </a:endParaRPr>
                    </a:p>
                    <a:p>
                      <a:pPr algn="l" rtl="0" fontAlgn="base"/>
                      <a:r>
                        <a:rPr lang="en-US" sz="1600" b="0" i="0" dirty="0">
                          <a:solidFill>
                            <a:srgbClr val="000000"/>
                          </a:solidFill>
                          <a:effectLst/>
                          <a:latin typeface="+mn-lt"/>
                        </a:rPr>
                        <a:t>Worst Year Return </a:t>
                      </a:r>
                      <a:endParaRPr lang="en-US" sz="1600" b="0" i="0" dirty="0">
                        <a:effectLst/>
                        <a:latin typeface="+mn-lt"/>
                      </a:endParaRPr>
                    </a:p>
                  </a:txBody>
                  <a:tcPr marL="72321" marR="72321" marT="36161" marB="3616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fontAlgn="b"/>
                      <a:endParaRPr lang="en-US" sz="1600" dirty="0">
                        <a:effectLst/>
                        <a:latin typeface="+mn-lt"/>
                      </a:endParaRPr>
                    </a:p>
                    <a:p>
                      <a:pPr algn="ctr" rtl="0" fontAlgn="base"/>
                      <a:r>
                        <a:rPr lang="en-US" sz="1600" b="0" i="0" dirty="0">
                          <a:solidFill>
                            <a:srgbClr val="000000"/>
                          </a:solidFill>
                          <a:effectLst/>
                          <a:latin typeface="+mn-lt"/>
                        </a:rPr>
                        <a:t>3.95% </a:t>
                      </a:r>
                      <a:endParaRPr lang="en-US" sz="1600" b="0" i="0" dirty="0">
                        <a:effectLst/>
                        <a:latin typeface="+mn-lt"/>
                      </a:endParaRPr>
                    </a:p>
                  </a:txBody>
                  <a:tcPr marL="72321" marR="72321" marT="36161" marB="3616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16045354"/>
                  </a:ext>
                </a:extLst>
              </a:tr>
            </a:tbl>
          </a:graphicData>
        </a:graphic>
      </p:graphicFrame>
      <p:grpSp>
        <p:nvGrpSpPr>
          <p:cNvPr id="4" name="Group 3">
            <a:extLst>
              <a:ext uri="{FF2B5EF4-FFF2-40B4-BE49-F238E27FC236}">
                <a16:creationId xmlns:a16="http://schemas.microsoft.com/office/drawing/2014/main" id="{E452BD11-4361-BEDE-4758-698FF8AC5F92}"/>
              </a:ext>
            </a:extLst>
          </p:cNvPr>
          <p:cNvGrpSpPr/>
          <p:nvPr/>
        </p:nvGrpSpPr>
        <p:grpSpPr>
          <a:xfrm>
            <a:off x="0" y="-13252"/>
            <a:ext cx="12192000" cy="1386477"/>
            <a:chOff x="0" y="-13252"/>
            <a:chExt cx="12192000" cy="1386477"/>
          </a:xfrm>
        </p:grpSpPr>
        <p:grpSp>
          <p:nvGrpSpPr>
            <p:cNvPr id="11" name="Group 10">
              <a:extLst>
                <a:ext uri="{FF2B5EF4-FFF2-40B4-BE49-F238E27FC236}">
                  <a16:creationId xmlns:a16="http://schemas.microsoft.com/office/drawing/2014/main" id="{FD80B53C-283A-6AC9-502B-0F9DA4038901}"/>
                </a:ext>
              </a:extLst>
            </p:cNvPr>
            <p:cNvGrpSpPr/>
            <p:nvPr/>
          </p:nvGrpSpPr>
          <p:grpSpPr>
            <a:xfrm>
              <a:off x="0" y="-13252"/>
              <a:ext cx="12192000" cy="1386477"/>
              <a:chOff x="0" y="-13252"/>
              <a:chExt cx="12192000" cy="1386477"/>
            </a:xfrm>
          </p:grpSpPr>
          <p:sp>
            <p:nvSpPr>
              <p:cNvPr id="34" name="Rectangle 33">
                <a:extLst>
                  <a:ext uri="{FF2B5EF4-FFF2-40B4-BE49-F238E27FC236}">
                    <a16:creationId xmlns:a16="http://schemas.microsoft.com/office/drawing/2014/main" id="{080AC7E5-D460-1BC1-7FFF-345B949B82C0}"/>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7">
                <a:extLst>
                  <a:ext uri="{FF2B5EF4-FFF2-40B4-BE49-F238E27FC236}">
                    <a16:creationId xmlns:a16="http://schemas.microsoft.com/office/drawing/2014/main" id="{DDE85190-16FE-A28C-0B40-523C39E715BB}"/>
                  </a:ext>
                </a:extLst>
              </p:cNvPr>
              <p:cNvSpPr/>
              <p:nvPr/>
            </p:nvSpPr>
            <p:spPr>
              <a:xfrm>
                <a:off x="9875520" y="0"/>
                <a:ext cx="2316480" cy="1373225"/>
              </a:xfrm>
              <a:custGeom>
                <a:avLst/>
                <a:gdLst>
                  <a:gd name="connsiteX0" fmla="*/ 0 w 2316480"/>
                  <a:gd name="connsiteY0" fmla="*/ 0 h 969187"/>
                  <a:gd name="connsiteX1" fmla="*/ 2316480 w 2316480"/>
                  <a:gd name="connsiteY1" fmla="*/ 0 h 969187"/>
                  <a:gd name="connsiteX2" fmla="*/ 2316480 w 2316480"/>
                  <a:gd name="connsiteY2" fmla="*/ 969187 h 969187"/>
                  <a:gd name="connsiteX3" fmla="*/ 0 w 2316480"/>
                  <a:gd name="connsiteY3" fmla="*/ 969187 h 969187"/>
                  <a:gd name="connsiteX4" fmla="*/ 0 w 2316480"/>
                  <a:gd name="connsiteY4" fmla="*/ 0 h 969187"/>
                  <a:gd name="connsiteX0" fmla="*/ 0 w 2316480"/>
                  <a:gd name="connsiteY0" fmla="*/ 0 h 1266899"/>
                  <a:gd name="connsiteX1" fmla="*/ 2316480 w 2316480"/>
                  <a:gd name="connsiteY1" fmla="*/ 0 h 1266899"/>
                  <a:gd name="connsiteX2" fmla="*/ 2316480 w 2316480"/>
                  <a:gd name="connsiteY2" fmla="*/ 969187 h 1266899"/>
                  <a:gd name="connsiteX3" fmla="*/ 223284 w 2316480"/>
                  <a:gd name="connsiteY3" fmla="*/ 1266899 h 1266899"/>
                  <a:gd name="connsiteX4" fmla="*/ 0 w 2316480"/>
                  <a:gd name="connsiteY4" fmla="*/ 0 h 1266899"/>
                  <a:gd name="connsiteX0" fmla="*/ 0 w 2316480"/>
                  <a:gd name="connsiteY0" fmla="*/ 0 h 1373225"/>
                  <a:gd name="connsiteX1" fmla="*/ 2316480 w 2316480"/>
                  <a:gd name="connsiteY1" fmla="*/ 0 h 1373225"/>
                  <a:gd name="connsiteX2" fmla="*/ 2316480 w 2316480"/>
                  <a:gd name="connsiteY2" fmla="*/ 969187 h 1373225"/>
                  <a:gd name="connsiteX3" fmla="*/ 244549 w 2316480"/>
                  <a:gd name="connsiteY3" fmla="*/ 1373225 h 1373225"/>
                  <a:gd name="connsiteX4" fmla="*/ 0 w 2316480"/>
                  <a:gd name="connsiteY4" fmla="*/ 0 h 1373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6480" h="1373225">
                    <a:moveTo>
                      <a:pt x="0" y="0"/>
                    </a:moveTo>
                    <a:lnTo>
                      <a:pt x="2316480" y="0"/>
                    </a:lnTo>
                    <a:lnTo>
                      <a:pt x="2316480" y="969187"/>
                    </a:lnTo>
                    <a:lnTo>
                      <a:pt x="244549" y="1373225"/>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6" name="Picture 35" descr="Icon&#10;&#10;Description automatically generated">
                <a:extLst>
                  <a:ext uri="{FF2B5EF4-FFF2-40B4-BE49-F238E27FC236}">
                    <a16:creationId xmlns:a16="http://schemas.microsoft.com/office/drawing/2014/main" id="{FC59D421-1B09-0626-C097-B3F77CA340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84601" y="379482"/>
                <a:ext cx="1298317" cy="445020"/>
              </a:xfrm>
              <a:prstGeom prst="rect">
                <a:avLst/>
              </a:prstGeom>
            </p:spPr>
          </p:pic>
        </p:grpSp>
        <p:sp>
          <p:nvSpPr>
            <p:cNvPr id="33" name="TextBox 32">
              <a:extLst>
                <a:ext uri="{FF2B5EF4-FFF2-40B4-BE49-F238E27FC236}">
                  <a16:creationId xmlns:a16="http://schemas.microsoft.com/office/drawing/2014/main" id="{EF5607AB-9C71-1741-C098-62512298A7C2}"/>
                </a:ext>
              </a:extLst>
            </p:cNvPr>
            <p:cNvSpPr txBox="1"/>
            <p:nvPr/>
          </p:nvSpPr>
          <p:spPr>
            <a:xfrm>
              <a:off x="1030415" y="324993"/>
              <a:ext cx="8717451" cy="553998"/>
            </a:xfrm>
            <a:prstGeom prst="rect">
              <a:avLst/>
            </a:prstGeom>
            <a:noFill/>
          </p:spPr>
          <p:txBody>
            <a:bodyPr wrap="none" rtlCol="0">
              <a:spAutoFit/>
            </a:bodyPr>
            <a:lstStyle/>
            <a:p>
              <a:r>
                <a:rPr lang="en-US" sz="3000" b="1" dirty="0">
                  <a:solidFill>
                    <a:schemeClr val="bg1"/>
                  </a:solidFill>
                  <a:latin typeface="Merriweather" pitchFamily="2" charset="77"/>
                </a:rPr>
                <a:t>60-40 Benchmark, 10-year Rolling Returns </a:t>
              </a:r>
              <a:endParaRPr lang="en-US" sz="3000" dirty="0">
                <a:solidFill>
                  <a:schemeClr val="bg1"/>
                </a:solidFill>
                <a:latin typeface="Merriweather" pitchFamily="2" charset="77"/>
              </a:endParaRPr>
            </a:p>
          </p:txBody>
        </p:sp>
      </p:grpSp>
      <p:sp>
        <p:nvSpPr>
          <p:cNvPr id="2" name="TextBox 1">
            <a:extLst>
              <a:ext uri="{FF2B5EF4-FFF2-40B4-BE49-F238E27FC236}">
                <a16:creationId xmlns:a16="http://schemas.microsoft.com/office/drawing/2014/main" id="{21F94C43-42B8-B3EF-B1C1-282FB304BC85}"/>
              </a:ext>
            </a:extLst>
          </p:cNvPr>
          <p:cNvSpPr txBox="1"/>
          <p:nvPr/>
        </p:nvSpPr>
        <p:spPr>
          <a:xfrm>
            <a:off x="4296139" y="6380480"/>
            <a:ext cx="2747614" cy="276999"/>
          </a:xfrm>
          <a:prstGeom prst="rect">
            <a:avLst/>
          </a:prstGeom>
          <a:noFill/>
        </p:spPr>
        <p:txBody>
          <a:bodyPr wrap="square" rtlCol="0">
            <a:spAutoFit/>
          </a:bodyPr>
          <a:lstStyle/>
          <a:p>
            <a:r>
              <a:rPr lang="en-IN" sz="1200" dirty="0"/>
              <a:t>*Data considered from 1990 - 2021</a:t>
            </a:r>
          </a:p>
        </p:txBody>
      </p:sp>
    </p:spTree>
    <p:extLst>
      <p:ext uri="{BB962C8B-B14F-4D97-AF65-F5344CB8AC3E}">
        <p14:creationId xmlns:p14="http://schemas.microsoft.com/office/powerpoint/2010/main" val="120215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grpSp>
        <p:nvGrpSpPr>
          <p:cNvPr id="12" name="Group 11">
            <a:extLst>
              <a:ext uri="{FF2B5EF4-FFF2-40B4-BE49-F238E27FC236}">
                <a16:creationId xmlns:a16="http://schemas.microsoft.com/office/drawing/2014/main" id="{92C2E27D-A3C9-E14F-8842-32127DA9DE17}"/>
              </a:ext>
            </a:extLst>
          </p:cNvPr>
          <p:cNvGrpSpPr/>
          <p:nvPr/>
        </p:nvGrpSpPr>
        <p:grpSpPr>
          <a:xfrm>
            <a:off x="0" y="6811108"/>
            <a:ext cx="12192000" cy="46892"/>
            <a:chOff x="0" y="6811108"/>
            <a:chExt cx="12192000" cy="46892"/>
          </a:xfrm>
        </p:grpSpPr>
        <p:sp>
          <p:nvSpPr>
            <p:cNvPr id="13" name="Rectangle 12">
              <a:extLst>
                <a:ext uri="{FF2B5EF4-FFF2-40B4-BE49-F238E27FC236}">
                  <a16:creationId xmlns:a16="http://schemas.microsoft.com/office/drawing/2014/main" id="{51C9BA1B-ED25-FB4B-B10B-8C86E1BCFA8E}"/>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56F4BFD-4380-D545-822F-BBB42A78A51B}"/>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E08C70C-DD66-6B42-B0A9-8B5DA70EA95B}"/>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4ACEDDEA-D2EA-954F-A0C8-709DFDA195DE}"/>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1FBAFBB7-BF45-634C-86E7-02ADBE13B137}"/>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7789C17D-E907-5441-9C2E-38A0ABC74CE5}"/>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98075196-14AC-FE46-9B6A-5C77CFFD2DDF}"/>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905AABAB-384A-2D47-8F8A-2A3655DCA710}"/>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29AD4208-B737-9F41-95EA-60D38640926E}"/>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8BA11ECD-1C27-E34F-A8EC-0D19C9224EA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8AA27630-4FAD-A248-9717-0F0758D19B70}"/>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AFA51FB6-2E5F-C448-AB9E-FA032B259C3D}"/>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66B64E35-B43A-C847-8AE9-FF3FA1BBA7D2}"/>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C555562F-9BDE-9741-B45B-141DDE4EBC5C}"/>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879E3C7-DFA8-7348-9ED3-286D2D9B4A3E}"/>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556428AB-0FAA-B04A-8651-C81E2FE95ABE}"/>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32F2DB9A-E580-A742-AF9B-224F62DAD96F}"/>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F4375F15-1CAE-704D-8BA8-D74B10D9D5B2}"/>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D098B0AF-FA3A-E74D-9056-0EFE2D82E83E}"/>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2" name="Rectangle 31">
              <a:extLst>
                <a:ext uri="{FF2B5EF4-FFF2-40B4-BE49-F238E27FC236}">
                  <a16:creationId xmlns:a16="http://schemas.microsoft.com/office/drawing/2014/main" id="{3C0278F3-4C8F-4D46-8B7D-97A89B83FF6C}"/>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sp>
        <p:nvSpPr>
          <p:cNvPr id="2" name="TextBox 1">
            <a:extLst>
              <a:ext uri="{FF2B5EF4-FFF2-40B4-BE49-F238E27FC236}">
                <a16:creationId xmlns:a16="http://schemas.microsoft.com/office/drawing/2014/main" id="{0AD5E64C-56A4-EA14-6B91-12E12597405B}"/>
              </a:ext>
            </a:extLst>
          </p:cNvPr>
          <p:cNvSpPr txBox="1"/>
          <p:nvPr/>
        </p:nvSpPr>
        <p:spPr>
          <a:xfrm>
            <a:off x="1088054" y="2717696"/>
            <a:ext cx="9908191" cy="879600"/>
          </a:xfrm>
          <a:prstGeom prst="rect">
            <a:avLst/>
          </a:prstGeom>
          <a:noFill/>
        </p:spPr>
        <p:txBody>
          <a:bodyPr wrap="square" rtlCol="0" anchor="ctr">
            <a:spAutoFit/>
          </a:bodyPr>
          <a:lstStyle/>
          <a:p>
            <a:pPr marL="342900" indent="-342900">
              <a:lnSpc>
                <a:spcPct val="150000"/>
              </a:lnSpc>
              <a:buFont typeface="+mj-lt"/>
              <a:buAutoNum type="arabicPeriod" startAt="2"/>
            </a:pPr>
            <a:r>
              <a:rPr lang="en-US" dirty="0">
                <a:solidFill>
                  <a:srgbClr val="007AB9"/>
                </a:solidFill>
                <a:latin typeface="Merriweather" pitchFamily="2" charset="77"/>
                <a:hlinkClick r:id="rId3">
                  <a:extLst>
                    <a:ext uri="{A12FA001-AC4F-418D-AE19-62706E023703}">
                      <ahyp:hlinkClr xmlns:ahyp="http://schemas.microsoft.com/office/drawing/2018/hyperlinkcolor" val="tx"/>
                    </a:ext>
                  </a:extLst>
                </a:hlinkClick>
              </a:rPr>
              <a:t>Is it Easier for Investors to Forecast the Long-Term or Short-Term? | Behavioural Investment</a:t>
            </a:r>
            <a:endParaRPr lang="en-IN" dirty="0">
              <a:solidFill>
                <a:srgbClr val="007AB9"/>
              </a:solidFill>
              <a:latin typeface="Merriweather" pitchFamily="2" charset="77"/>
            </a:endParaRPr>
          </a:p>
        </p:txBody>
      </p:sp>
      <p:grpSp>
        <p:nvGrpSpPr>
          <p:cNvPr id="10" name="Group 9">
            <a:extLst>
              <a:ext uri="{FF2B5EF4-FFF2-40B4-BE49-F238E27FC236}">
                <a16:creationId xmlns:a16="http://schemas.microsoft.com/office/drawing/2014/main" id="{CD3F109C-C02E-D0D3-2E63-B6224A1B539E}"/>
              </a:ext>
            </a:extLst>
          </p:cNvPr>
          <p:cNvGrpSpPr/>
          <p:nvPr/>
        </p:nvGrpSpPr>
        <p:grpSpPr>
          <a:xfrm>
            <a:off x="0" y="-13252"/>
            <a:ext cx="12192000" cy="1386477"/>
            <a:chOff x="0" y="-13252"/>
            <a:chExt cx="12192000" cy="1386477"/>
          </a:xfrm>
        </p:grpSpPr>
        <p:grpSp>
          <p:nvGrpSpPr>
            <p:cNvPr id="11" name="Group 10">
              <a:extLst>
                <a:ext uri="{FF2B5EF4-FFF2-40B4-BE49-F238E27FC236}">
                  <a16:creationId xmlns:a16="http://schemas.microsoft.com/office/drawing/2014/main" id="{2C53E17E-F2F3-1100-FA16-C9DA27D543A3}"/>
                </a:ext>
              </a:extLst>
            </p:cNvPr>
            <p:cNvGrpSpPr/>
            <p:nvPr/>
          </p:nvGrpSpPr>
          <p:grpSpPr>
            <a:xfrm>
              <a:off x="0" y="-13252"/>
              <a:ext cx="12192000" cy="1386477"/>
              <a:chOff x="0" y="-13252"/>
              <a:chExt cx="12192000" cy="1386477"/>
            </a:xfrm>
          </p:grpSpPr>
          <p:sp>
            <p:nvSpPr>
              <p:cNvPr id="34" name="Rectangle 33">
                <a:extLst>
                  <a:ext uri="{FF2B5EF4-FFF2-40B4-BE49-F238E27FC236}">
                    <a16:creationId xmlns:a16="http://schemas.microsoft.com/office/drawing/2014/main" id="{8838C63F-0686-CB44-98A8-3686862C7503}"/>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7">
                <a:extLst>
                  <a:ext uri="{FF2B5EF4-FFF2-40B4-BE49-F238E27FC236}">
                    <a16:creationId xmlns:a16="http://schemas.microsoft.com/office/drawing/2014/main" id="{3823FC25-225D-CDB2-AE40-5AAB9CCC3EFE}"/>
                  </a:ext>
                </a:extLst>
              </p:cNvPr>
              <p:cNvSpPr/>
              <p:nvPr/>
            </p:nvSpPr>
            <p:spPr>
              <a:xfrm>
                <a:off x="9875520" y="0"/>
                <a:ext cx="2316480" cy="1373225"/>
              </a:xfrm>
              <a:custGeom>
                <a:avLst/>
                <a:gdLst>
                  <a:gd name="connsiteX0" fmla="*/ 0 w 2316480"/>
                  <a:gd name="connsiteY0" fmla="*/ 0 h 969187"/>
                  <a:gd name="connsiteX1" fmla="*/ 2316480 w 2316480"/>
                  <a:gd name="connsiteY1" fmla="*/ 0 h 969187"/>
                  <a:gd name="connsiteX2" fmla="*/ 2316480 w 2316480"/>
                  <a:gd name="connsiteY2" fmla="*/ 969187 h 969187"/>
                  <a:gd name="connsiteX3" fmla="*/ 0 w 2316480"/>
                  <a:gd name="connsiteY3" fmla="*/ 969187 h 969187"/>
                  <a:gd name="connsiteX4" fmla="*/ 0 w 2316480"/>
                  <a:gd name="connsiteY4" fmla="*/ 0 h 969187"/>
                  <a:gd name="connsiteX0" fmla="*/ 0 w 2316480"/>
                  <a:gd name="connsiteY0" fmla="*/ 0 h 1266899"/>
                  <a:gd name="connsiteX1" fmla="*/ 2316480 w 2316480"/>
                  <a:gd name="connsiteY1" fmla="*/ 0 h 1266899"/>
                  <a:gd name="connsiteX2" fmla="*/ 2316480 w 2316480"/>
                  <a:gd name="connsiteY2" fmla="*/ 969187 h 1266899"/>
                  <a:gd name="connsiteX3" fmla="*/ 223284 w 2316480"/>
                  <a:gd name="connsiteY3" fmla="*/ 1266899 h 1266899"/>
                  <a:gd name="connsiteX4" fmla="*/ 0 w 2316480"/>
                  <a:gd name="connsiteY4" fmla="*/ 0 h 1266899"/>
                  <a:gd name="connsiteX0" fmla="*/ 0 w 2316480"/>
                  <a:gd name="connsiteY0" fmla="*/ 0 h 1373225"/>
                  <a:gd name="connsiteX1" fmla="*/ 2316480 w 2316480"/>
                  <a:gd name="connsiteY1" fmla="*/ 0 h 1373225"/>
                  <a:gd name="connsiteX2" fmla="*/ 2316480 w 2316480"/>
                  <a:gd name="connsiteY2" fmla="*/ 969187 h 1373225"/>
                  <a:gd name="connsiteX3" fmla="*/ 244549 w 2316480"/>
                  <a:gd name="connsiteY3" fmla="*/ 1373225 h 1373225"/>
                  <a:gd name="connsiteX4" fmla="*/ 0 w 2316480"/>
                  <a:gd name="connsiteY4" fmla="*/ 0 h 1373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6480" h="1373225">
                    <a:moveTo>
                      <a:pt x="0" y="0"/>
                    </a:moveTo>
                    <a:lnTo>
                      <a:pt x="2316480" y="0"/>
                    </a:lnTo>
                    <a:lnTo>
                      <a:pt x="2316480" y="969187"/>
                    </a:lnTo>
                    <a:lnTo>
                      <a:pt x="244549" y="1373225"/>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6" name="Picture 35" descr="Icon&#10;&#10;Description automatically generated">
                <a:extLst>
                  <a:ext uri="{FF2B5EF4-FFF2-40B4-BE49-F238E27FC236}">
                    <a16:creationId xmlns:a16="http://schemas.microsoft.com/office/drawing/2014/main" id="{F84F18EB-7E13-6F5E-B862-73048B90B9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84601" y="379482"/>
                <a:ext cx="1298317" cy="445020"/>
              </a:xfrm>
              <a:prstGeom prst="rect">
                <a:avLst/>
              </a:prstGeom>
            </p:spPr>
          </p:pic>
        </p:grpSp>
        <p:sp>
          <p:nvSpPr>
            <p:cNvPr id="33" name="TextBox 32">
              <a:extLst>
                <a:ext uri="{FF2B5EF4-FFF2-40B4-BE49-F238E27FC236}">
                  <a16:creationId xmlns:a16="http://schemas.microsoft.com/office/drawing/2014/main" id="{686D2052-FFFF-F733-E915-99092FFA28AA}"/>
                </a:ext>
              </a:extLst>
            </p:cNvPr>
            <p:cNvSpPr txBox="1"/>
            <p:nvPr/>
          </p:nvSpPr>
          <p:spPr>
            <a:xfrm>
              <a:off x="1030415" y="324993"/>
              <a:ext cx="4190571" cy="553998"/>
            </a:xfrm>
            <a:prstGeom prst="rect">
              <a:avLst/>
            </a:prstGeom>
            <a:noFill/>
          </p:spPr>
          <p:txBody>
            <a:bodyPr wrap="none" rtlCol="0">
              <a:spAutoFit/>
            </a:bodyPr>
            <a:lstStyle/>
            <a:p>
              <a:r>
                <a:rPr lang="en-US" sz="3000" b="1" dirty="0">
                  <a:solidFill>
                    <a:schemeClr val="bg1"/>
                  </a:solidFill>
                  <a:latin typeface="Merriweather" pitchFamily="2" charset="77"/>
                </a:rPr>
                <a:t>Curated Reading List</a:t>
              </a:r>
              <a:endParaRPr lang="en-US" sz="3000" dirty="0">
                <a:solidFill>
                  <a:schemeClr val="bg1"/>
                </a:solidFill>
                <a:latin typeface="Merriweather" pitchFamily="2" charset="77"/>
              </a:endParaRPr>
            </a:p>
          </p:txBody>
        </p:sp>
      </p:grpSp>
      <p:sp>
        <p:nvSpPr>
          <p:cNvPr id="3" name="TextBox 2">
            <a:hlinkClick r:id="rId5"/>
            <a:extLst>
              <a:ext uri="{FF2B5EF4-FFF2-40B4-BE49-F238E27FC236}">
                <a16:creationId xmlns:a16="http://schemas.microsoft.com/office/drawing/2014/main" id="{DE009A89-AB01-2821-B12A-377535545D55}"/>
              </a:ext>
            </a:extLst>
          </p:cNvPr>
          <p:cNvSpPr txBox="1"/>
          <p:nvPr/>
        </p:nvSpPr>
        <p:spPr>
          <a:xfrm>
            <a:off x="1088054" y="2038796"/>
            <a:ext cx="5499339" cy="369332"/>
          </a:xfrm>
          <a:prstGeom prst="rect">
            <a:avLst/>
          </a:prstGeom>
          <a:noFill/>
        </p:spPr>
        <p:txBody>
          <a:bodyPr wrap="square" rtlCol="0" anchor="ctr">
            <a:spAutoFit/>
          </a:bodyPr>
          <a:lstStyle/>
          <a:p>
            <a:pPr marL="342900" indent="-342900" algn="l">
              <a:buFont typeface="+mj-lt"/>
              <a:buAutoNum type="arabicPeriod"/>
            </a:pPr>
            <a:r>
              <a:rPr lang="en-IN" i="0" u="sng" dirty="0">
                <a:solidFill>
                  <a:srgbClr val="0C97D4"/>
                </a:solidFill>
                <a:effectLst/>
                <a:latin typeface="Merriweather" pitchFamily="2" charset="77"/>
              </a:rPr>
              <a:t>Setting Returns </a:t>
            </a:r>
            <a:r>
              <a:rPr lang="en-IN" u="sng" dirty="0">
                <a:solidFill>
                  <a:srgbClr val="0C97D4"/>
                </a:solidFill>
                <a:latin typeface="Merriweather" pitchFamily="2" charset="77"/>
              </a:rPr>
              <a:t>E</a:t>
            </a:r>
            <a:r>
              <a:rPr lang="en-IN" i="0" u="sng" dirty="0">
                <a:solidFill>
                  <a:srgbClr val="0C97D4"/>
                </a:solidFill>
                <a:effectLst/>
                <a:latin typeface="Merriweather" pitchFamily="2" charset="77"/>
              </a:rPr>
              <a:t>xpectations | </a:t>
            </a:r>
            <a:r>
              <a:rPr lang="en-IN" i="0" u="sng" dirty="0" err="1">
                <a:solidFill>
                  <a:srgbClr val="0C97D4"/>
                </a:solidFill>
                <a:effectLst/>
                <a:latin typeface="Merriweather" pitchFamily="2" charset="77"/>
              </a:rPr>
              <a:t>Gulaq</a:t>
            </a:r>
            <a:endParaRPr lang="en-IN" i="0" u="sng" dirty="0">
              <a:solidFill>
                <a:srgbClr val="0C97D4"/>
              </a:solidFill>
              <a:effectLst/>
              <a:latin typeface="Merriweather" pitchFamily="2" charset="77"/>
            </a:endParaRPr>
          </a:p>
        </p:txBody>
      </p:sp>
    </p:spTree>
    <p:extLst>
      <p:ext uri="{BB962C8B-B14F-4D97-AF65-F5344CB8AC3E}">
        <p14:creationId xmlns:p14="http://schemas.microsoft.com/office/powerpoint/2010/main" val="3735331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grpSp>
        <p:nvGrpSpPr>
          <p:cNvPr id="12" name="Group 11">
            <a:extLst>
              <a:ext uri="{FF2B5EF4-FFF2-40B4-BE49-F238E27FC236}">
                <a16:creationId xmlns:a16="http://schemas.microsoft.com/office/drawing/2014/main" id="{92C2E27D-A3C9-E14F-8842-32127DA9DE17}"/>
              </a:ext>
            </a:extLst>
          </p:cNvPr>
          <p:cNvGrpSpPr/>
          <p:nvPr/>
        </p:nvGrpSpPr>
        <p:grpSpPr>
          <a:xfrm>
            <a:off x="0" y="6811108"/>
            <a:ext cx="12192000" cy="46892"/>
            <a:chOff x="0" y="6811108"/>
            <a:chExt cx="12192000" cy="46892"/>
          </a:xfrm>
        </p:grpSpPr>
        <p:sp>
          <p:nvSpPr>
            <p:cNvPr id="13" name="Rectangle 12">
              <a:extLst>
                <a:ext uri="{FF2B5EF4-FFF2-40B4-BE49-F238E27FC236}">
                  <a16:creationId xmlns:a16="http://schemas.microsoft.com/office/drawing/2014/main" id="{51C9BA1B-ED25-FB4B-B10B-8C86E1BCFA8E}"/>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56F4BFD-4380-D545-822F-BBB42A78A51B}"/>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E08C70C-DD66-6B42-B0A9-8B5DA70EA95B}"/>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4ACEDDEA-D2EA-954F-A0C8-709DFDA195DE}"/>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1FBAFBB7-BF45-634C-86E7-02ADBE13B137}"/>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7789C17D-E907-5441-9C2E-38A0ABC74CE5}"/>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98075196-14AC-FE46-9B6A-5C77CFFD2DDF}"/>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905AABAB-384A-2D47-8F8A-2A3655DCA710}"/>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29AD4208-B737-9F41-95EA-60D38640926E}"/>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8BA11ECD-1C27-E34F-A8EC-0D19C9224EA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8AA27630-4FAD-A248-9717-0F0758D19B70}"/>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AFA51FB6-2E5F-C448-AB9E-FA032B259C3D}"/>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66B64E35-B43A-C847-8AE9-FF3FA1BBA7D2}"/>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C555562F-9BDE-9741-B45B-141DDE4EBC5C}"/>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879E3C7-DFA8-7348-9ED3-286D2D9B4A3E}"/>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556428AB-0FAA-B04A-8651-C81E2FE95ABE}"/>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32F2DB9A-E580-A742-AF9B-224F62DAD96F}"/>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F4375F15-1CAE-704D-8BA8-D74B10D9D5B2}"/>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D098B0AF-FA3A-E74D-9056-0EFE2D82E83E}"/>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2" name="Rectangle 31">
              <a:extLst>
                <a:ext uri="{FF2B5EF4-FFF2-40B4-BE49-F238E27FC236}">
                  <a16:creationId xmlns:a16="http://schemas.microsoft.com/office/drawing/2014/main" id="{3C0278F3-4C8F-4D46-8B7D-97A89B83FF6C}"/>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sp>
        <p:nvSpPr>
          <p:cNvPr id="2" name="TextBox 1">
            <a:extLst>
              <a:ext uri="{FF2B5EF4-FFF2-40B4-BE49-F238E27FC236}">
                <a16:creationId xmlns:a16="http://schemas.microsoft.com/office/drawing/2014/main" id="{0AD5E64C-56A4-EA14-6B91-12E12597405B}"/>
              </a:ext>
            </a:extLst>
          </p:cNvPr>
          <p:cNvSpPr txBox="1"/>
          <p:nvPr/>
        </p:nvSpPr>
        <p:spPr>
          <a:xfrm>
            <a:off x="4022393" y="3259070"/>
            <a:ext cx="5853127" cy="1600438"/>
          </a:xfrm>
          <a:prstGeom prst="rect">
            <a:avLst/>
          </a:prstGeom>
          <a:noFill/>
        </p:spPr>
        <p:txBody>
          <a:bodyPr wrap="square" rtlCol="0">
            <a:spAutoFit/>
          </a:bodyPr>
          <a:lstStyle/>
          <a:p>
            <a:r>
              <a:rPr lang="en-IN" sz="4000" b="1" dirty="0">
                <a:solidFill>
                  <a:srgbClr val="0070C0"/>
                </a:solidFill>
              </a:rPr>
              <a:t>Estimating savings need and potential</a:t>
            </a:r>
            <a:endParaRPr lang="en-IN" sz="2400" dirty="0">
              <a:solidFill>
                <a:schemeClr val="tx1">
                  <a:lumMod val="95000"/>
                  <a:lumOff val="5000"/>
                </a:schemeClr>
              </a:solidFill>
            </a:endParaRPr>
          </a:p>
          <a:p>
            <a:r>
              <a:rPr lang="en-IN" dirty="0">
                <a:solidFill>
                  <a:srgbClr val="0070C0"/>
                </a:solidFill>
              </a:rPr>
              <a:t>	</a:t>
            </a:r>
            <a:endParaRPr lang="en-US" dirty="0">
              <a:solidFill>
                <a:srgbClr val="0070C0"/>
              </a:solidFill>
            </a:endParaRPr>
          </a:p>
        </p:txBody>
      </p:sp>
      <p:pic>
        <p:nvPicPr>
          <p:cNvPr id="4" name="Graphic 3" descr="Lightbulb and gear with solid fill">
            <a:extLst>
              <a:ext uri="{FF2B5EF4-FFF2-40B4-BE49-F238E27FC236}">
                <a16:creationId xmlns:a16="http://schemas.microsoft.com/office/drawing/2014/main" id="{2FFB0A52-FFAB-70CE-B7BE-1BF5289DD6F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900190" y="3286954"/>
            <a:ext cx="914400" cy="914400"/>
          </a:xfrm>
          <a:prstGeom prst="rect">
            <a:avLst/>
          </a:prstGeom>
        </p:spPr>
      </p:pic>
      <p:grpSp>
        <p:nvGrpSpPr>
          <p:cNvPr id="3" name="Group 2">
            <a:extLst>
              <a:ext uri="{FF2B5EF4-FFF2-40B4-BE49-F238E27FC236}">
                <a16:creationId xmlns:a16="http://schemas.microsoft.com/office/drawing/2014/main" id="{76B83722-20D9-094A-0274-49D9C16280D8}"/>
              </a:ext>
            </a:extLst>
          </p:cNvPr>
          <p:cNvGrpSpPr/>
          <p:nvPr/>
        </p:nvGrpSpPr>
        <p:grpSpPr>
          <a:xfrm>
            <a:off x="0" y="-13252"/>
            <a:ext cx="12192000" cy="1386477"/>
            <a:chOff x="0" y="-13252"/>
            <a:chExt cx="12192000" cy="1386477"/>
          </a:xfrm>
        </p:grpSpPr>
        <p:grpSp>
          <p:nvGrpSpPr>
            <p:cNvPr id="10" name="Group 9">
              <a:extLst>
                <a:ext uri="{FF2B5EF4-FFF2-40B4-BE49-F238E27FC236}">
                  <a16:creationId xmlns:a16="http://schemas.microsoft.com/office/drawing/2014/main" id="{E0791A76-5A26-308E-B3FE-77173E70E5F5}"/>
                </a:ext>
              </a:extLst>
            </p:cNvPr>
            <p:cNvGrpSpPr/>
            <p:nvPr/>
          </p:nvGrpSpPr>
          <p:grpSpPr>
            <a:xfrm>
              <a:off x="0" y="-13252"/>
              <a:ext cx="12192000" cy="1386477"/>
              <a:chOff x="0" y="-13252"/>
              <a:chExt cx="12192000" cy="1386477"/>
            </a:xfrm>
          </p:grpSpPr>
          <p:sp>
            <p:nvSpPr>
              <p:cNvPr id="33" name="Rectangle 32">
                <a:extLst>
                  <a:ext uri="{FF2B5EF4-FFF2-40B4-BE49-F238E27FC236}">
                    <a16:creationId xmlns:a16="http://schemas.microsoft.com/office/drawing/2014/main" id="{F4CCB7E1-774D-7820-F567-072A85CB3260}"/>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7">
                <a:extLst>
                  <a:ext uri="{FF2B5EF4-FFF2-40B4-BE49-F238E27FC236}">
                    <a16:creationId xmlns:a16="http://schemas.microsoft.com/office/drawing/2014/main" id="{C9161389-9D86-452A-45FB-3FCCD985BB71}"/>
                  </a:ext>
                </a:extLst>
              </p:cNvPr>
              <p:cNvSpPr/>
              <p:nvPr/>
            </p:nvSpPr>
            <p:spPr>
              <a:xfrm>
                <a:off x="9875520" y="0"/>
                <a:ext cx="2316480" cy="1373225"/>
              </a:xfrm>
              <a:custGeom>
                <a:avLst/>
                <a:gdLst>
                  <a:gd name="connsiteX0" fmla="*/ 0 w 2316480"/>
                  <a:gd name="connsiteY0" fmla="*/ 0 h 969187"/>
                  <a:gd name="connsiteX1" fmla="*/ 2316480 w 2316480"/>
                  <a:gd name="connsiteY1" fmla="*/ 0 h 969187"/>
                  <a:gd name="connsiteX2" fmla="*/ 2316480 w 2316480"/>
                  <a:gd name="connsiteY2" fmla="*/ 969187 h 969187"/>
                  <a:gd name="connsiteX3" fmla="*/ 0 w 2316480"/>
                  <a:gd name="connsiteY3" fmla="*/ 969187 h 969187"/>
                  <a:gd name="connsiteX4" fmla="*/ 0 w 2316480"/>
                  <a:gd name="connsiteY4" fmla="*/ 0 h 969187"/>
                  <a:gd name="connsiteX0" fmla="*/ 0 w 2316480"/>
                  <a:gd name="connsiteY0" fmla="*/ 0 h 1266899"/>
                  <a:gd name="connsiteX1" fmla="*/ 2316480 w 2316480"/>
                  <a:gd name="connsiteY1" fmla="*/ 0 h 1266899"/>
                  <a:gd name="connsiteX2" fmla="*/ 2316480 w 2316480"/>
                  <a:gd name="connsiteY2" fmla="*/ 969187 h 1266899"/>
                  <a:gd name="connsiteX3" fmla="*/ 223284 w 2316480"/>
                  <a:gd name="connsiteY3" fmla="*/ 1266899 h 1266899"/>
                  <a:gd name="connsiteX4" fmla="*/ 0 w 2316480"/>
                  <a:gd name="connsiteY4" fmla="*/ 0 h 1266899"/>
                  <a:gd name="connsiteX0" fmla="*/ 0 w 2316480"/>
                  <a:gd name="connsiteY0" fmla="*/ 0 h 1373225"/>
                  <a:gd name="connsiteX1" fmla="*/ 2316480 w 2316480"/>
                  <a:gd name="connsiteY1" fmla="*/ 0 h 1373225"/>
                  <a:gd name="connsiteX2" fmla="*/ 2316480 w 2316480"/>
                  <a:gd name="connsiteY2" fmla="*/ 969187 h 1373225"/>
                  <a:gd name="connsiteX3" fmla="*/ 244549 w 2316480"/>
                  <a:gd name="connsiteY3" fmla="*/ 1373225 h 1373225"/>
                  <a:gd name="connsiteX4" fmla="*/ 0 w 2316480"/>
                  <a:gd name="connsiteY4" fmla="*/ 0 h 1373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6480" h="1373225">
                    <a:moveTo>
                      <a:pt x="0" y="0"/>
                    </a:moveTo>
                    <a:lnTo>
                      <a:pt x="2316480" y="0"/>
                    </a:lnTo>
                    <a:lnTo>
                      <a:pt x="2316480" y="969187"/>
                    </a:lnTo>
                    <a:lnTo>
                      <a:pt x="244549" y="1373225"/>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5" name="Picture 34" descr="Icon&#10;&#10;Description automatically generated">
                <a:extLst>
                  <a:ext uri="{FF2B5EF4-FFF2-40B4-BE49-F238E27FC236}">
                    <a16:creationId xmlns:a16="http://schemas.microsoft.com/office/drawing/2014/main" id="{427C135F-FF75-7E72-1BDC-1C8E2249522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384601" y="379482"/>
                <a:ext cx="1298317" cy="445020"/>
              </a:xfrm>
              <a:prstGeom prst="rect">
                <a:avLst/>
              </a:prstGeom>
            </p:spPr>
          </p:pic>
        </p:grpSp>
        <p:sp>
          <p:nvSpPr>
            <p:cNvPr id="11" name="TextBox 10">
              <a:extLst>
                <a:ext uri="{FF2B5EF4-FFF2-40B4-BE49-F238E27FC236}">
                  <a16:creationId xmlns:a16="http://schemas.microsoft.com/office/drawing/2014/main" id="{07FE619C-EE06-31A3-C14C-2D758FCA7B7A}"/>
                </a:ext>
              </a:extLst>
            </p:cNvPr>
            <p:cNvSpPr txBox="1"/>
            <p:nvPr/>
          </p:nvSpPr>
          <p:spPr>
            <a:xfrm>
              <a:off x="1030415" y="324993"/>
              <a:ext cx="3316934" cy="553998"/>
            </a:xfrm>
            <a:prstGeom prst="rect">
              <a:avLst/>
            </a:prstGeom>
            <a:noFill/>
          </p:spPr>
          <p:txBody>
            <a:bodyPr wrap="none" rtlCol="0">
              <a:spAutoFit/>
            </a:bodyPr>
            <a:lstStyle/>
            <a:p>
              <a:r>
                <a:rPr lang="en-US" sz="3000" b="1" dirty="0">
                  <a:solidFill>
                    <a:schemeClr val="bg1"/>
                  </a:solidFill>
                  <a:latin typeface="Merriweather" pitchFamily="2" charset="77"/>
                </a:rPr>
                <a:t>Coming Episode</a:t>
              </a:r>
              <a:endParaRPr lang="en-US" sz="3000" dirty="0">
                <a:solidFill>
                  <a:schemeClr val="bg1"/>
                </a:solidFill>
                <a:latin typeface="Merriweather" pitchFamily="2" charset="77"/>
              </a:endParaRPr>
            </a:p>
          </p:txBody>
        </p:sp>
      </p:grpSp>
    </p:spTree>
    <p:extLst>
      <p:ext uri="{BB962C8B-B14F-4D97-AF65-F5344CB8AC3E}">
        <p14:creationId xmlns:p14="http://schemas.microsoft.com/office/powerpoint/2010/main" val="1797014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4BC3D54-9B5A-7D58-87DB-C7ABC57E9F4A}"/>
              </a:ext>
            </a:extLst>
          </p:cNvPr>
          <p:cNvSpPr txBox="1"/>
          <p:nvPr/>
        </p:nvSpPr>
        <p:spPr>
          <a:xfrm>
            <a:off x="4630356" y="1642531"/>
            <a:ext cx="6056924" cy="4619854"/>
          </a:xfrm>
          <a:prstGeom prst="rect">
            <a:avLst/>
          </a:prstGeom>
          <a:noFill/>
        </p:spPr>
        <p:txBody>
          <a:bodyPr wrap="square" rtlCol="0">
            <a:spAutoFit/>
          </a:bodyPr>
          <a:lstStyle/>
          <a:p>
            <a:pPr rtl="0">
              <a:lnSpc>
                <a:spcPct val="150000"/>
              </a:lnSpc>
            </a:pPr>
            <a:r>
              <a:rPr lang="en-IN" b="0" i="0" dirty="0">
                <a:solidFill>
                  <a:srgbClr val="000000"/>
                </a:solidFill>
                <a:effectLst/>
              </a:rPr>
              <a:t>Sandeep has 30+ years of experience in portfolio management, analytics, and consulting. He is the Founder &amp; CEO of Estee, a quantitative investment and broking firm.</a:t>
            </a:r>
          </a:p>
          <a:p>
            <a:pPr rtl="0">
              <a:lnSpc>
                <a:spcPct val="150000"/>
              </a:lnSpc>
            </a:pPr>
            <a:endParaRPr lang="en-IN" dirty="0">
              <a:solidFill>
                <a:srgbClr val="000000"/>
              </a:solidFill>
            </a:endParaRPr>
          </a:p>
          <a:p>
            <a:pPr rtl="0">
              <a:lnSpc>
                <a:spcPct val="150000"/>
              </a:lnSpc>
            </a:pPr>
            <a:r>
              <a:rPr lang="en-IN" dirty="0"/>
              <a:t>Founded one of the earliest analytics outsourcing company, </a:t>
            </a:r>
            <a:r>
              <a:rPr lang="en-IN" dirty="0" err="1"/>
              <a:t>Inductis</a:t>
            </a:r>
            <a:r>
              <a:rPr lang="en-IN" dirty="0"/>
              <a:t>, ran it for 8 years before merging with EXL Services.</a:t>
            </a:r>
          </a:p>
          <a:p>
            <a:pPr rtl="0">
              <a:lnSpc>
                <a:spcPct val="150000"/>
              </a:lnSpc>
            </a:pPr>
            <a:endParaRPr lang="en-IN" dirty="0"/>
          </a:p>
          <a:p>
            <a:pPr>
              <a:lnSpc>
                <a:spcPct val="150000"/>
              </a:lnSpc>
            </a:pPr>
            <a:r>
              <a:rPr lang="en-IN" b="0" i="0" dirty="0">
                <a:solidFill>
                  <a:srgbClr val="000000"/>
                </a:solidFill>
                <a:effectLst/>
              </a:rPr>
              <a:t>He pursued Bachelors in Technology from IIT Delhi and MBA from Columbia Business School.</a:t>
            </a:r>
            <a:endParaRPr lang="en-IN" dirty="0"/>
          </a:p>
          <a:p>
            <a:pPr rtl="0">
              <a:lnSpc>
                <a:spcPct val="150000"/>
              </a:lnSpc>
            </a:pPr>
            <a:endParaRPr lang="en-IN" dirty="0"/>
          </a:p>
          <a:p>
            <a:pPr rtl="0">
              <a:lnSpc>
                <a:spcPct val="150000"/>
              </a:lnSpc>
            </a:pPr>
            <a:r>
              <a:rPr lang="en-IN" dirty="0"/>
              <a:t>Sandeep’s passion is to help people invest well.</a:t>
            </a:r>
          </a:p>
        </p:txBody>
      </p:sp>
      <p:pic>
        <p:nvPicPr>
          <p:cNvPr id="5" name="Picture 4" descr="A person in a suit and tie&#10;&#10;Description automatically generated with medium confidence">
            <a:extLst>
              <a:ext uri="{FF2B5EF4-FFF2-40B4-BE49-F238E27FC236}">
                <a16:creationId xmlns:a16="http://schemas.microsoft.com/office/drawing/2014/main" id="{CF8C0389-D2B2-B508-23CA-B53023A778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4186" y="1711470"/>
            <a:ext cx="2259465" cy="3232150"/>
          </a:xfrm>
          <a:prstGeom prst="rect">
            <a:avLst/>
          </a:prstGeom>
        </p:spPr>
      </p:pic>
      <p:grpSp>
        <p:nvGrpSpPr>
          <p:cNvPr id="37" name="Group 36">
            <a:extLst>
              <a:ext uri="{FF2B5EF4-FFF2-40B4-BE49-F238E27FC236}">
                <a16:creationId xmlns:a16="http://schemas.microsoft.com/office/drawing/2014/main" id="{08784480-8E2E-F071-D46F-3CE29163486E}"/>
              </a:ext>
            </a:extLst>
          </p:cNvPr>
          <p:cNvGrpSpPr/>
          <p:nvPr/>
        </p:nvGrpSpPr>
        <p:grpSpPr>
          <a:xfrm>
            <a:off x="1571881" y="5067445"/>
            <a:ext cx="2420278" cy="738664"/>
            <a:chOff x="2132336" y="4457700"/>
            <a:chExt cx="2420278" cy="738664"/>
          </a:xfrm>
        </p:grpSpPr>
        <p:sp>
          <p:nvSpPr>
            <p:cNvPr id="6" name="TextBox 5">
              <a:extLst>
                <a:ext uri="{FF2B5EF4-FFF2-40B4-BE49-F238E27FC236}">
                  <a16:creationId xmlns:a16="http://schemas.microsoft.com/office/drawing/2014/main" id="{BFD2AFAE-0668-B644-C55D-9375B0C46EA8}"/>
                </a:ext>
              </a:extLst>
            </p:cNvPr>
            <p:cNvSpPr txBox="1"/>
            <p:nvPr/>
          </p:nvSpPr>
          <p:spPr>
            <a:xfrm>
              <a:off x="2209631" y="4457700"/>
              <a:ext cx="1929824" cy="369332"/>
            </a:xfrm>
            <a:prstGeom prst="rect">
              <a:avLst/>
            </a:prstGeom>
            <a:noFill/>
          </p:spPr>
          <p:txBody>
            <a:bodyPr wrap="none" rtlCol="0">
              <a:spAutoFit/>
            </a:bodyPr>
            <a:lstStyle/>
            <a:p>
              <a:r>
                <a:rPr lang="en-IN" b="1" dirty="0"/>
                <a:t>Mr. Sandeep Tyagi</a:t>
              </a:r>
              <a:endParaRPr lang="en-US" b="1" dirty="0"/>
            </a:p>
          </p:txBody>
        </p:sp>
        <p:sp>
          <p:nvSpPr>
            <p:cNvPr id="8" name="TextBox 7">
              <a:extLst>
                <a:ext uri="{FF2B5EF4-FFF2-40B4-BE49-F238E27FC236}">
                  <a16:creationId xmlns:a16="http://schemas.microsoft.com/office/drawing/2014/main" id="{063711FC-1F5C-13F1-E3FE-9B2D3EE9B35D}"/>
                </a:ext>
              </a:extLst>
            </p:cNvPr>
            <p:cNvSpPr txBox="1"/>
            <p:nvPr/>
          </p:nvSpPr>
          <p:spPr>
            <a:xfrm>
              <a:off x="2132336" y="4827032"/>
              <a:ext cx="2420278" cy="369332"/>
            </a:xfrm>
            <a:prstGeom prst="rect">
              <a:avLst/>
            </a:prstGeom>
            <a:noFill/>
          </p:spPr>
          <p:txBody>
            <a:bodyPr wrap="none" rtlCol="0">
              <a:spAutoFit/>
            </a:bodyPr>
            <a:lstStyle/>
            <a:p>
              <a:r>
                <a:rPr lang="en-IN" dirty="0"/>
                <a:t>Founder &amp; CEO of Estee</a:t>
              </a:r>
            </a:p>
          </p:txBody>
        </p:sp>
      </p:grpSp>
      <p:grpSp>
        <p:nvGrpSpPr>
          <p:cNvPr id="15" name="Group 14">
            <a:extLst>
              <a:ext uri="{FF2B5EF4-FFF2-40B4-BE49-F238E27FC236}">
                <a16:creationId xmlns:a16="http://schemas.microsoft.com/office/drawing/2014/main" id="{E3DC5B86-0338-F4D9-08D7-588406FA0E0E}"/>
              </a:ext>
            </a:extLst>
          </p:cNvPr>
          <p:cNvGrpSpPr/>
          <p:nvPr/>
        </p:nvGrpSpPr>
        <p:grpSpPr>
          <a:xfrm>
            <a:off x="0" y="6811108"/>
            <a:ext cx="12192000" cy="46892"/>
            <a:chOff x="0" y="6811108"/>
            <a:chExt cx="12192000" cy="46892"/>
          </a:xfrm>
        </p:grpSpPr>
        <p:sp>
          <p:nvSpPr>
            <p:cNvPr id="16" name="Rectangle 15">
              <a:extLst>
                <a:ext uri="{FF2B5EF4-FFF2-40B4-BE49-F238E27FC236}">
                  <a16:creationId xmlns:a16="http://schemas.microsoft.com/office/drawing/2014/main" id="{07BC6A71-9E36-69FD-ECB0-2F1338CA16B1}"/>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B00B505D-E9FF-C1CF-AA97-8E60EEA7D115}"/>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88782648-049E-89B5-59F1-F59812D1FB0F}"/>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E9570108-D8A6-0E56-77B6-0A5183856634}"/>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F058E04C-5152-4732-9B6E-896C6EC216E8}"/>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9B637EC7-77A7-1CAD-D80F-381EFBDFA8FE}"/>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C36D2479-0F37-0D37-A4DD-F671B64D5627}"/>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4212464D-B6B4-FFE6-42CE-778F5D597C7A}"/>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CDCBC9A4-A3E2-C895-17E5-D0B6D98CB071}"/>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A302BBB5-CBFE-BABF-806B-9F6ABACE1A0D}"/>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97CE2C3C-F121-752F-4BB2-D8E34B2D302C}"/>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C8566548-C5A3-95D1-7A72-DD4B2C871766}"/>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E41F4CCA-61A2-3064-7BBA-9AEA346A4F5A}"/>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5030F05D-8FFB-C6BE-0484-155EE0B7BC12}"/>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0DFF2118-E408-2837-BF0F-7C64C037DA48}"/>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5FB9BA36-D09D-7EFA-253E-3A551C4936B6}"/>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2" name="Rectangle 31">
              <a:extLst>
                <a:ext uri="{FF2B5EF4-FFF2-40B4-BE49-F238E27FC236}">
                  <a16:creationId xmlns:a16="http://schemas.microsoft.com/office/drawing/2014/main" id="{8E3CF7CD-5340-9F57-E62A-3F45043B37E7}"/>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3" name="Rectangle 32">
              <a:extLst>
                <a:ext uri="{FF2B5EF4-FFF2-40B4-BE49-F238E27FC236}">
                  <a16:creationId xmlns:a16="http://schemas.microsoft.com/office/drawing/2014/main" id="{5A89D778-2561-7118-312E-535C04DF9246}"/>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4" name="Rectangle 33">
              <a:extLst>
                <a:ext uri="{FF2B5EF4-FFF2-40B4-BE49-F238E27FC236}">
                  <a16:creationId xmlns:a16="http://schemas.microsoft.com/office/drawing/2014/main" id="{017E7AAE-949B-A676-0E7A-6A1B839EB437}"/>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5" name="Rectangle 34">
              <a:extLst>
                <a:ext uri="{FF2B5EF4-FFF2-40B4-BE49-F238E27FC236}">
                  <a16:creationId xmlns:a16="http://schemas.microsoft.com/office/drawing/2014/main" id="{EC3089E3-B0FC-19C8-0B42-DAF0BD4C89D0}"/>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40" name="Group 39">
            <a:extLst>
              <a:ext uri="{FF2B5EF4-FFF2-40B4-BE49-F238E27FC236}">
                <a16:creationId xmlns:a16="http://schemas.microsoft.com/office/drawing/2014/main" id="{8BCE8DEC-B7C1-1DF6-29F0-F6F5364119C4}"/>
              </a:ext>
            </a:extLst>
          </p:cNvPr>
          <p:cNvGrpSpPr/>
          <p:nvPr/>
        </p:nvGrpSpPr>
        <p:grpSpPr>
          <a:xfrm>
            <a:off x="0" y="-13252"/>
            <a:ext cx="12192000" cy="1386477"/>
            <a:chOff x="0" y="-13252"/>
            <a:chExt cx="12192000" cy="1386477"/>
          </a:xfrm>
        </p:grpSpPr>
        <p:grpSp>
          <p:nvGrpSpPr>
            <p:cNvPr id="41" name="Group 40">
              <a:extLst>
                <a:ext uri="{FF2B5EF4-FFF2-40B4-BE49-F238E27FC236}">
                  <a16:creationId xmlns:a16="http://schemas.microsoft.com/office/drawing/2014/main" id="{D792B98F-3845-2424-DD14-16C9C769590E}"/>
                </a:ext>
              </a:extLst>
            </p:cNvPr>
            <p:cNvGrpSpPr/>
            <p:nvPr/>
          </p:nvGrpSpPr>
          <p:grpSpPr>
            <a:xfrm>
              <a:off x="0" y="-13252"/>
              <a:ext cx="12192000" cy="1386477"/>
              <a:chOff x="0" y="-13252"/>
              <a:chExt cx="12192000" cy="1386477"/>
            </a:xfrm>
          </p:grpSpPr>
          <p:sp>
            <p:nvSpPr>
              <p:cNvPr id="43" name="Rectangle 42">
                <a:extLst>
                  <a:ext uri="{FF2B5EF4-FFF2-40B4-BE49-F238E27FC236}">
                    <a16:creationId xmlns:a16="http://schemas.microsoft.com/office/drawing/2014/main" id="{563C45B0-24C7-335B-F51C-E0CC95D7F267}"/>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7">
                <a:extLst>
                  <a:ext uri="{FF2B5EF4-FFF2-40B4-BE49-F238E27FC236}">
                    <a16:creationId xmlns:a16="http://schemas.microsoft.com/office/drawing/2014/main" id="{D4B69A8F-2733-935F-67D8-6CE45FBEEE95}"/>
                  </a:ext>
                </a:extLst>
              </p:cNvPr>
              <p:cNvSpPr/>
              <p:nvPr/>
            </p:nvSpPr>
            <p:spPr>
              <a:xfrm>
                <a:off x="9875520" y="0"/>
                <a:ext cx="2316480" cy="1373225"/>
              </a:xfrm>
              <a:custGeom>
                <a:avLst/>
                <a:gdLst>
                  <a:gd name="connsiteX0" fmla="*/ 0 w 2316480"/>
                  <a:gd name="connsiteY0" fmla="*/ 0 h 969187"/>
                  <a:gd name="connsiteX1" fmla="*/ 2316480 w 2316480"/>
                  <a:gd name="connsiteY1" fmla="*/ 0 h 969187"/>
                  <a:gd name="connsiteX2" fmla="*/ 2316480 w 2316480"/>
                  <a:gd name="connsiteY2" fmla="*/ 969187 h 969187"/>
                  <a:gd name="connsiteX3" fmla="*/ 0 w 2316480"/>
                  <a:gd name="connsiteY3" fmla="*/ 969187 h 969187"/>
                  <a:gd name="connsiteX4" fmla="*/ 0 w 2316480"/>
                  <a:gd name="connsiteY4" fmla="*/ 0 h 969187"/>
                  <a:gd name="connsiteX0" fmla="*/ 0 w 2316480"/>
                  <a:gd name="connsiteY0" fmla="*/ 0 h 1266899"/>
                  <a:gd name="connsiteX1" fmla="*/ 2316480 w 2316480"/>
                  <a:gd name="connsiteY1" fmla="*/ 0 h 1266899"/>
                  <a:gd name="connsiteX2" fmla="*/ 2316480 w 2316480"/>
                  <a:gd name="connsiteY2" fmla="*/ 969187 h 1266899"/>
                  <a:gd name="connsiteX3" fmla="*/ 223284 w 2316480"/>
                  <a:gd name="connsiteY3" fmla="*/ 1266899 h 1266899"/>
                  <a:gd name="connsiteX4" fmla="*/ 0 w 2316480"/>
                  <a:gd name="connsiteY4" fmla="*/ 0 h 1266899"/>
                  <a:gd name="connsiteX0" fmla="*/ 0 w 2316480"/>
                  <a:gd name="connsiteY0" fmla="*/ 0 h 1373225"/>
                  <a:gd name="connsiteX1" fmla="*/ 2316480 w 2316480"/>
                  <a:gd name="connsiteY1" fmla="*/ 0 h 1373225"/>
                  <a:gd name="connsiteX2" fmla="*/ 2316480 w 2316480"/>
                  <a:gd name="connsiteY2" fmla="*/ 969187 h 1373225"/>
                  <a:gd name="connsiteX3" fmla="*/ 244549 w 2316480"/>
                  <a:gd name="connsiteY3" fmla="*/ 1373225 h 1373225"/>
                  <a:gd name="connsiteX4" fmla="*/ 0 w 2316480"/>
                  <a:gd name="connsiteY4" fmla="*/ 0 h 1373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6480" h="1373225">
                    <a:moveTo>
                      <a:pt x="0" y="0"/>
                    </a:moveTo>
                    <a:lnTo>
                      <a:pt x="2316480" y="0"/>
                    </a:lnTo>
                    <a:lnTo>
                      <a:pt x="2316480" y="969187"/>
                    </a:lnTo>
                    <a:lnTo>
                      <a:pt x="244549" y="1373225"/>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5" name="Picture 44" descr="Icon&#10;&#10;Description automatically generated">
                <a:extLst>
                  <a:ext uri="{FF2B5EF4-FFF2-40B4-BE49-F238E27FC236}">
                    <a16:creationId xmlns:a16="http://schemas.microsoft.com/office/drawing/2014/main" id="{23232189-DED4-7DD0-7052-341529C92C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84601" y="379482"/>
                <a:ext cx="1298317" cy="445020"/>
              </a:xfrm>
              <a:prstGeom prst="rect">
                <a:avLst/>
              </a:prstGeom>
            </p:spPr>
          </p:pic>
        </p:grpSp>
        <p:sp>
          <p:nvSpPr>
            <p:cNvPr id="42" name="TextBox 41">
              <a:extLst>
                <a:ext uri="{FF2B5EF4-FFF2-40B4-BE49-F238E27FC236}">
                  <a16:creationId xmlns:a16="http://schemas.microsoft.com/office/drawing/2014/main" id="{28ADD02F-D760-048E-2C13-CA63DEEE3CD5}"/>
                </a:ext>
              </a:extLst>
            </p:cNvPr>
            <p:cNvSpPr txBox="1"/>
            <p:nvPr/>
          </p:nvSpPr>
          <p:spPr>
            <a:xfrm>
              <a:off x="1030415" y="324993"/>
              <a:ext cx="2967479" cy="553998"/>
            </a:xfrm>
            <a:prstGeom prst="rect">
              <a:avLst/>
            </a:prstGeom>
            <a:noFill/>
          </p:spPr>
          <p:txBody>
            <a:bodyPr wrap="none" rtlCol="0">
              <a:spAutoFit/>
            </a:bodyPr>
            <a:lstStyle/>
            <a:p>
              <a:r>
                <a:rPr lang="en-US" sz="3000" b="1" dirty="0">
                  <a:solidFill>
                    <a:schemeClr val="bg1"/>
                  </a:solidFill>
                  <a:latin typeface="Merriweather" pitchFamily="2" charset="77"/>
                </a:rPr>
                <a:t>About Speaker</a:t>
              </a:r>
              <a:endParaRPr lang="en-US" sz="3000" dirty="0">
                <a:solidFill>
                  <a:schemeClr val="bg1"/>
                </a:solidFill>
                <a:latin typeface="Merriweather" pitchFamily="2" charset="77"/>
              </a:endParaRPr>
            </a:p>
          </p:txBody>
        </p:sp>
      </p:grpSp>
    </p:spTree>
    <p:extLst>
      <p:ext uri="{BB962C8B-B14F-4D97-AF65-F5344CB8AC3E}">
        <p14:creationId xmlns:p14="http://schemas.microsoft.com/office/powerpoint/2010/main" val="20438264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D17A1BE-C3E1-C607-D598-DC0EC94DFE86}"/>
              </a:ext>
            </a:extLst>
          </p:cNvPr>
          <p:cNvSpPr txBox="1"/>
          <p:nvPr/>
        </p:nvSpPr>
        <p:spPr>
          <a:xfrm>
            <a:off x="4980951" y="3201676"/>
            <a:ext cx="2230098" cy="338554"/>
          </a:xfrm>
          <a:prstGeom prst="rect">
            <a:avLst/>
          </a:prstGeom>
          <a:noFill/>
        </p:spPr>
        <p:txBody>
          <a:bodyPr wrap="none" rtlCol="0">
            <a:spAutoFit/>
          </a:bodyPr>
          <a:lstStyle/>
          <a:p>
            <a:r>
              <a:rPr lang="en-US" sz="1600" b="1" spc="300" dirty="0">
                <a:latin typeface="Merriweather" pitchFamily="2" charset="77"/>
              </a:rPr>
              <a:t>FOLLOW US ON</a:t>
            </a:r>
          </a:p>
        </p:txBody>
      </p:sp>
      <p:cxnSp>
        <p:nvCxnSpPr>
          <p:cNvPr id="30" name="Straight Connector 29">
            <a:extLst>
              <a:ext uri="{FF2B5EF4-FFF2-40B4-BE49-F238E27FC236}">
                <a16:creationId xmlns:a16="http://schemas.microsoft.com/office/drawing/2014/main" id="{DC4C09A4-181B-8FC5-5EF1-B7207FAFF8B1}"/>
              </a:ext>
            </a:extLst>
          </p:cNvPr>
          <p:cNvCxnSpPr>
            <a:cxnSpLocks/>
          </p:cNvCxnSpPr>
          <p:nvPr/>
        </p:nvCxnSpPr>
        <p:spPr>
          <a:xfrm>
            <a:off x="6096000" y="3784600"/>
            <a:ext cx="0" cy="2806700"/>
          </a:xfrm>
          <a:prstGeom prst="line">
            <a:avLst/>
          </a:prstGeom>
          <a:ln>
            <a:solidFill>
              <a:srgbClr val="007AB9"/>
            </a:solidFill>
          </a:ln>
        </p:spPr>
        <p:style>
          <a:lnRef idx="1">
            <a:schemeClr val="accent1"/>
          </a:lnRef>
          <a:fillRef idx="0">
            <a:schemeClr val="accent1"/>
          </a:fillRef>
          <a:effectRef idx="0">
            <a:schemeClr val="accent1"/>
          </a:effectRef>
          <a:fontRef idx="minor">
            <a:schemeClr val="tx1"/>
          </a:fontRef>
        </p:style>
      </p:cxnSp>
      <p:grpSp>
        <p:nvGrpSpPr>
          <p:cNvPr id="35" name="Group 34">
            <a:extLst>
              <a:ext uri="{FF2B5EF4-FFF2-40B4-BE49-F238E27FC236}">
                <a16:creationId xmlns:a16="http://schemas.microsoft.com/office/drawing/2014/main" id="{139F2AB2-A112-1F4F-3964-BE87339D31DB}"/>
              </a:ext>
            </a:extLst>
          </p:cNvPr>
          <p:cNvGrpSpPr/>
          <p:nvPr/>
        </p:nvGrpSpPr>
        <p:grpSpPr>
          <a:xfrm>
            <a:off x="0" y="6811108"/>
            <a:ext cx="12192000" cy="46892"/>
            <a:chOff x="0" y="6811108"/>
            <a:chExt cx="12192000" cy="46892"/>
          </a:xfrm>
        </p:grpSpPr>
        <p:sp>
          <p:nvSpPr>
            <p:cNvPr id="36" name="Rectangle 35">
              <a:extLst>
                <a:ext uri="{FF2B5EF4-FFF2-40B4-BE49-F238E27FC236}">
                  <a16:creationId xmlns:a16="http://schemas.microsoft.com/office/drawing/2014/main" id="{C88559F1-80B0-0848-DFAA-654FE8C130FC}"/>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7" name="Rectangle 36">
              <a:extLst>
                <a:ext uri="{FF2B5EF4-FFF2-40B4-BE49-F238E27FC236}">
                  <a16:creationId xmlns:a16="http://schemas.microsoft.com/office/drawing/2014/main" id="{638C7E2C-4AFC-6681-BC69-AAC82EF9B7BB}"/>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8" name="Rectangle 37">
              <a:extLst>
                <a:ext uri="{FF2B5EF4-FFF2-40B4-BE49-F238E27FC236}">
                  <a16:creationId xmlns:a16="http://schemas.microsoft.com/office/drawing/2014/main" id="{819F702F-3942-D175-ADB9-388E62DE4B18}"/>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9" name="Rectangle 38">
              <a:extLst>
                <a:ext uri="{FF2B5EF4-FFF2-40B4-BE49-F238E27FC236}">
                  <a16:creationId xmlns:a16="http://schemas.microsoft.com/office/drawing/2014/main" id="{4DA7FEA9-BDFA-B711-A1CE-F1CCF832BC18}"/>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0" name="Rectangle 39">
              <a:extLst>
                <a:ext uri="{FF2B5EF4-FFF2-40B4-BE49-F238E27FC236}">
                  <a16:creationId xmlns:a16="http://schemas.microsoft.com/office/drawing/2014/main" id="{A7873379-39D3-9D1C-F74B-0D15E810F910}"/>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1" name="Rectangle 40">
              <a:extLst>
                <a:ext uri="{FF2B5EF4-FFF2-40B4-BE49-F238E27FC236}">
                  <a16:creationId xmlns:a16="http://schemas.microsoft.com/office/drawing/2014/main" id="{EC7D382C-1E4E-BAFC-8FF7-F53EECE5F4C0}"/>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2" name="Rectangle 41">
              <a:extLst>
                <a:ext uri="{FF2B5EF4-FFF2-40B4-BE49-F238E27FC236}">
                  <a16:creationId xmlns:a16="http://schemas.microsoft.com/office/drawing/2014/main" id="{1018EF00-9F0D-930A-556A-D9100F1EBE47}"/>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3" name="Rectangle 42">
              <a:extLst>
                <a:ext uri="{FF2B5EF4-FFF2-40B4-BE49-F238E27FC236}">
                  <a16:creationId xmlns:a16="http://schemas.microsoft.com/office/drawing/2014/main" id="{E82E2038-AD45-1FFA-5AC1-458B14BBB3AA}"/>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4" name="Rectangle 43">
              <a:extLst>
                <a:ext uri="{FF2B5EF4-FFF2-40B4-BE49-F238E27FC236}">
                  <a16:creationId xmlns:a16="http://schemas.microsoft.com/office/drawing/2014/main" id="{9C5E4312-7B8A-40D1-F2F1-608432D0504A}"/>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5" name="Rectangle 44">
              <a:extLst>
                <a:ext uri="{FF2B5EF4-FFF2-40B4-BE49-F238E27FC236}">
                  <a16:creationId xmlns:a16="http://schemas.microsoft.com/office/drawing/2014/main" id="{67BDA128-6F89-DEC9-1C10-CE32B00B39FD}"/>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6" name="Rectangle 45">
              <a:extLst>
                <a:ext uri="{FF2B5EF4-FFF2-40B4-BE49-F238E27FC236}">
                  <a16:creationId xmlns:a16="http://schemas.microsoft.com/office/drawing/2014/main" id="{36F1580D-C737-D408-3D11-B247E6E9C7D8}"/>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7" name="Rectangle 46">
              <a:extLst>
                <a:ext uri="{FF2B5EF4-FFF2-40B4-BE49-F238E27FC236}">
                  <a16:creationId xmlns:a16="http://schemas.microsoft.com/office/drawing/2014/main" id="{2A957EE9-8190-ABE5-121F-F69E2B777A39}"/>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8" name="Rectangle 47">
              <a:extLst>
                <a:ext uri="{FF2B5EF4-FFF2-40B4-BE49-F238E27FC236}">
                  <a16:creationId xmlns:a16="http://schemas.microsoft.com/office/drawing/2014/main" id="{A84A9DCE-C5E5-7AEE-7EBF-67325487E526}"/>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9" name="Rectangle 48">
              <a:extLst>
                <a:ext uri="{FF2B5EF4-FFF2-40B4-BE49-F238E27FC236}">
                  <a16:creationId xmlns:a16="http://schemas.microsoft.com/office/drawing/2014/main" id="{F9369453-D298-08CC-98A0-D06EE332911A}"/>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0" name="Rectangle 49">
              <a:extLst>
                <a:ext uri="{FF2B5EF4-FFF2-40B4-BE49-F238E27FC236}">
                  <a16:creationId xmlns:a16="http://schemas.microsoft.com/office/drawing/2014/main" id="{FC043C2E-80BB-0689-4D5C-E479B27F57CB}"/>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1" name="Rectangle 50">
              <a:extLst>
                <a:ext uri="{FF2B5EF4-FFF2-40B4-BE49-F238E27FC236}">
                  <a16:creationId xmlns:a16="http://schemas.microsoft.com/office/drawing/2014/main" id="{0ECA2DFB-3AC6-0DF1-EC04-0431708C4492}"/>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2" name="Rectangle 51">
              <a:extLst>
                <a:ext uri="{FF2B5EF4-FFF2-40B4-BE49-F238E27FC236}">
                  <a16:creationId xmlns:a16="http://schemas.microsoft.com/office/drawing/2014/main" id="{4E9814DA-FCAA-6E72-8E5E-2792EA7A62CB}"/>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3" name="Rectangle 52">
              <a:extLst>
                <a:ext uri="{FF2B5EF4-FFF2-40B4-BE49-F238E27FC236}">
                  <a16:creationId xmlns:a16="http://schemas.microsoft.com/office/drawing/2014/main" id="{18B7E8CB-A0DC-E78E-3771-DAAC69DC034C}"/>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4" name="Rectangle 53">
              <a:extLst>
                <a:ext uri="{FF2B5EF4-FFF2-40B4-BE49-F238E27FC236}">
                  <a16:creationId xmlns:a16="http://schemas.microsoft.com/office/drawing/2014/main" id="{A7206202-5483-7A14-CD1C-962E34A8051E}"/>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5" name="Rectangle 54">
              <a:extLst>
                <a:ext uri="{FF2B5EF4-FFF2-40B4-BE49-F238E27FC236}">
                  <a16:creationId xmlns:a16="http://schemas.microsoft.com/office/drawing/2014/main" id="{EF33A5D7-2434-E0A4-77E4-30D6B17DFA55}"/>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sp>
        <p:nvSpPr>
          <p:cNvPr id="59" name="Rectangle 58">
            <a:extLst>
              <a:ext uri="{FF2B5EF4-FFF2-40B4-BE49-F238E27FC236}">
                <a16:creationId xmlns:a16="http://schemas.microsoft.com/office/drawing/2014/main" id="{65E9E6F9-10C6-D97A-C173-065849836219}"/>
              </a:ext>
            </a:extLst>
          </p:cNvPr>
          <p:cNvSpPr/>
          <p:nvPr/>
        </p:nvSpPr>
        <p:spPr>
          <a:xfrm>
            <a:off x="0" y="-13252"/>
            <a:ext cx="12192000" cy="2817751"/>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33A87067-D881-4AE7-24DE-846E0B610999}"/>
              </a:ext>
            </a:extLst>
          </p:cNvPr>
          <p:cNvSpPr txBox="1"/>
          <p:nvPr/>
        </p:nvSpPr>
        <p:spPr>
          <a:xfrm>
            <a:off x="4789392" y="1142436"/>
            <a:ext cx="2613216" cy="553998"/>
          </a:xfrm>
          <a:prstGeom prst="rect">
            <a:avLst/>
          </a:prstGeom>
          <a:noFill/>
        </p:spPr>
        <p:txBody>
          <a:bodyPr wrap="none" rtlCol="0">
            <a:spAutoFit/>
          </a:bodyPr>
          <a:lstStyle/>
          <a:p>
            <a:r>
              <a:rPr lang="en-US" sz="3000" b="1" spc="300" dirty="0">
                <a:solidFill>
                  <a:schemeClr val="bg1"/>
                </a:solidFill>
                <a:latin typeface="Merriweather" pitchFamily="2" charset="77"/>
              </a:rPr>
              <a:t>Thank You</a:t>
            </a:r>
            <a:endParaRPr lang="en-US" sz="3000" spc="300" dirty="0">
              <a:solidFill>
                <a:schemeClr val="bg1"/>
              </a:solidFill>
              <a:latin typeface="Merriweather" pitchFamily="2" charset="77"/>
            </a:endParaRPr>
          </a:p>
        </p:txBody>
      </p:sp>
      <p:sp>
        <p:nvSpPr>
          <p:cNvPr id="2" name="TextBox 1">
            <a:extLst>
              <a:ext uri="{FF2B5EF4-FFF2-40B4-BE49-F238E27FC236}">
                <a16:creationId xmlns:a16="http://schemas.microsoft.com/office/drawing/2014/main" id="{F1E1A6CD-B6C7-FE02-383D-678A5401560C}"/>
              </a:ext>
            </a:extLst>
          </p:cNvPr>
          <p:cNvSpPr txBox="1"/>
          <p:nvPr/>
        </p:nvSpPr>
        <p:spPr>
          <a:xfrm>
            <a:off x="751707" y="3960187"/>
            <a:ext cx="4592321" cy="1846659"/>
          </a:xfrm>
          <a:prstGeom prst="rect">
            <a:avLst/>
          </a:prstGeom>
          <a:noFill/>
        </p:spPr>
        <p:txBody>
          <a:bodyPr wrap="square" rtlCol="0">
            <a:spAutoFit/>
          </a:bodyPr>
          <a:lstStyle/>
          <a:p>
            <a:pPr algn="ctr"/>
            <a:r>
              <a:rPr lang="en-IN" sz="2000" b="1" dirty="0"/>
              <a:t>Sandeep Tyagi</a:t>
            </a:r>
          </a:p>
          <a:p>
            <a:endParaRPr lang="en-IN" dirty="0"/>
          </a:p>
          <a:p>
            <a:r>
              <a:rPr lang="en-IN" dirty="0"/>
              <a:t>LinkedIn: </a:t>
            </a:r>
            <a:r>
              <a:rPr lang="en-IN" dirty="0">
                <a:hlinkClick r:id="rId2"/>
              </a:rPr>
              <a:t>https://www.linkedin.com/in/styagi/</a:t>
            </a:r>
            <a:endParaRPr lang="en-IN" dirty="0"/>
          </a:p>
          <a:p>
            <a:endParaRPr lang="en-IN" dirty="0"/>
          </a:p>
          <a:p>
            <a:r>
              <a:rPr lang="en-IN" dirty="0"/>
              <a:t>Twitter: </a:t>
            </a:r>
            <a:r>
              <a:rPr lang="en-IN" dirty="0">
                <a:hlinkClick r:id="rId3"/>
              </a:rPr>
              <a:t>https://twitter.com/styagi</a:t>
            </a:r>
            <a:endParaRPr lang="en-IN" dirty="0"/>
          </a:p>
          <a:p>
            <a:endParaRPr lang="en-IN" dirty="0"/>
          </a:p>
        </p:txBody>
      </p:sp>
      <p:sp>
        <p:nvSpPr>
          <p:cNvPr id="3" name="TextBox 2">
            <a:extLst>
              <a:ext uri="{FF2B5EF4-FFF2-40B4-BE49-F238E27FC236}">
                <a16:creationId xmlns:a16="http://schemas.microsoft.com/office/drawing/2014/main" id="{835AADDC-E0E0-AE58-63E6-5F0B97A40119}"/>
              </a:ext>
            </a:extLst>
          </p:cNvPr>
          <p:cNvSpPr txBox="1"/>
          <p:nvPr/>
        </p:nvSpPr>
        <p:spPr>
          <a:xfrm>
            <a:off x="6549034" y="3960187"/>
            <a:ext cx="5379458" cy="2954655"/>
          </a:xfrm>
          <a:prstGeom prst="rect">
            <a:avLst/>
          </a:prstGeom>
          <a:noFill/>
        </p:spPr>
        <p:txBody>
          <a:bodyPr wrap="square" rtlCol="0">
            <a:spAutoFit/>
          </a:bodyPr>
          <a:lstStyle/>
          <a:p>
            <a:pPr algn="ctr"/>
            <a:r>
              <a:rPr lang="en-IN" sz="2000" b="1" dirty="0"/>
              <a:t>GULAQ</a:t>
            </a:r>
          </a:p>
          <a:p>
            <a:endParaRPr lang="en-IN" dirty="0"/>
          </a:p>
          <a:p>
            <a:r>
              <a:rPr lang="en-IN" dirty="0"/>
              <a:t>LinkedIn: </a:t>
            </a:r>
            <a:r>
              <a:rPr lang="en-IN" dirty="0">
                <a:hlinkClick r:id="rId4"/>
              </a:rPr>
              <a:t>https://www.linkedin.com/in/</a:t>
            </a:r>
            <a:r>
              <a:rPr lang="en-US" dirty="0" err="1">
                <a:hlinkClick r:id="rId4"/>
              </a:rPr>
              <a:t>gulaqnew</a:t>
            </a:r>
            <a:endParaRPr lang="en-US" dirty="0"/>
          </a:p>
          <a:p>
            <a:endParaRPr lang="en-IN" dirty="0"/>
          </a:p>
          <a:p>
            <a:r>
              <a:rPr lang="en-IN" dirty="0"/>
              <a:t>Twitter: </a:t>
            </a:r>
            <a:r>
              <a:rPr lang="en-IN" dirty="0">
                <a:hlinkClick r:id="rId5"/>
              </a:rPr>
              <a:t>https://twitter.com/gulaqfintech</a:t>
            </a:r>
            <a:endParaRPr lang="en-IN" dirty="0"/>
          </a:p>
          <a:p>
            <a:endParaRPr lang="en-IN" dirty="0"/>
          </a:p>
          <a:p>
            <a:r>
              <a:rPr lang="en-IN" dirty="0"/>
              <a:t>Instagram: </a:t>
            </a:r>
            <a:r>
              <a:rPr lang="en-IN" dirty="0">
                <a:hlinkClick r:id="rId6"/>
              </a:rPr>
              <a:t>https://www.instagram.com/gulaqfintech/</a:t>
            </a:r>
            <a:endParaRPr lang="en-IN" dirty="0"/>
          </a:p>
          <a:p>
            <a:endParaRPr lang="en-IN" dirty="0"/>
          </a:p>
          <a:p>
            <a:endParaRPr lang="en-IN" dirty="0"/>
          </a:p>
          <a:p>
            <a:endParaRPr lang="en-IN" dirty="0"/>
          </a:p>
        </p:txBody>
      </p:sp>
    </p:spTree>
    <p:extLst>
      <p:ext uri="{BB962C8B-B14F-4D97-AF65-F5344CB8AC3E}">
        <p14:creationId xmlns:p14="http://schemas.microsoft.com/office/powerpoint/2010/main" val="4170785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6F367A4-D3B9-028A-19A6-44B817B05A21}"/>
              </a:ext>
            </a:extLst>
          </p:cNvPr>
          <p:cNvSpPr txBox="1"/>
          <p:nvPr/>
        </p:nvSpPr>
        <p:spPr>
          <a:xfrm>
            <a:off x="5359140" y="1834000"/>
            <a:ext cx="5827020" cy="3788858"/>
          </a:xfrm>
          <a:prstGeom prst="rect">
            <a:avLst/>
          </a:prstGeom>
          <a:noFill/>
        </p:spPr>
        <p:txBody>
          <a:bodyPr wrap="square" rtlCol="0">
            <a:spAutoFit/>
          </a:bodyPr>
          <a:lstStyle/>
          <a:p>
            <a:pPr rtl="0">
              <a:lnSpc>
                <a:spcPct val="150000"/>
              </a:lnSpc>
            </a:pPr>
            <a:r>
              <a:rPr lang="en-IN" dirty="0"/>
              <a:t>Estee is a pioneer of systematic investing in India. Estee is known for making investment decisions using quantitative methods. Over the past 14 years, Estee has developed leading investment and broking products using analytics and computer science.</a:t>
            </a:r>
          </a:p>
          <a:p>
            <a:pPr rtl="0">
              <a:lnSpc>
                <a:spcPct val="150000"/>
              </a:lnSpc>
            </a:pPr>
            <a:endParaRPr lang="en-IN" dirty="0"/>
          </a:p>
          <a:p>
            <a:pPr marL="285750" indent="-285750" rtl="0">
              <a:lnSpc>
                <a:spcPct val="150000"/>
              </a:lnSpc>
              <a:buFont typeface="Wingdings" pitchFamily="2" charset="2"/>
              <a:buChar char="v"/>
            </a:pPr>
            <a:r>
              <a:rPr lang="en-IN" dirty="0"/>
              <a:t>Founded in 2008</a:t>
            </a:r>
          </a:p>
          <a:p>
            <a:pPr marL="285750" indent="-285750" rtl="0">
              <a:lnSpc>
                <a:spcPct val="150000"/>
              </a:lnSpc>
              <a:buFont typeface="Wingdings" pitchFamily="2" charset="2"/>
              <a:buChar char="v"/>
            </a:pPr>
            <a:r>
              <a:rPr lang="en-IN" dirty="0"/>
              <a:t>Operates in 8 Countries</a:t>
            </a:r>
          </a:p>
          <a:p>
            <a:pPr marL="285750" indent="-285750" rtl="0">
              <a:lnSpc>
                <a:spcPct val="150000"/>
              </a:lnSpc>
              <a:buFont typeface="Wingdings" pitchFamily="2" charset="2"/>
              <a:buChar char="v"/>
            </a:pPr>
            <a:r>
              <a:rPr lang="en-IN" dirty="0"/>
              <a:t>NSE Institutional Member of the Year award, 2019</a:t>
            </a:r>
          </a:p>
        </p:txBody>
      </p:sp>
      <p:grpSp>
        <p:nvGrpSpPr>
          <p:cNvPr id="8" name="Group 7">
            <a:extLst>
              <a:ext uri="{FF2B5EF4-FFF2-40B4-BE49-F238E27FC236}">
                <a16:creationId xmlns:a16="http://schemas.microsoft.com/office/drawing/2014/main" id="{DD839478-A295-BE3C-1265-6E2142B704D5}"/>
              </a:ext>
            </a:extLst>
          </p:cNvPr>
          <p:cNvGrpSpPr/>
          <p:nvPr/>
        </p:nvGrpSpPr>
        <p:grpSpPr>
          <a:xfrm>
            <a:off x="1629239" y="2204872"/>
            <a:ext cx="3061273" cy="3079670"/>
            <a:chOff x="1143000" y="1797130"/>
            <a:chExt cx="3061273" cy="3079670"/>
          </a:xfrm>
        </p:grpSpPr>
        <p:sp>
          <p:nvSpPr>
            <p:cNvPr id="9" name="Rounded Rectangle 8">
              <a:extLst>
                <a:ext uri="{FF2B5EF4-FFF2-40B4-BE49-F238E27FC236}">
                  <a16:creationId xmlns:a16="http://schemas.microsoft.com/office/drawing/2014/main" id="{688722D3-28EF-98A4-E240-D179C17EA38E}"/>
                </a:ext>
              </a:extLst>
            </p:cNvPr>
            <p:cNvSpPr/>
            <p:nvPr/>
          </p:nvSpPr>
          <p:spPr>
            <a:xfrm>
              <a:off x="1143000" y="1797130"/>
              <a:ext cx="2756473" cy="2756473"/>
            </a:xfrm>
            <a:prstGeom prst="roundRect">
              <a:avLst>
                <a:gd name="adj" fmla="val 9416"/>
              </a:avLst>
            </a:prstGeom>
            <a:solidFill>
              <a:srgbClr val="333399"/>
            </a:solidFill>
            <a:ln>
              <a:solidFill>
                <a:srgbClr val="33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a:extLst>
                <a:ext uri="{FF2B5EF4-FFF2-40B4-BE49-F238E27FC236}">
                  <a16:creationId xmlns:a16="http://schemas.microsoft.com/office/drawing/2014/main" id="{2A1EB20F-366F-D38A-00B8-592C3868E4FB}"/>
                </a:ext>
              </a:extLst>
            </p:cNvPr>
            <p:cNvSpPr/>
            <p:nvPr/>
          </p:nvSpPr>
          <p:spPr>
            <a:xfrm>
              <a:off x="1447800" y="2120327"/>
              <a:ext cx="2756473" cy="2756473"/>
            </a:xfrm>
            <a:prstGeom prst="roundRect">
              <a:avLst>
                <a:gd name="adj" fmla="val 9416"/>
              </a:avLst>
            </a:prstGeom>
            <a:solidFill>
              <a:schemeClr val="bg1"/>
            </a:solidFill>
            <a:ln>
              <a:solidFill>
                <a:srgbClr val="33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Graphic 10">
              <a:extLst>
                <a:ext uri="{FF2B5EF4-FFF2-40B4-BE49-F238E27FC236}">
                  <a16:creationId xmlns:a16="http://schemas.microsoft.com/office/drawing/2014/main" id="{657E8837-5F3E-AEB2-FF45-FE3254BD50D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48442" y="3028863"/>
              <a:ext cx="1955188" cy="939400"/>
            </a:xfrm>
            <a:prstGeom prst="rect">
              <a:avLst/>
            </a:prstGeom>
          </p:spPr>
        </p:pic>
      </p:grpSp>
      <p:grpSp>
        <p:nvGrpSpPr>
          <p:cNvPr id="12" name="Group 11">
            <a:extLst>
              <a:ext uri="{FF2B5EF4-FFF2-40B4-BE49-F238E27FC236}">
                <a16:creationId xmlns:a16="http://schemas.microsoft.com/office/drawing/2014/main" id="{EE663900-B6F0-F92C-1F79-00BEC1CAFEE0}"/>
              </a:ext>
            </a:extLst>
          </p:cNvPr>
          <p:cNvGrpSpPr/>
          <p:nvPr/>
        </p:nvGrpSpPr>
        <p:grpSpPr>
          <a:xfrm>
            <a:off x="0" y="-13252"/>
            <a:ext cx="12192000" cy="1386477"/>
            <a:chOff x="0" y="-13252"/>
            <a:chExt cx="12192000" cy="1386477"/>
          </a:xfrm>
        </p:grpSpPr>
        <p:grpSp>
          <p:nvGrpSpPr>
            <p:cNvPr id="13" name="Group 12">
              <a:extLst>
                <a:ext uri="{FF2B5EF4-FFF2-40B4-BE49-F238E27FC236}">
                  <a16:creationId xmlns:a16="http://schemas.microsoft.com/office/drawing/2014/main" id="{3C2ACC18-D8A5-27A7-DD24-E1E811A5D855}"/>
                </a:ext>
              </a:extLst>
            </p:cNvPr>
            <p:cNvGrpSpPr/>
            <p:nvPr/>
          </p:nvGrpSpPr>
          <p:grpSpPr>
            <a:xfrm>
              <a:off x="0" y="-13252"/>
              <a:ext cx="12192000" cy="1386477"/>
              <a:chOff x="0" y="-13252"/>
              <a:chExt cx="12192000" cy="1386477"/>
            </a:xfrm>
          </p:grpSpPr>
          <p:sp>
            <p:nvSpPr>
              <p:cNvPr id="15" name="Rectangle 14">
                <a:extLst>
                  <a:ext uri="{FF2B5EF4-FFF2-40B4-BE49-F238E27FC236}">
                    <a16:creationId xmlns:a16="http://schemas.microsoft.com/office/drawing/2014/main" id="{B1EF0102-6C9A-B39F-F60D-E4878F6DFE9B}"/>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7">
                <a:extLst>
                  <a:ext uri="{FF2B5EF4-FFF2-40B4-BE49-F238E27FC236}">
                    <a16:creationId xmlns:a16="http://schemas.microsoft.com/office/drawing/2014/main" id="{4A345B1D-C21C-C3F7-BDC2-76AEA6F704E1}"/>
                  </a:ext>
                </a:extLst>
              </p:cNvPr>
              <p:cNvSpPr/>
              <p:nvPr/>
            </p:nvSpPr>
            <p:spPr>
              <a:xfrm>
                <a:off x="9875520" y="0"/>
                <a:ext cx="2316480" cy="1373225"/>
              </a:xfrm>
              <a:custGeom>
                <a:avLst/>
                <a:gdLst>
                  <a:gd name="connsiteX0" fmla="*/ 0 w 2316480"/>
                  <a:gd name="connsiteY0" fmla="*/ 0 h 969187"/>
                  <a:gd name="connsiteX1" fmla="*/ 2316480 w 2316480"/>
                  <a:gd name="connsiteY1" fmla="*/ 0 h 969187"/>
                  <a:gd name="connsiteX2" fmla="*/ 2316480 w 2316480"/>
                  <a:gd name="connsiteY2" fmla="*/ 969187 h 969187"/>
                  <a:gd name="connsiteX3" fmla="*/ 0 w 2316480"/>
                  <a:gd name="connsiteY3" fmla="*/ 969187 h 969187"/>
                  <a:gd name="connsiteX4" fmla="*/ 0 w 2316480"/>
                  <a:gd name="connsiteY4" fmla="*/ 0 h 969187"/>
                  <a:gd name="connsiteX0" fmla="*/ 0 w 2316480"/>
                  <a:gd name="connsiteY0" fmla="*/ 0 h 1266899"/>
                  <a:gd name="connsiteX1" fmla="*/ 2316480 w 2316480"/>
                  <a:gd name="connsiteY1" fmla="*/ 0 h 1266899"/>
                  <a:gd name="connsiteX2" fmla="*/ 2316480 w 2316480"/>
                  <a:gd name="connsiteY2" fmla="*/ 969187 h 1266899"/>
                  <a:gd name="connsiteX3" fmla="*/ 223284 w 2316480"/>
                  <a:gd name="connsiteY3" fmla="*/ 1266899 h 1266899"/>
                  <a:gd name="connsiteX4" fmla="*/ 0 w 2316480"/>
                  <a:gd name="connsiteY4" fmla="*/ 0 h 1266899"/>
                  <a:gd name="connsiteX0" fmla="*/ 0 w 2316480"/>
                  <a:gd name="connsiteY0" fmla="*/ 0 h 1373225"/>
                  <a:gd name="connsiteX1" fmla="*/ 2316480 w 2316480"/>
                  <a:gd name="connsiteY1" fmla="*/ 0 h 1373225"/>
                  <a:gd name="connsiteX2" fmla="*/ 2316480 w 2316480"/>
                  <a:gd name="connsiteY2" fmla="*/ 969187 h 1373225"/>
                  <a:gd name="connsiteX3" fmla="*/ 244549 w 2316480"/>
                  <a:gd name="connsiteY3" fmla="*/ 1373225 h 1373225"/>
                  <a:gd name="connsiteX4" fmla="*/ 0 w 2316480"/>
                  <a:gd name="connsiteY4" fmla="*/ 0 h 1373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6480" h="1373225">
                    <a:moveTo>
                      <a:pt x="0" y="0"/>
                    </a:moveTo>
                    <a:lnTo>
                      <a:pt x="2316480" y="0"/>
                    </a:lnTo>
                    <a:lnTo>
                      <a:pt x="2316480" y="969187"/>
                    </a:lnTo>
                    <a:lnTo>
                      <a:pt x="244549" y="1373225"/>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 name="Picture 16" descr="Icon&#10;&#10;Description automatically generated">
                <a:extLst>
                  <a:ext uri="{FF2B5EF4-FFF2-40B4-BE49-F238E27FC236}">
                    <a16:creationId xmlns:a16="http://schemas.microsoft.com/office/drawing/2014/main" id="{DD9B9431-A9C2-8EF3-51DE-E547171860F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84601" y="379482"/>
                <a:ext cx="1298317" cy="445020"/>
              </a:xfrm>
              <a:prstGeom prst="rect">
                <a:avLst/>
              </a:prstGeom>
            </p:spPr>
          </p:pic>
        </p:grpSp>
        <p:sp>
          <p:nvSpPr>
            <p:cNvPr id="14" name="TextBox 13">
              <a:extLst>
                <a:ext uri="{FF2B5EF4-FFF2-40B4-BE49-F238E27FC236}">
                  <a16:creationId xmlns:a16="http://schemas.microsoft.com/office/drawing/2014/main" id="{8D1534D5-D2DB-58BA-43EF-1BAB662D6E4B}"/>
                </a:ext>
              </a:extLst>
            </p:cNvPr>
            <p:cNvSpPr txBox="1"/>
            <p:nvPr/>
          </p:nvSpPr>
          <p:spPr>
            <a:xfrm>
              <a:off x="1030415" y="324993"/>
              <a:ext cx="2459328" cy="553998"/>
            </a:xfrm>
            <a:prstGeom prst="rect">
              <a:avLst/>
            </a:prstGeom>
            <a:noFill/>
          </p:spPr>
          <p:txBody>
            <a:bodyPr wrap="none" rtlCol="0">
              <a:spAutoFit/>
            </a:bodyPr>
            <a:lstStyle/>
            <a:p>
              <a:r>
                <a:rPr lang="en-US" sz="3000" b="1" dirty="0">
                  <a:solidFill>
                    <a:schemeClr val="bg1"/>
                  </a:solidFill>
                  <a:latin typeface="Merriweather" pitchFamily="2" charset="77"/>
                </a:rPr>
                <a:t>About Estee</a:t>
              </a:r>
              <a:endParaRPr lang="en-US" sz="3000" dirty="0">
                <a:solidFill>
                  <a:schemeClr val="bg1"/>
                </a:solidFill>
                <a:latin typeface="Merriweather" pitchFamily="2" charset="77"/>
              </a:endParaRPr>
            </a:p>
          </p:txBody>
        </p:sp>
      </p:grpSp>
      <p:sp>
        <p:nvSpPr>
          <p:cNvPr id="18" name="TextBox 17">
            <a:extLst>
              <a:ext uri="{FF2B5EF4-FFF2-40B4-BE49-F238E27FC236}">
                <a16:creationId xmlns:a16="http://schemas.microsoft.com/office/drawing/2014/main" id="{E9DE0196-9BB2-E4A3-BB32-206FA2AF1C13}"/>
              </a:ext>
            </a:extLst>
          </p:cNvPr>
          <p:cNvSpPr txBox="1"/>
          <p:nvPr/>
        </p:nvSpPr>
        <p:spPr>
          <a:xfrm>
            <a:off x="1810323" y="5500549"/>
            <a:ext cx="2925801" cy="369332"/>
          </a:xfrm>
          <a:prstGeom prst="rect">
            <a:avLst/>
          </a:prstGeom>
          <a:noFill/>
        </p:spPr>
        <p:txBody>
          <a:bodyPr wrap="none" rtlCol="0">
            <a:spAutoFit/>
          </a:bodyPr>
          <a:lstStyle/>
          <a:p>
            <a:r>
              <a:rPr lang="en-US" dirty="0" err="1">
                <a:solidFill>
                  <a:srgbClr val="333399"/>
                </a:solidFill>
                <a:latin typeface="Merriweather" pitchFamily="2" charset="77"/>
              </a:rPr>
              <a:t>www.esteeadvisors.com</a:t>
            </a:r>
            <a:endParaRPr lang="en-US" dirty="0">
              <a:solidFill>
                <a:srgbClr val="333399"/>
              </a:solidFill>
              <a:latin typeface="Merriweather" pitchFamily="2" charset="77"/>
            </a:endParaRPr>
          </a:p>
        </p:txBody>
      </p:sp>
      <p:grpSp>
        <p:nvGrpSpPr>
          <p:cNvPr id="19" name="Group 18">
            <a:extLst>
              <a:ext uri="{FF2B5EF4-FFF2-40B4-BE49-F238E27FC236}">
                <a16:creationId xmlns:a16="http://schemas.microsoft.com/office/drawing/2014/main" id="{24A5022B-941F-4A7E-1D45-FB8A0564A508}"/>
              </a:ext>
            </a:extLst>
          </p:cNvPr>
          <p:cNvGrpSpPr/>
          <p:nvPr/>
        </p:nvGrpSpPr>
        <p:grpSpPr>
          <a:xfrm>
            <a:off x="0" y="6811108"/>
            <a:ext cx="12192000" cy="46892"/>
            <a:chOff x="0" y="6811108"/>
            <a:chExt cx="12192000" cy="46892"/>
          </a:xfrm>
        </p:grpSpPr>
        <p:sp>
          <p:nvSpPr>
            <p:cNvPr id="20" name="Rectangle 19">
              <a:extLst>
                <a:ext uri="{FF2B5EF4-FFF2-40B4-BE49-F238E27FC236}">
                  <a16:creationId xmlns:a16="http://schemas.microsoft.com/office/drawing/2014/main" id="{310F00F5-FFB0-0816-59F3-ADA18D584AB6}"/>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B4E5868-BBEE-BB4F-38DF-BDD96D0A439D}"/>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604E268B-2168-C508-F08F-783705CF64BC}"/>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645ABFC0-7034-D2E8-0EE6-6C507A196D9B}"/>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7AA99868-EE4A-AD57-3C0A-11827CFC4C72}"/>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B86A687B-65B7-F6FD-3285-7B1ACA4A56EC}"/>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6A26DCCF-BE00-9144-6302-9592132ABF18}"/>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213885E8-5C2B-92FF-93B7-CD30C8E8A4B0}"/>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8BCAAE28-E377-360B-9486-5CE5DAF26178}"/>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1AF62DFE-C58B-1DE9-8810-3E90B9150327}"/>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2D9B9660-EA0A-CF7A-A6FF-9C7DB60F57D3}"/>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B5070F30-25E8-7F9A-F996-2E6A596FCA6F}"/>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2" name="Rectangle 31">
              <a:extLst>
                <a:ext uri="{FF2B5EF4-FFF2-40B4-BE49-F238E27FC236}">
                  <a16:creationId xmlns:a16="http://schemas.microsoft.com/office/drawing/2014/main" id="{2BF333BE-AA13-07AF-6AAD-731803779DBD}"/>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3" name="Rectangle 32">
              <a:extLst>
                <a:ext uri="{FF2B5EF4-FFF2-40B4-BE49-F238E27FC236}">
                  <a16:creationId xmlns:a16="http://schemas.microsoft.com/office/drawing/2014/main" id="{BD0CF9E7-5BE7-71E4-B4CE-9547E782474D}"/>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4" name="Rectangle 33">
              <a:extLst>
                <a:ext uri="{FF2B5EF4-FFF2-40B4-BE49-F238E27FC236}">
                  <a16:creationId xmlns:a16="http://schemas.microsoft.com/office/drawing/2014/main" id="{B3BAFBB4-19C5-FD00-AE05-54E80386671E}"/>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5" name="Rectangle 34">
              <a:extLst>
                <a:ext uri="{FF2B5EF4-FFF2-40B4-BE49-F238E27FC236}">
                  <a16:creationId xmlns:a16="http://schemas.microsoft.com/office/drawing/2014/main" id="{04296CFC-732C-F1BB-3D8B-D5C43CD4E843}"/>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6" name="Rectangle 35">
              <a:extLst>
                <a:ext uri="{FF2B5EF4-FFF2-40B4-BE49-F238E27FC236}">
                  <a16:creationId xmlns:a16="http://schemas.microsoft.com/office/drawing/2014/main" id="{75CB849A-3460-881F-88AA-15EDE5106AFF}"/>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7" name="Rectangle 36">
              <a:extLst>
                <a:ext uri="{FF2B5EF4-FFF2-40B4-BE49-F238E27FC236}">
                  <a16:creationId xmlns:a16="http://schemas.microsoft.com/office/drawing/2014/main" id="{C7C9D0A3-88B0-6A63-F7B9-C82930D83BCD}"/>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8" name="Rectangle 37">
              <a:extLst>
                <a:ext uri="{FF2B5EF4-FFF2-40B4-BE49-F238E27FC236}">
                  <a16:creationId xmlns:a16="http://schemas.microsoft.com/office/drawing/2014/main" id="{C8940DD4-9B5D-FC88-513B-A46AD8504A66}"/>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9" name="Rectangle 38">
              <a:extLst>
                <a:ext uri="{FF2B5EF4-FFF2-40B4-BE49-F238E27FC236}">
                  <a16:creationId xmlns:a16="http://schemas.microsoft.com/office/drawing/2014/main" id="{E328DCC1-2DCA-812A-F9FF-7D803285300C}"/>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spTree>
    <p:extLst>
      <p:ext uri="{BB962C8B-B14F-4D97-AF65-F5344CB8AC3E}">
        <p14:creationId xmlns:p14="http://schemas.microsoft.com/office/powerpoint/2010/main" val="742719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D36AE443-F8F4-B556-1874-D2590F430B89}"/>
              </a:ext>
            </a:extLst>
          </p:cNvPr>
          <p:cNvGrpSpPr/>
          <p:nvPr/>
        </p:nvGrpSpPr>
        <p:grpSpPr>
          <a:xfrm>
            <a:off x="1629239" y="2204872"/>
            <a:ext cx="3061273" cy="3079670"/>
            <a:chOff x="1143000" y="1797130"/>
            <a:chExt cx="3061273" cy="3079670"/>
          </a:xfrm>
        </p:grpSpPr>
        <p:sp>
          <p:nvSpPr>
            <p:cNvPr id="5" name="Rounded Rectangle 4">
              <a:extLst>
                <a:ext uri="{FF2B5EF4-FFF2-40B4-BE49-F238E27FC236}">
                  <a16:creationId xmlns:a16="http://schemas.microsoft.com/office/drawing/2014/main" id="{C6699592-F3C5-14B9-A40C-B6CA6C7874BC}"/>
                </a:ext>
              </a:extLst>
            </p:cNvPr>
            <p:cNvSpPr/>
            <p:nvPr/>
          </p:nvSpPr>
          <p:spPr>
            <a:xfrm>
              <a:off x="1143000" y="1797130"/>
              <a:ext cx="2756473" cy="2756473"/>
            </a:xfrm>
            <a:prstGeom prst="roundRect">
              <a:avLst>
                <a:gd name="adj" fmla="val 9416"/>
              </a:avLst>
            </a:prstGeom>
            <a:solidFill>
              <a:srgbClr val="007A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ounded Rectangle 5">
              <a:extLst>
                <a:ext uri="{FF2B5EF4-FFF2-40B4-BE49-F238E27FC236}">
                  <a16:creationId xmlns:a16="http://schemas.microsoft.com/office/drawing/2014/main" id="{C8ED81F4-1286-59A0-3917-C516C9F60887}"/>
                </a:ext>
              </a:extLst>
            </p:cNvPr>
            <p:cNvSpPr/>
            <p:nvPr/>
          </p:nvSpPr>
          <p:spPr>
            <a:xfrm>
              <a:off x="1447800" y="2120327"/>
              <a:ext cx="2756473" cy="2756473"/>
            </a:xfrm>
            <a:prstGeom prst="roundRect">
              <a:avLst>
                <a:gd name="adj" fmla="val 9416"/>
              </a:avLst>
            </a:prstGeom>
            <a:solidFill>
              <a:schemeClr val="bg1"/>
            </a:solidFill>
            <a:ln>
              <a:solidFill>
                <a:srgbClr val="007A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8" name="Picture 7" descr="Icon&#10;&#10;Description automatically generated">
            <a:extLst>
              <a:ext uri="{FF2B5EF4-FFF2-40B4-BE49-F238E27FC236}">
                <a16:creationId xmlns:a16="http://schemas.microsoft.com/office/drawing/2014/main" id="{FAA792EF-E0AD-1679-C540-6B5F668826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20503" y="3583108"/>
            <a:ext cx="2065209" cy="707886"/>
          </a:xfrm>
          <a:prstGeom prst="rect">
            <a:avLst/>
          </a:prstGeom>
        </p:spPr>
      </p:pic>
      <p:sp>
        <p:nvSpPr>
          <p:cNvPr id="10" name="TextBox 9">
            <a:extLst>
              <a:ext uri="{FF2B5EF4-FFF2-40B4-BE49-F238E27FC236}">
                <a16:creationId xmlns:a16="http://schemas.microsoft.com/office/drawing/2014/main" id="{BD8E13FB-2259-1C44-59B3-2BC07215A3C7}"/>
              </a:ext>
            </a:extLst>
          </p:cNvPr>
          <p:cNvSpPr txBox="1"/>
          <p:nvPr/>
        </p:nvSpPr>
        <p:spPr>
          <a:xfrm>
            <a:off x="5349599" y="2146209"/>
            <a:ext cx="6333320" cy="3788858"/>
          </a:xfrm>
          <a:prstGeom prst="rect">
            <a:avLst/>
          </a:prstGeom>
          <a:noFill/>
        </p:spPr>
        <p:txBody>
          <a:bodyPr wrap="square" rtlCol="0">
            <a:spAutoFit/>
          </a:bodyPr>
          <a:lstStyle/>
          <a:p>
            <a:pPr rtl="0">
              <a:lnSpc>
                <a:spcPct val="150000"/>
              </a:lnSpc>
            </a:pPr>
            <a:r>
              <a:rPr lang="en-IN" dirty="0"/>
              <a:t>Gulaq is a retail investment advisory arm of Estee. Estee uses sophisticated quantitative algorithms to build Gulaq model portfolios for retail investors. Gulaq portfolios are available on smallcase and Wealthdesk platforms.</a:t>
            </a:r>
          </a:p>
          <a:p>
            <a:pPr rtl="0">
              <a:lnSpc>
                <a:spcPct val="150000"/>
              </a:lnSpc>
            </a:pPr>
            <a:r>
              <a:rPr lang="en-IN" dirty="0"/>
              <a:t> </a:t>
            </a:r>
          </a:p>
          <a:p>
            <a:pPr marL="285750" indent="-285750" rtl="0">
              <a:lnSpc>
                <a:spcPct val="150000"/>
              </a:lnSpc>
              <a:buFont typeface="Wingdings" pitchFamily="2" charset="2"/>
              <a:buChar char="v"/>
            </a:pPr>
            <a:r>
              <a:rPr lang="en-IN" dirty="0"/>
              <a:t>Launched in 2020</a:t>
            </a:r>
          </a:p>
          <a:p>
            <a:pPr marL="285750" indent="-285750" rtl="0">
              <a:lnSpc>
                <a:spcPct val="150000"/>
              </a:lnSpc>
              <a:buFont typeface="Wingdings" pitchFamily="2" charset="2"/>
              <a:buChar char="v"/>
            </a:pPr>
            <a:r>
              <a:rPr lang="en-IN" dirty="0"/>
              <a:t>SEBI Registered investment advisor</a:t>
            </a:r>
          </a:p>
          <a:p>
            <a:pPr marL="285750" indent="-285750" rtl="0">
              <a:lnSpc>
                <a:spcPct val="150000"/>
              </a:lnSpc>
              <a:buFont typeface="Wingdings" pitchFamily="2" charset="2"/>
              <a:buChar char="v"/>
            </a:pPr>
            <a:r>
              <a:rPr lang="en-IN" dirty="0"/>
              <a:t>CAGR 52%</a:t>
            </a:r>
          </a:p>
          <a:p>
            <a:pPr marL="285750" indent="-285750" rtl="0">
              <a:lnSpc>
                <a:spcPct val="150000"/>
              </a:lnSpc>
              <a:buFont typeface="Wingdings" pitchFamily="2" charset="2"/>
              <a:buChar char="v"/>
            </a:pPr>
            <a:r>
              <a:rPr lang="en-IN" dirty="0"/>
              <a:t>Outperformed markets consistently</a:t>
            </a:r>
          </a:p>
        </p:txBody>
      </p:sp>
      <p:grpSp>
        <p:nvGrpSpPr>
          <p:cNvPr id="17" name="Group 16">
            <a:extLst>
              <a:ext uri="{FF2B5EF4-FFF2-40B4-BE49-F238E27FC236}">
                <a16:creationId xmlns:a16="http://schemas.microsoft.com/office/drawing/2014/main" id="{4ED153D1-03E8-83A0-F849-D0882D88C774}"/>
              </a:ext>
            </a:extLst>
          </p:cNvPr>
          <p:cNvGrpSpPr/>
          <p:nvPr/>
        </p:nvGrpSpPr>
        <p:grpSpPr>
          <a:xfrm>
            <a:off x="0" y="-13252"/>
            <a:ext cx="12192000" cy="1386477"/>
            <a:chOff x="0" y="-13252"/>
            <a:chExt cx="12192000" cy="1386477"/>
          </a:xfrm>
        </p:grpSpPr>
        <p:grpSp>
          <p:nvGrpSpPr>
            <p:cNvPr id="18" name="Group 17">
              <a:extLst>
                <a:ext uri="{FF2B5EF4-FFF2-40B4-BE49-F238E27FC236}">
                  <a16:creationId xmlns:a16="http://schemas.microsoft.com/office/drawing/2014/main" id="{55654D70-0A54-08CD-8FFC-AF70F7688535}"/>
                </a:ext>
              </a:extLst>
            </p:cNvPr>
            <p:cNvGrpSpPr/>
            <p:nvPr/>
          </p:nvGrpSpPr>
          <p:grpSpPr>
            <a:xfrm>
              <a:off x="0" y="-13252"/>
              <a:ext cx="12192000" cy="1386477"/>
              <a:chOff x="0" y="-13252"/>
              <a:chExt cx="12192000" cy="1386477"/>
            </a:xfrm>
          </p:grpSpPr>
          <p:sp>
            <p:nvSpPr>
              <p:cNvPr id="20" name="Rectangle 19">
                <a:extLst>
                  <a:ext uri="{FF2B5EF4-FFF2-40B4-BE49-F238E27FC236}">
                    <a16:creationId xmlns:a16="http://schemas.microsoft.com/office/drawing/2014/main" id="{B0441F5F-9C70-D5CF-8753-93318CF7529E}"/>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7">
                <a:extLst>
                  <a:ext uri="{FF2B5EF4-FFF2-40B4-BE49-F238E27FC236}">
                    <a16:creationId xmlns:a16="http://schemas.microsoft.com/office/drawing/2014/main" id="{460F5237-169D-3AB9-8573-464E1E19EDED}"/>
                  </a:ext>
                </a:extLst>
              </p:cNvPr>
              <p:cNvSpPr/>
              <p:nvPr/>
            </p:nvSpPr>
            <p:spPr>
              <a:xfrm>
                <a:off x="9875520" y="0"/>
                <a:ext cx="2316480" cy="1373225"/>
              </a:xfrm>
              <a:custGeom>
                <a:avLst/>
                <a:gdLst>
                  <a:gd name="connsiteX0" fmla="*/ 0 w 2316480"/>
                  <a:gd name="connsiteY0" fmla="*/ 0 h 969187"/>
                  <a:gd name="connsiteX1" fmla="*/ 2316480 w 2316480"/>
                  <a:gd name="connsiteY1" fmla="*/ 0 h 969187"/>
                  <a:gd name="connsiteX2" fmla="*/ 2316480 w 2316480"/>
                  <a:gd name="connsiteY2" fmla="*/ 969187 h 969187"/>
                  <a:gd name="connsiteX3" fmla="*/ 0 w 2316480"/>
                  <a:gd name="connsiteY3" fmla="*/ 969187 h 969187"/>
                  <a:gd name="connsiteX4" fmla="*/ 0 w 2316480"/>
                  <a:gd name="connsiteY4" fmla="*/ 0 h 969187"/>
                  <a:gd name="connsiteX0" fmla="*/ 0 w 2316480"/>
                  <a:gd name="connsiteY0" fmla="*/ 0 h 1266899"/>
                  <a:gd name="connsiteX1" fmla="*/ 2316480 w 2316480"/>
                  <a:gd name="connsiteY1" fmla="*/ 0 h 1266899"/>
                  <a:gd name="connsiteX2" fmla="*/ 2316480 w 2316480"/>
                  <a:gd name="connsiteY2" fmla="*/ 969187 h 1266899"/>
                  <a:gd name="connsiteX3" fmla="*/ 223284 w 2316480"/>
                  <a:gd name="connsiteY3" fmla="*/ 1266899 h 1266899"/>
                  <a:gd name="connsiteX4" fmla="*/ 0 w 2316480"/>
                  <a:gd name="connsiteY4" fmla="*/ 0 h 1266899"/>
                  <a:gd name="connsiteX0" fmla="*/ 0 w 2316480"/>
                  <a:gd name="connsiteY0" fmla="*/ 0 h 1373225"/>
                  <a:gd name="connsiteX1" fmla="*/ 2316480 w 2316480"/>
                  <a:gd name="connsiteY1" fmla="*/ 0 h 1373225"/>
                  <a:gd name="connsiteX2" fmla="*/ 2316480 w 2316480"/>
                  <a:gd name="connsiteY2" fmla="*/ 969187 h 1373225"/>
                  <a:gd name="connsiteX3" fmla="*/ 244549 w 2316480"/>
                  <a:gd name="connsiteY3" fmla="*/ 1373225 h 1373225"/>
                  <a:gd name="connsiteX4" fmla="*/ 0 w 2316480"/>
                  <a:gd name="connsiteY4" fmla="*/ 0 h 1373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6480" h="1373225">
                    <a:moveTo>
                      <a:pt x="0" y="0"/>
                    </a:moveTo>
                    <a:lnTo>
                      <a:pt x="2316480" y="0"/>
                    </a:lnTo>
                    <a:lnTo>
                      <a:pt x="2316480" y="969187"/>
                    </a:lnTo>
                    <a:lnTo>
                      <a:pt x="244549" y="1373225"/>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2" name="Picture 21" descr="Icon&#10;&#10;Description automatically generated">
                <a:extLst>
                  <a:ext uri="{FF2B5EF4-FFF2-40B4-BE49-F238E27FC236}">
                    <a16:creationId xmlns:a16="http://schemas.microsoft.com/office/drawing/2014/main" id="{7607C38E-BA77-9C12-9E31-BF1950C746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4601" y="379482"/>
                <a:ext cx="1298317" cy="445020"/>
              </a:xfrm>
              <a:prstGeom prst="rect">
                <a:avLst/>
              </a:prstGeom>
            </p:spPr>
          </p:pic>
        </p:grpSp>
        <p:sp>
          <p:nvSpPr>
            <p:cNvPr id="19" name="TextBox 18">
              <a:extLst>
                <a:ext uri="{FF2B5EF4-FFF2-40B4-BE49-F238E27FC236}">
                  <a16:creationId xmlns:a16="http://schemas.microsoft.com/office/drawing/2014/main" id="{BAE66C59-D96A-90AA-D130-6D75B7B1DDC7}"/>
                </a:ext>
              </a:extLst>
            </p:cNvPr>
            <p:cNvSpPr txBox="1"/>
            <p:nvPr/>
          </p:nvSpPr>
          <p:spPr>
            <a:xfrm>
              <a:off x="1030415" y="324993"/>
              <a:ext cx="2545890" cy="553998"/>
            </a:xfrm>
            <a:prstGeom prst="rect">
              <a:avLst/>
            </a:prstGeom>
            <a:noFill/>
          </p:spPr>
          <p:txBody>
            <a:bodyPr wrap="none" rtlCol="0">
              <a:spAutoFit/>
            </a:bodyPr>
            <a:lstStyle/>
            <a:p>
              <a:r>
                <a:rPr lang="en-US" sz="3000" b="1" dirty="0">
                  <a:solidFill>
                    <a:schemeClr val="bg1"/>
                  </a:solidFill>
                  <a:latin typeface="Merriweather" pitchFamily="2" charset="77"/>
                </a:rPr>
                <a:t>About </a:t>
              </a:r>
              <a:r>
                <a:rPr lang="en-US" sz="3000" b="1" dirty="0" err="1">
                  <a:solidFill>
                    <a:schemeClr val="bg1"/>
                  </a:solidFill>
                  <a:latin typeface="Merriweather" pitchFamily="2" charset="77"/>
                </a:rPr>
                <a:t>Gulaq</a:t>
              </a:r>
              <a:endParaRPr lang="en-US" sz="3000" dirty="0">
                <a:solidFill>
                  <a:schemeClr val="bg1"/>
                </a:solidFill>
                <a:latin typeface="Merriweather" pitchFamily="2" charset="77"/>
              </a:endParaRPr>
            </a:p>
          </p:txBody>
        </p:sp>
      </p:grpSp>
      <p:sp>
        <p:nvSpPr>
          <p:cNvPr id="23" name="TextBox 22">
            <a:extLst>
              <a:ext uri="{FF2B5EF4-FFF2-40B4-BE49-F238E27FC236}">
                <a16:creationId xmlns:a16="http://schemas.microsoft.com/office/drawing/2014/main" id="{C2701148-91C1-A382-67AE-5A1A57D358DF}"/>
              </a:ext>
            </a:extLst>
          </p:cNvPr>
          <p:cNvSpPr txBox="1"/>
          <p:nvPr/>
        </p:nvSpPr>
        <p:spPr>
          <a:xfrm>
            <a:off x="2154632" y="5505051"/>
            <a:ext cx="2010487" cy="369332"/>
          </a:xfrm>
          <a:prstGeom prst="rect">
            <a:avLst/>
          </a:prstGeom>
          <a:noFill/>
        </p:spPr>
        <p:txBody>
          <a:bodyPr wrap="none" rtlCol="0">
            <a:spAutoFit/>
          </a:bodyPr>
          <a:lstStyle/>
          <a:p>
            <a:r>
              <a:rPr lang="en-US" dirty="0" err="1">
                <a:solidFill>
                  <a:srgbClr val="007AB9"/>
                </a:solidFill>
                <a:latin typeface="Merriweather" pitchFamily="2" charset="77"/>
              </a:rPr>
              <a:t>www.gulaq.com</a:t>
            </a:r>
            <a:endParaRPr lang="en-US" dirty="0">
              <a:solidFill>
                <a:srgbClr val="007AB9"/>
              </a:solidFill>
              <a:latin typeface="Merriweather" pitchFamily="2" charset="77"/>
            </a:endParaRPr>
          </a:p>
        </p:txBody>
      </p:sp>
    </p:spTree>
    <p:extLst>
      <p:ext uri="{BB962C8B-B14F-4D97-AF65-F5344CB8AC3E}">
        <p14:creationId xmlns:p14="http://schemas.microsoft.com/office/powerpoint/2010/main" val="1327596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2CC3F1C8-0B86-3333-EC47-865453A1A7C9}"/>
              </a:ext>
            </a:extLst>
          </p:cNvPr>
          <p:cNvSpPr/>
          <p:nvPr/>
        </p:nvSpPr>
        <p:spPr>
          <a:xfrm>
            <a:off x="0" y="10160"/>
            <a:ext cx="12192000"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17F4CACC-CC24-A64F-B4DA-B5A15EA3A501}"/>
              </a:ext>
            </a:extLst>
          </p:cNvPr>
          <p:cNvGrpSpPr/>
          <p:nvPr/>
        </p:nvGrpSpPr>
        <p:grpSpPr>
          <a:xfrm>
            <a:off x="0" y="6811108"/>
            <a:ext cx="12192000" cy="46892"/>
            <a:chOff x="0" y="6811108"/>
            <a:chExt cx="12192000" cy="46892"/>
          </a:xfrm>
        </p:grpSpPr>
        <p:sp>
          <p:nvSpPr>
            <p:cNvPr id="12" name="Rectangle 11">
              <a:extLst>
                <a:ext uri="{FF2B5EF4-FFF2-40B4-BE49-F238E27FC236}">
                  <a16:creationId xmlns:a16="http://schemas.microsoft.com/office/drawing/2014/main" id="{B45A71A1-ACED-2746-BF08-4E9556BB5A64}"/>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7BBA4116-A661-2E4E-AE8B-B8FDF8FCB8CA}"/>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6D4C26A-CF9A-D54F-870B-1B665E3E1261}"/>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DB024D0-80E8-424D-8257-C0033261EEDC}"/>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0FE05CFB-E685-C64F-BE1B-DC8D281CB459}"/>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7DF28313-DCC1-634D-AACB-898C8EC9E524}"/>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A502F74C-8293-0148-BAF8-17499F6DF5C3}"/>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788157DE-5520-C64C-AE06-4936E6C4269F}"/>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E1478E59-207A-1940-9A3A-3328F0F11415}"/>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5A04F2C-1C46-4D4E-85C8-AC3B22B1230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9EB14651-261E-AC46-8EE3-3F058E16FE1C}"/>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037EC367-433A-8D42-88B9-916C4ACD5DF7}"/>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50D7E4DD-01F2-6340-882C-DE3971370B6B}"/>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B5DA03F9-0C80-E347-AD25-EFFEF05A24E9}"/>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46F31D64-16C2-D548-A080-7E00323E7EC6}"/>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567046D-FAA7-0846-85BB-623027933F2B}"/>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91529BE7-D8AD-C547-8D45-B81679FE04FC}"/>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41405493-F631-F64F-8996-CF64939AC0EA}"/>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6B76A85B-87CC-EC48-A1A0-28830BCC15B9}"/>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F097B615-7E94-334F-B61A-C13B1A8E3141}"/>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5" name="Group 4">
            <a:extLst>
              <a:ext uri="{FF2B5EF4-FFF2-40B4-BE49-F238E27FC236}">
                <a16:creationId xmlns:a16="http://schemas.microsoft.com/office/drawing/2014/main" id="{C70A3999-65D3-0BC7-14A9-F57F89387785}"/>
              </a:ext>
            </a:extLst>
          </p:cNvPr>
          <p:cNvGrpSpPr/>
          <p:nvPr/>
        </p:nvGrpSpPr>
        <p:grpSpPr>
          <a:xfrm>
            <a:off x="3422834" y="2037981"/>
            <a:ext cx="4872937" cy="2782038"/>
            <a:chOff x="3422833" y="2165110"/>
            <a:chExt cx="4872937" cy="2782038"/>
          </a:xfrm>
        </p:grpSpPr>
        <p:sp>
          <p:nvSpPr>
            <p:cNvPr id="4" name="TextBox 3">
              <a:extLst>
                <a:ext uri="{FF2B5EF4-FFF2-40B4-BE49-F238E27FC236}">
                  <a16:creationId xmlns:a16="http://schemas.microsoft.com/office/drawing/2014/main" id="{59301520-2ADD-80A7-D950-9C87B3444A2F}"/>
                </a:ext>
              </a:extLst>
            </p:cNvPr>
            <p:cNvSpPr txBox="1"/>
            <p:nvPr/>
          </p:nvSpPr>
          <p:spPr>
            <a:xfrm>
              <a:off x="3422833" y="3046848"/>
              <a:ext cx="4872937" cy="1323439"/>
            </a:xfrm>
            <a:prstGeom prst="rect">
              <a:avLst/>
            </a:prstGeom>
            <a:noFill/>
          </p:spPr>
          <p:txBody>
            <a:bodyPr wrap="square">
              <a:spAutoFit/>
            </a:bodyPr>
            <a:lstStyle/>
            <a:p>
              <a:pPr algn="ctr"/>
              <a:r>
                <a:rPr lang="en-US" sz="4000" b="0" i="0" dirty="0">
                  <a:solidFill>
                    <a:schemeClr val="bg1"/>
                  </a:solidFill>
                  <a:effectLst/>
                </a:rPr>
                <a:t>Investing is simple, but not easy.</a:t>
              </a:r>
            </a:p>
          </p:txBody>
        </p:sp>
        <p:sp>
          <p:nvSpPr>
            <p:cNvPr id="2" name="TextBox 1">
              <a:extLst>
                <a:ext uri="{FF2B5EF4-FFF2-40B4-BE49-F238E27FC236}">
                  <a16:creationId xmlns:a16="http://schemas.microsoft.com/office/drawing/2014/main" id="{F06FD835-3546-0FBB-E707-C7A4F8AAA0DC}"/>
                </a:ext>
              </a:extLst>
            </p:cNvPr>
            <p:cNvSpPr txBox="1"/>
            <p:nvPr/>
          </p:nvSpPr>
          <p:spPr>
            <a:xfrm>
              <a:off x="5575886" y="2165110"/>
              <a:ext cx="1040227" cy="1631216"/>
            </a:xfrm>
            <a:prstGeom prst="rect">
              <a:avLst/>
            </a:prstGeom>
            <a:noFill/>
          </p:spPr>
          <p:txBody>
            <a:bodyPr wrap="square">
              <a:spAutoFit/>
            </a:bodyPr>
            <a:lstStyle/>
            <a:p>
              <a:pPr algn="l"/>
              <a:r>
                <a:rPr lang="en-US" sz="10000" b="0" i="0" dirty="0">
                  <a:solidFill>
                    <a:schemeClr val="bg1"/>
                  </a:solidFill>
                  <a:effectLst/>
                  <a:latin typeface="Calibri" panose="020F0502020204030204" pitchFamily="34" charset="0"/>
                  <a:cs typeface="Calibri" panose="020F0502020204030204" pitchFamily="34" charset="0"/>
                </a:rPr>
                <a:t>“</a:t>
              </a:r>
            </a:p>
          </p:txBody>
        </p:sp>
        <p:sp>
          <p:nvSpPr>
            <p:cNvPr id="3" name="TextBox 2">
              <a:extLst>
                <a:ext uri="{FF2B5EF4-FFF2-40B4-BE49-F238E27FC236}">
                  <a16:creationId xmlns:a16="http://schemas.microsoft.com/office/drawing/2014/main" id="{81D5569A-5949-08FD-2AE2-68A55894824C}"/>
                </a:ext>
              </a:extLst>
            </p:cNvPr>
            <p:cNvSpPr txBox="1"/>
            <p:nvPr/>
          </p:nvSpPr>
          <p:spPr>
            <a:xfrm>
              <a:off x="5049078" y="4577816"/>
              <a:ext cx="1708032" cy="369332"/>
            </a:xfrm>
            <a:prstGeom prst="rect">
              <a:avLst/>
            </a:prstGeom>
            <a:noFill/>
          </p:spPr>
          <p:txBody>
            <a:bodyPr wrap="none" rtlCol="0">
              <a:spAutoFit/>
            </a:bodyPr>
            <a:lstStyle/>
            <a:p>
              <a:r>
                <a:rPr lang="en-US" b="0" i="0" dirty="0">
                  <a:solidFill>
                    <a:schemeClr val="bg1"/>
                  </a:solidFill>
                  <a:effectLst/>
                </a:rPr>
                <a:t>- Warren Buffett</a:t>
              </a:r>
            </a:p>
          </p:txBody>
        </p:sp>
      </p:grpSp>
    </p:spTree>
    <p:extLst>
      <p:ext uri="{BB962C8B-B14F-4D97-AF65-F5344CB8AC3E}">
        <p14:creationId xmlns:p14="http://schemas.microsoft.com/office/powerpoint/2010/main" val="4123054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BD8E13FB-2259-1C44-59B3-2BC07215A3C7}"/>
              </a:ext>
            </a:extLst>
          </p:cNvPr>
          <p:cNvSpPr txBox="1"/>
          <p:nvPr/>
        </p:nvSpPr>
        <p:spPr>
          <a:xfrm>
            <a:off x="1030414" y="1871889"/>
            <a:ext cx="7778305" cy="2957861"/>
          </a:xfrm>
          <a:prstGeom prst="rect">
            <a:avLst/>
          </a:prstGeom>
          <a:noFill/>
        </p:spPr>
        <p:txBody>
          <a:bodyPr wrap="square" rtlCol="0">
            <a:spAutoFit/>
          </a:bodyPr>
          <a:lstStyle/>
          <a:p>
            <a:pPr rtl="0">
              <a:lnSpc>
                <a:spcPct val="150000"/>
              </a:lnSpc>
            </a:pPr>
            <a:r>
              <a:rPr lang="en-IN" dirty="0"/>
              <a:t>The webinar series is aimed at helping investors build an efficient investment plan and avoid common investing mistakes. The series is organized in 4 parts:</a:t>
            </a:r>
          </a:p>
          <a:p>
            <a:pPr rtl="0">
              <a:lnSpc>
                <a:spcPct val="150000"/>
              </a:lnSpc>
            </a:pPr>
            <a:endParaRPr lang="en-IN" dirty="0"/>
          </a:p>
          <a:p>
            <a:pPr marL="285750" indent="-285750" rtl="0">
              <a:lnSpc>
                <a:spcPct val="150000"/>
              </a:lnSpc>
              <a:buFont typeface="Wingdings" pitchFamily="2" charset="2"/>
              <a:buChar char="v"/>
            </a:pPr>
            <a:r>
              <a:rPr lang="en-IN" dirty="0"/>
              <a:t>Building investment plan</a:t>
            </a:r>
          </a:p>
          <a:p>
            <a:pPr marL="285750" indent="-285750" rtl="0">
              <a:lnSpc>
                <a:spcPct val="150000"/>
              </a:lnSpc>
              <a:buFont typeface="Wingdings" pitchFamily="2" charset="2"/>
              <a:buChar char="v"/>
            </a:pPr>
            <a:r>
              <a:rPr lang="en-IN" dirty="0"/>
              <a:t>Avoiding Noise</a:t>
            </a:r>
          </a:p>
          <a:p>
            <a:pPr marL="285750" indent="-285750" rtl="0">
              <a:lnSpc>
                <a:spcPct val="150000"/>
              </a:lnSpc>
              <a:buFont typeface="Wingdings" pitchFamily="2" charset="2"/>
              <a:buChar char="v"/>
            </a:pPr>
            <a:r>
              <a:rPr lang="en-IN" dirty="0"/>
              <a:t>Staying the course</a:t>
            </a:r>
          </a:p>
          <a:p>
            <a:pPr marL="285750" indent="-285750" rtl="0">
              <a:lnSpc>
                <a:spcPct val="150000"/>
              </a:lnSpc>
              <a:buFont typeface="Wingdings" pitchFamily="2" charset="2"/>
              <a:buChar char="v"/>
            </a:pPr>
            <a:r>
              <a:rPr lang="en-IN" dirty="0"/>
              <a:t>Factor investing</a:t>
            </a:r>
          </a:p>
        </p:txBody>
      </p:sp>
      <p:grpSp>
        <p:nvGrpSpPr>
          <p:cNvPr id="17" name="Group 16">
            <a:extLst>
              <a:ext uri="{FF2B5EF4-FFF2-40B4-BE49-F238E27FC236}">
                <a16:creationId xmlns:a16="http://schemas.microsoft.com/office/drawing/2014/main" id="{4ED153D1-03E8-83A0-F849-D0882D88C774}"/>
              </a:ext>
            </a:extLst>
          </p:cNvPr>
          <p:cNvGrpSpPr/>
          <p:nvPr/>
        </p:nvGrpSpPr>
        <p:grpSpPr>
          <a:xfrm>
            <a:off x="0" y="-13252"/>
            <a:ext cx="12192000" cy="1386477"/>
            <a:chOff x="0" y="-13252"/>
            <a:chExt cx="12192000" cy="1386477"/>
          </a:xfrm>
        </p:grpSpPr>
        <p:grpSp>
          <p:nvGrpSpPr>
            <p:cNvPr id="18" name="Group 17">
              <a:extLst>
                <a:ext uri="{FF2B5EF4-FFF2-40B4-BE49-F238E27FC236}">
                  <a16:creationId xmlns:a16="http://schemas.microsoft.com/office/drawing/2014/main" id="{55654D70-0A54-08CD-8FFC-AF70F7688535}"/>
                </a:ext>
              </a:extLst>
            </p:cNvPr>
            <p:cNvGrpSpPr/>
            <p:nvPr/>
          </p:nvGrpSpPr>
          <p:grpSpPr>
            <a:xfrm>
              <a:off x="0" y="-13252"/>
              <a:ext cx="12192000" cy="1386477"/>
              <a:chOff x="0" y="-13252"/>
              <a:chExt cx="12192000" cy="1386477"/>
            </a:xfrm>
          </p:grpSpPr>
          <p:sp>
            <p:nvSpPr>
              <p:cNvPr id="20" name="Rectangle 19">
                <a:extLst>
                  <a:ext uri="{FF2B5EF4-FFF2-40B4-BE49-F238E27FC236}">
                    <a16:creationId xmlns:a16="http://schemas.microsoft.com/office/drawing/2014/main" id="{B0441F5F-9C70-D5CF-8753-93318CF7529E}"/>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7">
                <a:extLst>
                  <a:ext uri="{FF2B5EF4-FFF2-40B4-BE49-F238E27FC236}">
                    <a16:creationId xmlns:a16="http://schemas.microsoft.com/office/drawing/2014/main" id="{460F5237-169D-3AB9-8573-464E1E19EDED}"/>
                  </a:ext>
                </a:extLst>
              </p:cNvPr>
              <p:cNvSpPr/>
              <p:nvPr/>
            </p:nvSpPr>
            <p:spPr>
              <a:xfrm>
                <a:off x="9875520" y="0"/>
                <a:ext cx="2316480" cy="1373225"/>
              </a:xfrm>
              <a:custGeom>
                <a:avLst/>
                <a:gdLst>
                  <a:gd name="connsiteX0" fmla="*/ 0 w 2316480"/>
                  <a:gd name="connsiteY0" fmla="*/ 0 h 969187"/>
                  <a:gd name="connsiteX1" fmla="*/ 2316480 w 2316480"/>
                  <a:gd name="connsiteY1" fmla="*/ 0 h 969187"/>
                  <a:gd name="connsiteX2" fmla="*/ 2316480 w 2316480"/>
                  <a:gd name="connsiteY2" fmla="*/ 969187 h 969187"/>
                  <a:gd name="connsiteX3" fmla="*/ 0 w 2316480"/>
                  <a:gd name="connsiteY3" fmla="*/ 969187 h 969187"/>
                  <a:gd name="connsiteX4" fmla="*/ 0 w 2316480"/>
                  <a:gd name="connsiteY4" fmla="*/ 0 h 969187"/>
                  <a:gd name="connsiteX0" fmla="*/ 0 w 2316480"/>
                  <a:gd name="connsiteY0" fmla="*/ 0 h 1266899"/>
                  <a:gd name="connsiteX1" fmla="*/ 2316480 w 2316480"/>
                  <a:gd name="connsiteY1" fmla="*/ 0 h 1266899"/>
                  <a:gd name="connsiteX2" fmla="*/ 2316480 w 2316480"/>
                  <a:gd name="connsiteY2" fmla="*/ 969187 h 1266899"/>
                  <a:gd name="connsiteX3" fmla="*/ 223284 w 2316480"/>
                  <a:gd name="connsiteY3" fmla="*/ 1266899 h 1266899"/>
                  <a:gd name="connsiteX4" fmla="*/ 0 w 2316480"/>
                  <a:gd name="connsiteY4" fmla="*/ 0 h 1266899"/>
                  <a:gd name="connsiteX0" fmla="*/ 0 w 2316480"/>
                  <a:gd name="connsiteY0" fmla="*/ 0 h 1373225"/>
                  <a:gd name="connsiteX1" fmla="*/ 2316480 w 2316480"/>
                  <a:gd name="connsiteY1" fmla="*/ 0 h 1373225"/>
                  <a:gd name="connsiteX2" fmla="*/ 2316480 w 2316480"/>
                  <a:gd name="connsiteY2" fmla="*/ 969187 h 1373225"/>
                  <a:gd name="connsiteX3" fmla="*/ 244549 w 2316480"/>
                  <a:gd name="connsiteY3" fmla="*/ 1373225 h 1373225"/>
                  <a:gd name="connsiteX4" fmla="*/ 0 w 2316480"/>
                  <a:gd name="connsiteY4" fmla="*/ 0 h 1373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6480" h="1373225">
                    <a:moveTo>
                      <a:pt x="0" y="0"/>
                    </a:moveTo>
                    <a:lnTo>
                      <a:pt x="2316480" y="0"/>
                    </a:lnTo>
                    <a:lnTo>
                      <a:pt x="2316480" y="969187"/>
                    </a:lnTo>
                    <a:lnTo>
                      <a:pt x="244549" y="1373225"/>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2" name="Picture 21" descr="Icon&#10;&#10;Description automatically generated">
                <a:extLst>
                  <a:ext uri="{FF2B5EF4-FFF2-40B4-BE49-F238E27FC236}">
                    <a16:creationId xmlns:a16="http://schemas.microsoft.com/office/drawing/2014/main" id="{7607C38E-BA77-9C12-9E31-BF1950C746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4601" y="379482"/>
                <a:ext cx="1298317" cy="445020"/>
              </a:xfrm>
              <a:prstGeom prst="rect">
                <a:avLst/>
              </a:prstGeom>
            </p:spPr>
          </p:pic>
        </p:grpSp>
        <p:sp>
          <p:nvSpPr>
            <p:cNvPr id="19" name="TextBox 18">
              <a:extLst>
                <a:ext uri="{FF2B5EF4-FFF2-40B4-BE49-F238E27FC236}">
                  <a16:creationId xmlns:a16="http://schemas.microsoft.com/office/drawing/2014/main" id="{BAE66C59-D96A-90AA-D130-6D75B7B1DDC7}"/>
                </a:ext>
              </a:extLst>
            </p:cNvPr>
            <p:cNvSpPr txBox="1"/>
            <p:nvPr/>
          </p:nvSpPr>
          <p:spPr>
            <a:xfrm>
              <a:off x="1030415" y="324993"/>
              <a:ext cx="5455340" cy="553998"/>
            </a:xfrm>
            <a:prstGeom prst="rect">
              <a:avLst/>
            </a:prstGeom>
            <a:noFill/>
          </p:spPr>
          <p:txBody>
            <a:bodyPr wrap="none" rtlCol="0">
              <a:spAutoFit/>
            </a:bodyPr>
            <a:lstStyle/>
            <a:p>
              <a:r>
                <a:rPr lang="en-US" sz="3000" b="1" dirty="0">
                  <a:solidFill>
                    <a:schemeClr val="bg1"/>
                  </a:solidFill>
                  <a:latin typeface="Merriweather" pitchFamily="2" charset="77"/>
                </a:rPr>
                <a:t>Minimalist Art of Investing</a:t>
              </a:r>
              <a:endParaRPr lang="en-US" sz="3000" dirty="0">
                <a:solidFill>
                  <a:schemeClr val="bg1"/>
                </a:solidFill>
                <a:latin typeface="Merriweather" pitchFamily="2" charset="77"/>
              </a:endParaRPr>
            </a:p>
          </p:txBody>
        </p:sp>
      </p:grpSp>
    </p:spTree>
    <p:extLst>
      <p:ext uri="{BB962C8B-B14F-4D97-AF65-F5344CB8AC3E}">
        <p14:creationId xmlns:p14="http://schemas.microsoft.com/office/powerpoint/2010/main" val="3727689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33">
            <a:extLst>
              <a:ext uri="{FF2B5EF4-FFF2-40B4-BE49-F238E27FC236}">
                <a16:creationId xmlns:a16="http://schemas.microsoft.com/office/drawing/2014/main" id="{849BD079-7955-6D8C-B00C-46534395B001}"/>
              </a:ext>
            </a:extLst>
          </p:cNvPr>
          <p:cNvGrpSpPr/>
          <p:nvPr/>
        </p:nvGrpSpPr>
        <p:grpSpPr>
          <a:xfrm>
            <a:off x="0" y="-13252"/>
            <a:ext cx="12192000" cy="1386477"/>
            <a:chOff x="0" y="-13252"/>
            <a:chExt cx="12192000" cy="1386477"/>
          </a:xfrm>
        </p:grpSpPr>
        <p:grpSp>
          <p:nvGrpSpPr>
            <p:cNvPr id="33" name="Group 32">
              <a:extLst>
                <a:ext uri="{FF2B5EF4-FFF2-40B4-BE49-F238E27FC236}">
                  <a16:creationId xmlns:a16="http://schemas.microsoft.com/office/drawing/2014/main" id="{3F3B2D16-91B5-8112-CB9F-A1A934413998}"/>
                </a:ext>
              </a:extLst>
            </p:cNvPr>
            <p:cNvGrpSpPr/>
            <p:nvPr/>
          </p:nvGrpSpPr>
          <p:grpSpPr>
            <a:xfrm>
              <a:off x="0" y="-13252"/>
              <a:ext cx="12192000" cy="1386477"/>
              <a:chOff x="0" y="-13252"/>
              <a:chExt cx="12192000" cy="1386477"/>
            </a:xfrm>
          </p:grpSpPr>
          <p:sp>
            <p:nvSpPr>
              <p:cNvPr id="6" name="Rectangle 5">
                <a:extLst>
                  <a:ext uri="{FF2B5EF4-FFF2-40B4-BE49-F238E27FC236}">
                    <a16:creationId xmlns:a16="http://schemas.microsoft.com/office/drawing/2014/main" id="{D6BD2A47-3D84-EA40-A4A4-C21E84A2283B}"/>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7">
                <a:extLst>
                  <a:ext uri="{FF2B5EF4-FFF2-40B4-BE49-F238E27FC236}">
                    <a16:creationId xmlns:a16="http://schemas.microsoft.com/office/drawing/2014/main" id="{8F844450-CF9F-7334-8CE2-F3D230F3C3D5}"/>
                  </a:ext>
                </a:extLst>
              </p:cNvPr>
              <p:cNvSpPr/>
              <p:nvPr/>
            </p:nvSpPr>
            <p:spPr>
              <a:xfrm>
                <a:off x="9875520" y="0"/>
                <a:ext cx="2316480" cy="1373225"/>
              </a:xfrm>
              <a:custGeom>
                <a:avLst/>
                <a:gdLst>
                  <a:gd name="connsiteX0" fmla="*/ 0 w 2316480"/>
                  <a:gd name="connsiteY0" fmla="*/ 0 h 969187"/>
                  <a:gd name="connsiteX1" fmla="*/ 2316480 w 2316480"/>
                  <a:gd name="connsiteY1" fmla="*/ 0 h 969187"/>
                  <a:gd name="connsiteX2" fmla="*/ 2316480 w 2316480"/>
                  <a:gd name="connsiteY2" fmla="*/ 969187 h 969187"/>
                  <a:gd name="connsiteX3" fmla="*/ 0 w 2316480"/>
                  <a:gd name="connsiteY3" fmla="*/ 969187 h 969187"/>
                  <a:gd name="connsiteX4" fmla="*/ 0 w 2316480"/>
                  <a:gd name="connsiteY4" fmla="*/ 0 h 969187"/>
                  <a:gd name="connsiteX0" fmla="*/ 0 w 2316480"/>
                  <a:gd name="connsiteY0" fmla="*/ 0 h 1266899"/>
                  <a:gd name="connsiteX1" fmla="*/ 2316480 w 2316480"/>
                  <a:gd name="connsiteY1" fmla="*/ 0 h 1266899"/>
                  <a:gd name="connsiteX2" fmla="*/ 2316480 w 2316480"/>
                  <a:gd name="connsiteY2" fmla="*/ 969187 h 1266899"/>
                  <a:gd name="connsiteX3" fmla="*/ 223284 w 2316480"/>
                  <a:gd name="connsiteY3" fmla="*/ 1266899 h 1266899"/>
                  <a:gd name="connsiteX4" fmla="*/ 0 w 2316480"/>
                  <a:gd name="connsiteY4" fmla="*/ 0 h 1266899"/>
                  <a:gd name="connsiteX0" fmla="*/ 0 w 2316480"/>
                  <a:gd name="connsiteY0" fmla="*/ 0 h 1373225"/>
                  <a:gd name="connsiteX1" fmla="*/ 2316480 w 2316480"/>
                  <a:gd name="connsiteY1" fmla="*/ 0 h 1373225"/>
                  <a:gd name="connsiteX2" fmla="*/ 2316480 w 2316480"/>
                  <a:gd name="connsiteY2" fmla="*/ 969187 h 1373225"/>
                  <a:gd name="connsiteX3" fmla="*/ 244549 w 2316480"/>
                  <a:gd name="connsiteY3" fmla="*/ 1373225 h 1373225"/>
                  <a:gd name="connsiteX4" fmla="*/ 0 w 2316480"/>
                  <a:gd name="connsiteY4" fmla="*/ 0 h 1373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6480" h="1373225">
                    <a:moveTo>
                      <a:pt x="0" y="0"/>
                    </a:moveTo>
                    <a:lnTo>
                      <a:pt x="2316480" y="0"/>
                    </a:lnTo>
                    <a:lnTo>
                      <a:pt x="2316480" y="969187"/>
                    </a:lnTo>
                    <a:lnTo>
                      <a:pt x="244549" y="1373225"/>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descr="Icon&#10;&#10;Description automatically generated">
                <a:extLst>
                  <a:ext uri="{FF2B5EF4-FFF2-40B4-BE49-F238E27FC236}">
                    <a16:creationId xmlns:a16="http://schemas.microsoft.com/office/drawing/2014/main" id="{44CB8FEF-E21C-3A58-D904-4BCCAB37E6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4601" y="379482"/>
                <a:ext cx="1298317" cy="445020"/>
              </a:xfrm>
              <a:prstGeom prst="rect">
                <a:avLst/>
              </a:prstGeom>
            </p:spPr>
          </p:pic>
        </p:grpSp>
        <p:sp>
          <p:nvSpPr>
            <p:cNvPr id="7" name="TextBox 6">
              <a:extLst>
                <a:ext uri="{FF2B5EF4-FFF2-40B4-BE49-F238E27FC236}">
                  <a16:creationId xmlns:a16="http://schemas.microsoft.com/office/drawing/2014/main" id="{8042268E-CB5B-B547-B68F-7193FA97B8DF}"/>
                </a:ext>
              </a:extLst>
            </p:cNvPr>
            <p:cNvSpPr txBox="1"/>
            <p:nvPr/>
          </p:nvSpPr>
          <p:spPr>
            <a:xfrm>
              <a:off x="1030415" y="324993"/>
              <a:ext cx="4267515" cy="553998"/>
            </a:xfrm>
            <a:prstGeom prst="rect">
              <a:avLst/>
            </a:prstGeom>
            <a:noFill/>
          </p:spPr>
          <p:txBody>
            <a:bodyPr wrap="none" rtlCol="0">
              <a:spAutoFit/>
            </a:bodyPr>
            <a:lstStyle/>
            <a:p>
              <a:r>
                <a:rPr lang="en-US" sz="3000" b="1" dirty="0">
                  <a:solidFill>
                    <a:schemeClr val="bg1"/>
                  </a:solidFill>
                  <a:latin typeface="Merriweather" pitchFamily="2" charset="77"/>
                </a:rPr>
                <a:t>Setting Expectations </a:t>
              </a:r>
              <a:endParaRPr lang="en-US" sz="3000" dirty="0">
                <a:solidFill>
                  <a:schemeClr val="bg1"/>
                </a:solidFill>
                <a:latin typeface="Merriweather" pitchFamily="2" charset="77"/>
              </a:endParaRPr>
            </a:p>
          </p:txBody>
        </p:sp>
      </p:grpSp>
      <p:grpSp>
        <p:nvGrpSpPr>
          <p:cNvPr id="11" name="Group 10">
            <a:extLst>
              <a:ext uri="{FF2B5EF4-FFF2-40B4-BE49-F238E27FC236}">
                <a16:creationId xmlns:a16="http://schemas.microsoft.com/office/drawing/2014/main" id="{17F4CACC-CC24-A64F-B4DA-B5A15EA3A501}"/>
              </a:ext>
            </a:extLst>
          </p:cNvPr>
          <p:cNvGrpSpPr/>
          <p:nvPr/>
        </p:nvGrpSpPr>
        <p:grpSpPr>
          <a:xfrm>
            <a:off x="0" y="6811108"/>
            <a:ext cx="12192000" cy="46892"/>
            <a:chOff x="0" y="6811108"/>
            <a:chExt cx="12192000" cy="46892"/>
          </a:xfrm>
        </p:grpSpPr>
        <p:sp>
          <p:nvSpPr>
            <p:cNvPr id="12" name="Rectangle 11">
              <a:extLst>
                <a:ext uri="{FF2B5EF4-FFF2-40B4-BE49-F238E27FC236}">
                  <a16:creationId xmlns:a16="http://schemas.microsoft.com/office/drawing/2014/main" id="{B45A71A1-ACED-2746-BF08-4E9556BB5A64}"/>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7BBA4116-A661-2E4E-AE8B-B8FDF8FCB8CA}"/>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6D4C26A-CF9A-D54F-870B-1B665E3E1261}"/>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DB024D0-80E8-424D-8257-C0033261EEDC}"/>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0FE05CFB-E685-C64F-BE1B-DC8D281CB459}"/>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7DF28313-DCC1-634D-AACB-898C8EC9E524}"/>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A502F74C-8293-0148-BAF8-17499F6DF5C3}"/>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788157DE-5520-C64C-AE06-4936E6C4269F}"/>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E1478E59-207A-1940-9A3A-3328F0F11415}"/>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5A04F2C-1C46-4D4E-85C8-AC3B22B1230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9EB14651-261E-AC46-8EE3-3F058E16FE1C}"/>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037EC367-433A-8D42-88B9-916C4ACD5DF7}"/>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50D7E4DD-01F2-6340-882C-DE3971370B6B}"/>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B5DA03F9-0C80-E347-AD25-EFFEF05A24E9}"/>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46F31D64-16C2-D548-A080-7E00323E7EC6}"/>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567046D-FAA7-0846-85BB-623027933F2B}"/>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91529BE7-D8AD-C547-8D45-B81679FE04FC}"/>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41405493-F631-F64F-8996-CF64939AC0EA}"/>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6B76A85B-87CC-EC48-A1A0-28830BCC15B9}"/>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F097B615-7E94-334F-B61A-C13B1A8E3141}"/>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sp>
        <p:nvSpPr>
          <p:cNvPr id="4" name="TextBox 3">
            <a:extLst>
              <a:ext uri="{FF2B5EF4-FFF2-40B4-BE49-F238E27FC236}">
                <a16:creationId xmlns:a16="http://schemas.microsoft.com/office/drawing/2014/main" id="{59301520-2ADD-80A7-D950-9C87B3444A2F}"/>
              </a:ext>
            </a:extLst>
          </p:cNvPr>
          <p:cNvSpPr txBox="1"/>
          <p:nvPr/>
        </p:nvSpPr>
        <p:spPr>
          <a:xfrm>
            <a:off x="1040141" y="1596719"/>
            <a:ext cx="10111718" cy="1711366"/>
          </a:xfrm>
          <a:prstGeom prst="rect">
            <a:avLst/>
          </a:prstGeom>
          <a:noFill/>
        </p:spPr>
        <p:txBody>
          <a:bodyPr wrap="square">
            <a:spAutoFit/>
          </a:bodyPr>
          <a:lstStyle/>
          <a:p>
            <a:pPr algn="just">
              <a:lnSpc>
                <a:spcPct val="150000"/>
              </a:lnSpc>
            </a:pPr>
            <a:r>
              <a:rPr lang="en-US" b="0" i="0" dirty="0">
                <a:solidFill>
                  <a:srgbClr val="181818"/>
                </a:solidFill>
                <a:effectLst/>
                <a:cs typeface="Calibri" panose="020F0502020204030204" pitchFamily="34" charset="0"/>
              </a:rPr>
              <a:t>“I very frequently get the question: 'What's going to change in the next 10 years?' And that is a very interesting question; it's a very common one. I almost never get the question: 'What's not going to change in the next 10 years?' And I submit to you that that second question is actually the more important of the two -- because you can build a business strategy around the things that are stable in time.</a:t>
            </a:r>
          </a:p>
        </p:txBody>
      </p:sp>
    </p:spTree>
    <p:extLst>
      <p:ext uri="{BB962C8B-B14F-4D97-AF65-F5344CB8AC3E}">
        <p14:creationId xmlns:p14="http://schemas.microsoft.com/office/powerpoint/2010/main" val="468094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E703DB8-2F59-4FDC-479F-1EA8E078998A}"/>
              </a:ext>
            </a:extLst>
          </p:cNvPr>
          <p:cNvSpPr/>
          <p:nvPr/>
        </p:nvSpPr>
        <p:spPr>
          <a:xfrm>
            <a:off x="0" y="0"/>
            <a:ext cx="12192000"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17F4CACC-CC24-A64F-B4DA-B5A15EA3A501}"/>
              </a:ext>
            </a:extLst>
          </p:cNvPr>
          <p:cNvGrpSpPr/>
          <p:nvPr/>
        </p:nvGrpSpPr>
        <p:grpSpPr>
          <a:xfrm>
            <a:off x="0" y="6811108"/>
            <a:ext cx="12192000" cy="46892"/>
            <a:chOff x="0" y="6811108"/>
            <a:chExt cx="12192000" cy="46892"/>
          </a:xfrm>
        </p:grpSpPr>
        <p:sp>
          <p:nvSpPr>
            <p:cNvPr id="12" name="Rectangle 11">
              <a:extLst>
                <a:ext uri="{FF2B5EF4-FFF2-40B4-BE49-F238E27FC236}">
                  <a16:creationId xmlns:a16="http://schemas.microsoft.com/office/drawing/2014/main" id="{B45A71A1-ACED-2746-BF08-4E9556BB5A64}"/>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7BBA4116-A661-2E4E-AE8B-B8FDF8FCB8CA}"/>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6D4C26A-CF9A-D54F-870B-1B665E3E1261}"/>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DB024D0-80E8-424D-8257-C0033261EEDC}"/>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0FE05CFB-E685-C64F-BE1B-DC8D281CB459}"/>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7DF28313-DCC1-634D-AACB-898C8EC9E524}"/>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A502F74C-8293-0148-BAF8-17499F6DF5C3}"/>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788157DE-5520-C64C-AE06-4936E6C4269F}"/>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E1478E59-207A-1940-9A3A-3328F0F11415}"/>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5A04F2C-1C46-4D4E-85C8-AC3B22B1230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9EB14651-261E-AC46-8EE3-3F058E16FE1C}"/>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037EC367-433A-8D42-88B9-916C4ACD5DF7}"/>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50D7E4DD-01F2-6340-882C-DE3971370B6B}"/>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B5DA03F9-0C80-E347-AD25-EFFEF05A24E9}"/>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46F31D64-16C2-D548-A080-7E00323E7EC6}"/>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567046D-FAA7-0846-85BB-623027933F2B}"/>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91529BE7-D8AD-C547-8D45-B81679FE04FC}"/>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41405493-F631-F64F-8996-CF64939AC0EA}"/>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6B76A85B-87CC-EC48-A1A0-28830BCC15B9}"/>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F097B615-7E94-334F-B61A-C13B1A8E3141}"/>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32" name="Group 31">
            <a:extLst>
              <a:ext uri="{FF2B5EF4-FFF2-40B4-BE49-F238E27FC236}">
                <a16:creationId xmlns:a16="http://schemas.microsoft.com/office/drawing/2014/main" id="{A41751B1-5C2F-8393-8B5F-D6EB6B81F4A0}"/>
              </a:ext>
            </a:extLst>
          </p:cNvPr>
          <p:cNvGrpSpPr/>
          <p:nvPr/>
        </p:nvGrpSpPr>
        <p:grpSpPr>
          <a:xfrm>
            <a:off x="2569761" y="1467552"/>
            <a:ext cx="7828608" cy="3519981"/>
            <a:chOff x="2569760" y="1444106"/>
            <a:chExt cx="7342251" cy="3519981"/>
          </a:xfrm>
        </p:grpSpPr>
        <p:sp>
          <p:nvSpPr>
            <p:cNvPr id="3" name="TextBox 2">
              <a:extLst>
                <a:ext uri="{FF2B5EF4-FFF2-40B4-BE49-F238E27FC236}">
                  <a16:creationId xmlns:a16="http://schemas.microsoft.com/office/drawing/2014/main" id="{E69B6B55-BE85-E39F-D319-6B065F0836B7}"/>
                </a:ext>
              </a:extLst>
            </p:cNvPr>
            <p:cNvSpPr txBox="1"/>
            <p:nvPr/>
          </p:nvSpPr>
          <p:spPr>
            <a:xfrm>
              <a:off x="2569760" y="2381471"/>
              <a:ext cx="7342251" cy="1938992"/>
            </a:xfrm>
            <a:prstGeom prst="rect">
              <a:avLst/>
            </a:prstGeom>
            <a:noFill/>
          </p:spPr>
          <p:txBody>
            <a:bodyPr wrap="square" rtlCol="0">
              <a:spAutoFit/>
            </a:bodyPr>
            <a:lstStyle/>
            <a:p>
              <a:pPr algn="ctr"/>
              <a:r>
                <a:rPr lang="en-US" sz="4000" i="1" dirty="0">
                  <a:solidFill>
                    <a:schemeClr val="bg1"/>
                  </a:solidFill>
                </a:rPr>
                <a:t>In the short run, the market is a voting machine, but in the long run it is a weighing machine.</a:t>
              </a:r>
              <a:endParaRPr lang="en-IN" sz="4000" dirty="0">
                <a:solidFill>
                  <a:schemeClr val="bg1"/>
                </a:solidFill>
              </a:endParaRPr>
            </a:p>
          </p:txBody>
        </p:sp>
        <p:sp>
          <p:nvSpPr>
            <p:cNvPr id="2" name="TextBox 1">
              <a:extLst>
                <a:ext uri="{FF2B5EF4-FFF2-40B4-BE49-F238E27FC236}">
                  <a16:creationId xmlns:a16="http://schemas.microsoft.com/office/drawing/2014/main" id="{F4122F62-CB44-5B31-8F97-3FF40D8EDE73}"/>
                </a:ext>
              </a:extLst>
            </p:cNvPr>
            <p:cNvSpPr txBox="1"/>
            <p:nvPr/>
          </p:nvSpPr>
          <p:spPr>
            <a:xfrm>
              <a:off x="5218954" y="4563977"/>
              <a:ext cx="2123123" cy="400110"/>
            </a:xfrm>
            <a:prstGeom prst="rect">
              <a:avLst/>
            </a:prstGeom>
            <a:noFill/>
          </p:spPr>
          <p:txBody>
            <a:bodyPr wrap="none" rtlCol="0">
              <a:spAutoFit/>
            </a:bodyPr>
            <a:lstStyle/>
            <a:p>
              <a:r>
                <a:rPr lang="en-US" sz="2000" b="0" i="1" dirty="0">
                  <a:solidFill>
                    <a:schemeClr val="bg1"/>
                  </a:solidFill>
                  <a:effectLst/>
                </a:rPr>
                <a:t>- Benjamin Graham</a:t>
              </a:r>
              <a:r>
                <a:rPr lang="en-US" sz="2000" b="0" i="0" dirty="0">
                  <a:solidFill>
                    <a:schemeClr val="bg1"/>
                  </a:solidFill>
                  <a:effectLst/>
                </a:rPr>
                <a:t> </a:t>
              </a:r>
              <a:endParaRPr lang="en-US" sz="2000" dirty="0">
                <a:solidFill>
                  <a:schemeClr val="bg1"/>
                </a:solidFill>
              </a:endParaRPr>
            </a:p>
          </p:txBody>
        </p:sp>
        <p:sp>
          <p:nvSpPr>
            <p:cNvPr id="4" name="TextBox 3">
              <a:extLst>
                <a:ext uri="{FF2B5EF4-FFF2-40B4-BE49-F238E27FC236}">
                  <a16:creationId xmlns:a16="http://schemas.microsoft.com/office/drawing/2014/main" id="{1FF9CEAC-582F-8D85-6DE0-8555240F944C}"/>
                </a:ext>
              </a:extLst>
            </p:cNvPr>
            <p:cNvSpPr txBox="1"/>
            <p:nvPr/>
          </p:nvSpPr>
          <p:spPr>
            <a:xfrm>
              <a:off x="5542811" y="1444106"/>
              <a:ext cx="1040227" cy="1631216"/>
            </a:xfrm>
            <a:prstGeom prst="rect">
              <a:avLst/>
            </a:prstGeom>
            <a:noFill/>
          </p:spPr>
          <p:txBody>
            <a:bodyPr wrap="square">
              <a:spAutoFit/>
            </a:bodyPr>
            <a:lstStyle/>
            <a:p>
              <a:pPr algn="l"/>
              <a:r>
                <a:rPr lang="en-US" sz="10000" b="0" i="0" dirty="0">
                  <a:solidFill>
                    <a:schemeClr val="bg1"/>
                  </a:solidFill>
                  <a:effectLst/>
                  <a:latin typeface="Calibri" panose="020F0502020204030204" pitchFamily="34" charset="0"/>
                  <a:cs typeface="Calibri" panose="020F0502020204030204" pitchFamily="34" charset="0"/>
                </a:rPr>
                <a:t>“</a:t>
              </a:r>
            </a:p>
          </p:txBody>
        </p:sp>
      </p:grpSp>
    </p:spTree>
    <p:extLst>
      <p:ext uri="{BB962C8B-B14F-4D97-AF65-F5344CB8AC3E}">
        <p14:creationId xmlns:p14="http://schemas.microsoft.com/office/powerpoint/2010/main" val="1033328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7F4CACC-CC24-A64F-B4DA-B5A15EA3A501}"/>
              </a:ext>
            </a:extLst>
          </p:cNvPr>
          <p:cNvGrpSpPr/>
          <p:nvPr/>
        </p:nvGrpSpPr>
        <p:grpSpPr>
          <a:xfrm>
            <a:off x="0" y="6811108"/>
            <a:ext cx="12192000" cy="46892"/>
            <a:chOff x="0" y="6811108"/>
            <a:chExt cx="12192000" cy="46892"/>
          </a:xfrm>
        </p:grpSpPr>
        <p:sp>
          <p:nvSpPr>
            <p:cNvPr id="12" name="Rectangle 11">
              <a:extLst>
                <a:ext uri="{FF2B5EF4-FFF2-40B4-BE49-F238E27FC236}">
                  <a16:creationId xmlns:a16="http://schemas.microsoft.com/office/drawing/2014/main" id="{B45A71A1-ACED-2746-BF08-4E9556BB5A64}"/>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7BBA4116-A661-2E4E-AE8B-B8FDF8FCB8CA}"/>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6D4C26A-CF9A-D54F-870B-1B665E3E1261}"/>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DB024D0-80E8-424D-8257-C0033261EEDC}"/>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0FE05CFB-E685-C64F-BE1B-DC8D281CB459}"/>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7DF28313-DCC1-634D-AACB-898C8EC9E524}"/>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A502F74C-8293-0148-BAF8-17499F6DF5C3}"/>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788157DE-5520-C64C-AE06-4936E6C4269F}"/>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E1478E59-207A-1940-9A3A-3328F0F11415}"/>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5A04F2C-1C46-4D4E-85C8-AC3B22B1230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9EB14651-261E-AC46-8EE3-3F058E16FE1C}"/>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037EC367-433A-8D42-88B9-916C4ACD5DF7}"/>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50D7E4DD-01F2-6340-882C-DE3971370B6B}"/>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B5DA03F9-0C80-E347-AD25-EFFEF05A24E9}"/>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46F31D64-16C2-D548-A080-7E00323E7EC6}"/>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567046D-FAA7-0846-85BB-623027933F2B}"/>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91529BE7-D8AD-C547-8D45-B81679FE04FC}"/>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41405493-F631-F64F-8996-CF64939AC0EA}"/>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6B76A85B-87CC-EC48-A1A0-28830BCC15B9}"/>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F097B615-7E94-334F-B61A-C13B1A8E3141}"/>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sp>
        <p:nvSpPr>
          <p:cNvPr id="3" name="TextBox 2">
            <a:extLst>
              <a:ext uri="{FF2B5EF4-FFF2-40B4-BE49-F238E27FC236}">
                <a16:creationId xmlns:a16="http://schemas.microsoft.com/office/drawing/2014/main" id="{E69B6B55-BE85-E39F-D319-6B065F0836B7}"/>
              </a:ext>
            </a:extLst>
          </p:cNvPr>
          <p:cNvSpPr txBox="1"/>
          <p:nvPr/>
        </p:nvSpPr>
        <p:spPr>
          <a:xfrm>
            <a:off x="870633" y="3260489"/>
            <a:ext cx="3912035" cy="1200329"/>
          </a:xfrm>
          <a:prstGeom prst="rect">
            <a:avLst/>
          </a:prstGeom>
          <a:noFill/>
        </p:spPr>
        <p:txBody>
          <a:bodyPr wrap="square" rtlCol="0">
            <a:spAutoFit/>
          </a:bodyPr>
          <a:lstStyle/>
          <a:p>
            <a:r>
              <a:rPr lang="en-IN" b="1" dirty="0"/>
              <a:t>What you also want to know is </a:t>
            </a:r>
          </a:p>
          <a:p>
            <a:endParaRPr lang="en-IN" b="1" dirty="0"/>
          </a:p>
          <a:p>
            <a:pPr marL="285750" indent="-285750">
              <a:buFont typeface="Arial" panose="020B0604020202020204" pitchFamily="34" charset="0"/>
              <a:buChar char="•"/>
            </a:pPr>
            <a:r>
              <a:rPr lang="en-IN" dirty="0"/>
              <a:t>How bad the market can be ?</a:t>
            </a:r>
          </a:p>
          <a:p>
            <a:pPr marL="285750" indent="-285750">
              <a:buFont typeface="Arial" panose="020B0604020202020204" pitchFamily="34" charset="0"/>
              <a:buChar char="•"/>
            </a:pPr>
            <a:r>
              <a:rPr lang="en-IN" dirty="0"/>
              <a:t>How good the markets can be ?</a:t>
            </a:r>
          </a:p>
        </p:txBody>
      </p:sp>
      <p:grpSp>
        <p:nvGrpSpPr>
          <p:cNvPr id="4" name="Group 3">
            <a:extLst>
              <a:ext uri="{FF2B5EF4-FFF2-40B4-BE49-F238E27FC236}">
                <a16:creationId xmlns:a16="http://schemas.microsoft.com/office/drawing/2014/main" id="{A6978187-0747-9463-5510-919E45CFC566}"/>
              </a:ext>
            </a:extLst>
          </p:cNvPr>
          <p:cNvGrpSpPr/>
          <p:nvPr/>
        </p:nvGrpSpPr>
        <p:grpSpPr>
          <a:xfrm>
            <a:off x="0" y="-13252"/>
            <a:ext cx="12192000" cy="1386477"/>
            <a:chOff x="0" y="-13252"/>
            <a:chExt cx="12192000" cy="1386477"/>
          </a:xfrm>
        </p:grpSpPr>
        <p:grpSp>
          <p:nvGrpSpPr>
            <p:cNvPr id="10" name="Group 9">
              <a:extLst>
                <a:ext uri="{FF2B5EF4-FFF2-40B4-BE49-F238E27FC236}">
                  <a16:creationId xmlns:a16="http://schemas.microsoft.com/office/drawing/2014/main" id="{DD964794-F619-D9A6-CCC7-6C44B6E80379}"/>
                </a:ext>
              </a:extLst>
            </p:cNvPr>
            <p:cNvGrpSpPr/>
            <p:nvPr/>
          </p:nvGrpSpPr>
          <p:grpSpPr>
            <a:xfrm>
              <a:off x="0" y="-13252"/>
              <a:ext cx="12192000" cy="1386477"/>
              <a:chOff x="0" y="-13252"/>
              <a:chExt cx="12192000" cy="1386477"/>
            </a:xfrm>
          </p:grpSpPr>
          <p:sp>
            <p:nvSpPr>
              <p:cNvPr id="34" name="Rectangle 33">
                <a:extLst>
                  <a:ext uri="{FF2B5EF4-FFF2-40B4-BE49-F238E27FC236}">
                    <a16:creationId xmlns:a16="http://schemas.microsoft.com/office/drawing/2014/main" id="{0D4A2AD9-78A5-BC7F-E039-1380A3912342}"/>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7">
                <a:extLst>
                  <a:ext uri="{FF2B5EF4-FFF2-40B4-BE49-F238E27FC236}">
                    <a16:creationId xmlns:a16="http://schemas.microsoft.com/office/drawing/2014/main" id="{5BF34144-FA03-483D-BBA8-73231AF8A98F}"/>
                  </a:ext>
                </a:extLst>
              </p:cNvPr>
              <p:cNvSpPr/>
              <p:nvPr/>
            </p:nvSpPr>
            <p:spPr>
              <a:xfrm>
                <a:off x="9875520" y="0"/>
                <a:ext cx="2316480" cy="1373225"/>
              </a:xfrm>
              <a:custGeom>
                <a:avLst/>
                <a:gdLst>
                  <a:gd name="connsiteX0" fmla="*/ 0 w 2316480"/>
                  <a:gd name="connsiteY0" fmla="*/ 0 h 969187"/>
                  <a:gd name="connsiteX1" fmla="*/ 2316480 w 2316480"/>
                  <a:gd name="connsiteY1" fmla="*/ 0 h 969187"/>
                  <a:gd name="connsiteX2" fmla="*/ 2316480 w 2316480"/>
                  <a:gd name="connsiteY2" fmla="*/ 969187 h 969187"/>
                  <a:gd name="connsiteX3" fmla="*/ 0 w 2316480"/>
                  <a:gd name="connsiteY3" fmla="*/ 969187 h 969187"/>
                  <a:gd name="connsiteX4" fmla="*/ 0 w 2316480"/>
                  <a:gd name="connsiteY4" fmla="*/ 0 h 969187"/>
                  <a:gd name="connsiteX0" fmla="*/ 0 w 2316480"/>
                  <a:gd name="connsiteY0" fmla="*/ 0 h 1266899"/>
                  <a:gd name="connsiteX1" fmla="*/ 2316480 w 2316480"/>
                  <a:gd name="connsiteY1" fmla="*/ 0 h 1266899"/>
                  <a:gd name="connsiteX2" fmla="*/ 2316480 w 2316480"/>
                  <a:gd name="connsiteY2" fmla="*/ 969187 h 1266899"/>
                  <a:gd name="connsiteX3" fmla="*/ 223284 w 2316480"/>
                  <a:gd name="connsiteY3" fmla="*/ 1266899 h 1266899"/>
                  <a:gd name="connsiteX4" fmla="*/ 0 w 2316480"/>
                  <a:gd name="connsiteY4" fmla="*/ 0 h 1266899"/>
                  <a:gd name="connsiteX0" fmla="*/ 0 w 2316480"/>
                  <a:gd name="connsiteY0" fmla="*/ 0 h 1373225"/>
                  <a:gd name="connsiteX1" fmla="*/ 2316480 w 2316480"/>
                  <a:gd name="connsiteY1" fmla="*/ 0 h 1373225"/>
                  <a:gd name="connsiteX2" fmla="*/ 2316480 w 2316480"/>
                  <a:gd name="connsiteY2" fmla="*/ 969187 h 1373225"/>
                  <a:gd name="connsiteX3" fmla="*/ 244549 w 2316480"/>
                  <a:gd name="connsiteY3" fmla="*/ 1373225 h 1373225"/>
                  <a:gd name="connsiteX4" fmla="*/ 0 w 2316480"/>
                  <a:gd name="connsiteY4" fmla="*/ 0 h 1373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6480" h="1373225">
                    <a:moveTo>
                      <a:pt x="0" y="0"/>
                    </a:moveTo>
                    <a:lnTo>
                      <a:pt x="2316480" y="0"/>
                    </a:lnTo>
                    <a:lnTo>
                      <a:pt x="2316480" y="969187"/>
                    </a:lnTo>
                    <a:lnTo>
                      <a:pt x="244549" y="1373225"/>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6" name="Picture 35" descr="Icon&#10;&#10;Description automatically generated">
                <a:extLst>
                  <a:ext uri="{FF2B5EF4-FFF2-40B4-BE49-F238E27FC236}">
                    <a16:creationId xmlns:a16="http://schemas.microsoft.com/office/drawing/2014/main" id="{D5C9A960-2343-B4EB-2B5D-1931EBAED2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4601" y="379482"/>
                <a:ext cx="1298317" cy="445020"/>
              </a:xfrm>
              <a:prstGeom prst="rect">
                <a:avLst/>
              </a:prstGeom>
            </p:spPr>
          </p:pic>
        </p:grpSp>
        <p:sp>
          <p:nvSpPr>
            <p:cNvPr id="33" name="TextBox 32">
              <a:extLst>
                <a:ext uri="{FF2B5EF4-FFF2-40B4-BE49-F238E27FC236}">
                  <a16:creationId xmlns:a16="http://schemas.microsoft.com/office/drawing/2014/main" id="{C12A5842-0E15-8D04-C663-6177422D532D}"/>
                </a:ext>
              </a:extLst>
            </p:cNvPr>
            <p:cNvSpPr txBox="1"/>
            <p:nvPr/>
          </p:nvSpPr>
          <p:spPr>
            <a:xfrm>
              <a:off x="1030415" y="324993"/>
              <a:ext cx="3225563" cy="553998"/>
            </a:xfrm>
            <a:prstGeom prst="rect">
              <a:avLst/>
            </a:prstGeom>
            <a:noFill/>
          </p:spPr>
          <p:txBody>
            <a:bodyPr wrap="none" rtlCol="0">
              <a:spAutoFit/>
            </a:bodyPr>
            <a:lstStyle/>
            <a:p>
              <a:r>
                <a:rPr lang="en-US" sz="3000" b="1" dirty="0">
                  <a:solidFill>
                    <a:schemeClr val="bg1"/>
                  </a:solidFill>
                  <a:latin typeface="Merriweather" pitchFamily="2" charset="77"/>
                </a:rPr>
                <a:t>Rolling Returns</a:t>
              </a:r>
              <a:endParaRPr lang="en-US" sz="3000" dirty="0">
                <a:solidFill>
                  <a:schemeClr val="bg1"/>
                </a:solidFill>
                <a:latin typeface="Merriweather" pitchFamily="2" charset="77"/>
              </a:endParaRPr>
            </a:p>
          </p:txBody>
        </p:sp>
      </p:grpSp>
      <p:graphicFrame>
        <p:nvGraphicFramePr>
          <p:cNvPr id="2" name="Chart 1">
            <a:extLst>
              <a:ext uri="{FF2B5EF4-FFF2-40B4-BE49-F238E27FC236}">
                <a16:creationId xmlns:a16="http://schemas.microsoft.com/office/drawing/2014/main" id="{2F0CADC2-2EA6-E9E7-D474-A4B09BC5935F}"/>
              </a:ext>
            </a:extLst>
          </p:cNvPr>
          <p:cNvGraphicFramePr>
            <a:graphicFrameLocks/>
          </p:cNvGraphicFramePr>
          <p:nvPr>
            <p:extLst>
              <p:ext uri="{D42A27DB-BD31-4B8C-83A1-F6EECF244321}">
                <p14:modId xmlns:p14="http://schemas.microsoft.com/office/powerpoint/2010/main" val="2105575316"/>
              </p:ext>
            </p:extLst>
          </p:nvPr>
        </p:nvGraphicFramePr>
        <p:xfrm>
          <a:off x="4942449" y="2130314"/>
          <a:ext cx="6651673" cy="40000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3884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5228</TotalTime>
  <Words>795</Words>
  <Application>Microsoft Office PowerPoint</Application>
  <PresentationFormat>Widescreen</PresentationFormat>
  <Paragraphs>199</Paragraphs>
  <Slides>20</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Calibri Light</vt:lpstr>
      <vt:lpstr>Merriweather</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Vivek Sharma</dc:creator>
  <cp:lastModifiedBy>Bhimana Rama Krishna</cp:lastModifiedBy>
  <cp:revision>36</cp:revision>
  <dcterms:created xsi:type="dcterms:W3CDTF">2022-05-05T11:26:34Z</dcterms:created>
  <dcterms:modified xsi:type="dcterms:W3CDTF">2023-03-23T06:57:26Z</dcterms:modified>
</cp:coreProperties>
</file>