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376" r:id="rId3"/>
    <p:sldId id="365" r:id="rId4"/>
    <p:sldId id="341" r:id="rId5"/>
    <p:sldId id="344" r:id="rId6"/>
    <p:sldId id="367" r:id="rId7"/>
    <p:sldId id="369" r:id="rId8"/>
    <p:sldId id="345" r:id="rId9"/>
    <p:sldId id="384" r:id="rId10"/>
    <p:sldId id="382" r:id="rId11"/>
    <p:sldId id="381" r:id="rId12"/>
    <p:sldId id="347" r:id="rId13"/>
    <p:sldId id="378" r:id="rId14"/>
    <p:sldId id="379" r:id="rId15"/>
    <p:sldId id="385" r:id="rId16"/>
    <p:sldId id="383" r:id="rId17"/>
    <p:sldId id="377" r:id="rId18"/>
    <p:sldId id="380" r:id="rId19"/>
    <p:sldId id="363" r:id="rId20"/>
    <p:sldId id="368" r:id="rId21"/>
    <p:sldId id="37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B9"/>
    <a:srgbClr val="C811AD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4BA8B7-0CBA-460C-BFAF-6EC8B5BFBC3A}" v="14" dt="2023-03-13T14:41:06.777"/>
    <p1510:client id="{C72E8B5F-BB32-4AD3-976C-28235F868786}" v="308" dt="2023-03-13T16:59:06.2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8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B6B584-9BE6-4EF0-AF0E-9A567B99E7BD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B395A0-5166-4424-B6F5-E5078CC6C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057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Answer: 28%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B395A0-5166-4424-B6F5-E5078CC6C79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171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Answer: 2,00,000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B395A0-5166-4424-B6F5-E5078CC6C79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986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f2e3175deb_0_3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f2e3175deb_0_3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13420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f2e3175deb_0_3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f2e3175deb_0_3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95362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F8508-0604-C1AA-5108-D611AADF4F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86B880-0A18-3824-C015-611965709B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8E70D-E8E5-F2CC-5CA8-72C7996D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AEF4D5-A76A-03F9-F34A-639CCB2B0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8A9B8-FD7B-FE58-88DC-E09B5E863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629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71FF5-9599-81FB-AC09-2858A8706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4BD2DD-2913-46D0-EE17-AC9A34098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752AB-62A2-2A78-4068-EEF328FA9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CD934-11F7-92E8-81D0-3C50E427B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54F7A-7DAE-4F5A-3933-793EAA4D1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97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ED3543-6C6C-7530-84D4-DE000F5108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6B415D-AE84-6D0D-A813-C9D3757A47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0056A-19F1-3BF6-D4A4-CF9EC4573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702D9-FE04-8DB6-0CE3-DEFB8765E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82EB4-8585-61B3-D170-97449B99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637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body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11320333" y="624134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19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61DA0-301E-3154-9379-C00209866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7DE7E-E9C5-F412-1491-F9C379E3D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6B489-2A28-7A23-C222-E03FD8A94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972D6-5EDB-42F1-F537-77AA748C5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F0ADA0-6469-5890-CDA5-FAA2E508B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837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10DE6-2746-06F6-3DBB-B0D99F201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2326DB-19B6-25E7-5B93-7DE820731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DEDEF-A4DC-AC03-253E-99DBDDC19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AB2B8-862D-B05E-74AA-050B0768E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8D7B94-333B-7FEF-869F-F4AF42898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1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8785-9C22-0B7D-AD9F-F81DEC43B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BD5EF-BB5C-522F-5AD4-F4D97668C3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CD0EC-D26C-B544-2BBE-FF7D91C8F9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ADE5E0-C054-CA6A-CA98-499B5FD1A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446540-2682-8251-8312-1C03AF635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F05CE1-061D-FBC4-1F85-6DFD7BFAC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9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F9AC5-DB35-3553-FA15-54C47833E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00DE04-D17D-C5F3-23D8-5E775124D2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714127-FF8A-4BE2-CEC0-9EB37B7AE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2E9CDF-D750-18BA-B054-E3369A040B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1ED0E8-FD6A-6FEA-D9B8-8A41D18F90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D3A0AA-3539-0EB6-BB63-D32E5242C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BBE2A3-FE93-CE7A-FE71-D9EE5D897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9EAE88-0CAB-E1B4-72E1-FF91B88B9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66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343F9-9BB3-BBC3-F18F-A0EBA0F0A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D89A9E-C906-71EC-99AE-505502937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9507EC-A3A9-2509-B5F2-C75BC7DFD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32C4BF-5782-A865-9C2A-79D4BDFE8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38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C571F6-68F8-A9F9-8C14-1BB43A796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CFFE43-61A8-8915-7D1B-5F293A0A1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FCE71C-6739-2AE7-E1AE-813863DFE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791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A266B-A622-A4C2-9DC5-353DF40B5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0A6CB-1F4C-EDF0-7E5A-5C4C0E6DF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171498-636C-96AA-9241-83CC7D0BAF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4DF2CC-B23E-658A-2085-41BE763B4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8A83F8-1280-3AA8-D9FA-7B870F419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8C2F5D-EEB2-B7C6-F322-97C9A4352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28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FD63A-33DB-B1C1-9CC4-49F34E696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E689BF-C4D5-9F5C-A56B-C7CE982D43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536CA-B1FA-7AF6-9E36-D3F1462D01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29411-EAA4-781C-7F14-03E4494A9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52C4BE-7E25-F93C-1A6A-02378C7CC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B0F616-C6A1-EB55-1A6D-D16F5A0A0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000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F6ED6D-8BF1-7BE3-16C2-02D38333C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96B122-353D-6D31-D96E-E185238583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58D75-8834-6448-54FB-2BB90B4360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29082-54A5-48EA-BE98-00558F64365E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6EC84-1961-F0DB-7EE3-72134126EA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8E68C-1E42-921B-78AE-023D9C1156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925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.sv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mbvJaZjhBaAhPWFH2wMqU2zbkLm5zfKMoDPuUJk4Lac/edit?usp=shari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hyperlink" Target="https://docs.google.com/spreadsheets/d/1b9ZcMg7XSqt2eMV688IOlXd6DmNjTGITm7topXqWy9M/edit?usp=sharing" TargetMode="External"/><Relationship Id="rId4" Type="http://schemas.openxmlformats.org/officeDocument/2006/relationships/hyperlink" Target="https://www.gulaq.com/uncategorized/setting-returns-expectations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image" Target="../media/image9.sv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styagi" TargetMode="External"/><Relationship Id="rId2" Type="http://schemas.openxmlformats.org/officeDocument/2006/relationships/hyperlink" Target="https://www.linkedin.com/in/styagi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instagram.com/gulaqfintech/" TargetMode="External"/><Relationship Id="rId5" Type="http://schemas.openxmlformats.org/officeDocument/2006/relationships/hyperlink" Target="https://twitter.com/gulaqfintech" TargetMode="External"/><Relationship Id="rId4" Type="http://schemas.openxmlformats.org/officeDocument/2006/relationships/hyperlink" Target="https://www.linkedin.com/in/gulaqnew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B917D0EE-8543-1666-BC96-7FD2E62D52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0492" y="5516881"/>
            <a:ext cx="2065209" cy="707886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7AC2C793-EAA4-91F9-BB78-A3D97B8CFC3D}"/>
              </a:ext>
            </a:extLst>
          </p:cNvPr>
          <p:cNvGrpSpPr/>
          <p:nvPr/>
        </p:nvGrpSpPr>
        <p:grpSpPr>
          <a:xfrm>
            <a:off x="2009422" y="2835387"/>
            <a:ext cx="8173156" cy="1831144"/>
            <a:chOff x="2099733" y="2611105"/>
            <a:chExt cx="8173156" cy="183114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F081E96-CA9E-B3BA-EB49-FC6EFEC75B52}"/>
                </a:ext>
              </a:extLst>
            </p:cNvPr>
            <p:cNvSpPr txBox="1"/>
            <p:nvPr/>
          </p:nvSpPr>
          <p:spPr>
            <a:xfrm>
              <a:off x="2099734" y="2611105"/>
              <a:ext cx="817315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4000" dirty="0">
                  <a:solidFill>
                    <a:srgbClr val="0070C0"/>
                  </a:solidFill>
                </a:rPr>
                <a:t>Minimalist Art of Investing</a:t>
              </a:r>
              <a:endParaRPr lang="en-US" sz="4000" dirty="0">
                <a:solidFill>
                  <a:srgbClr val="0070C0"/>
                </a:solidFill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FE33AAD-D601-0722-8EFD-E8FCFEB39369}"/>
                </a:ext>
              </a:extLst>
            </p:cNvPr>
            <p:cNvSpPr txBox="1"/>
            <p:nvPr/>
          </p:nvSpPr>
          <p:spPr>
            <a:xfrm>
              <a:off x="5490950" y="4011362"/>
              <a:ext cx="196932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2200" dirty="0"/>
                <a:t>- Sandeep Tyagi</a:t>
              </a:r>
              <a:endParaRPr lang="en-US" sz="2200" dirty="0"/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FBC2BEFE-96BD-26A7-8823-A9061632DC08}"/>
                </a:ext>
              </a:extLst>
            </p:cNvPr>
            <p:cNvSpPr txBox="1"/>
            <p:nvPr/>
          </p:nvSpPr>
          <p:spPr>
            <a:xfrm>
              <a:off x="2099733" y="3273534"/>
              <a:ext cx="81731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2400" dirty="0">
                  <a:solidFill>
                    <a:srgbClr val="0070C0"/>
                  </a:solidFill>
                </a:rPr>
                <a:t>Ep 2: Estimating Savings Need</a:t>
              </a:r>
              <a:endParaRPr lang="en-US" sz="24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81292801-3806-CD95-B665-396CDD26085F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4B9DE4A-E9D8-313E-3676-75E0A4336C6F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3AA35D7-B270-5D60-705C-40ACC1F38DEC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AB52455-7E29-859B-07DD-D0B07ED0D18C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90B9FAD-D67E-411B-3E1E-F30E835C3B09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258EBF5-A013-5639-DEE2-796A3EF601CA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E3F7E8A-8627-B21C-F4FF-0DB570937B6B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09DEC97-4D13-BADB-65D5-557AD6610E76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85DE9AE-7083-530B-536C-B2E642FFEFB5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18B5319-DA7C-E245-3915-90B38B939DB5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E5D3526-3D75-DFED-976D-301F27EF1DA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8F1EB85-A7CF-9D04-759C-873C943A29D2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F14A493-55F8-A174-7164-A9F7EFB87AD4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8E88A43-AAA0-E52D-9CE2-7362562AD60D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8437BAF-F9FB-2CA4-5434-31F88CC6E0D7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7A64787-1596-69AD-91EA-08AC3710DCA6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F51DE69-246A-CAD4-17DB-089AD12770FE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DA6F91A-BA1D-511F-E49A-625A512A37AC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86405587-5F0E-532E-CD52-6C9B71E1E8A6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94F283E0-B937-9E5A-2785-674491E56C58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68E0F8F-3600-5AF4-ADC6-D6B388D0307A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22186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2CC3F1C8-0B86-3333-EC47-865453A1A7C9}"/>
              </a:ext>
            </a:extLst>
          </p:cNvPr>
          <p:cNvSpPr/>
          <p:nvPr/>
        </p:nvSpPr>
        <p:spPr>
          <a:xfrm>
            <a:off x="0" y="10160"/>
            <a:ext cx="12192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7F4CACC-CC24-A64F-B4DA-B5A15EA3A501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45A71A1-ACED-2746-BF08-4E9556BB5A64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BBA4116-A661-2E4E-AE8B-B8FDF8FCB8CA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6D4C26A-CF9A-D54F-870B-1B665E3E1261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DB024D0-80E8-424D-8257-C0033261EEDC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E05CFB-E685-C64F-BE1B-DC8D281CB459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DF28313-DCC1-634D-AACB-898C8EC9E524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502F74C-8293-0148-BAF8-17499F6DF5C3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88157DE-5520-C64C-AE06-4936E6C4269F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1478E59-207A-1940-9A3A-3328F0F11415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5A04F2C-1C46-4D4E-85C8-AC3B22B1230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EB14651-261E-AC46-8EE3-3F058E16FE1C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37EC367-433A-8D42-88B9-916C4ACD5DF7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0D7E4DD-01F2-6340-882C-DE3971370B6B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5DA03F9-0C80-E347-AD25-EFFEF05A24E9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6F31D64-16C2-D548-A080-7E00323E7EC6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567046D-FAA7-0846-85BB-623027933F2B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1529BE7-D8AD-C547-8D45-B81679FE04FC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1405493-F631-F64F-8996-CF64939AC0EA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B76A85B-87CC-EC48-A1A0-28830BCC15B9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097B615-7E94-334F-B61A-C13B1A8E3141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59301520-2ADD-80A7-D950-9C87B3444A2F}"/>
              </a:ext>
            </a:extLst>
          </p:cNvPr>
          <p:cNvSpPr txBox="1"/>
          <p:nvPr/>
        </p:nvSpPr>
        <p:spPr>
          <a:xfrm>
            <a:off x="3431062" y="2604759"/>
            <a:ext cx="478837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Investment Plan for Buying a home</a:t>
            </a:r>
            <a:endParaRPr lang="en-US" sz="3600" b="0" i="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55817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AAD9EA4E-32EF-81DF-1D18-12801FCED2B4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2A8BFE9-D421-3BA2-83A2-122C7797C16E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63BE863-F695-9271-BF26-6FF9A557C5ED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DD2BCB1-6513-5131-1892-786BA8DB9642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CAD5923-F468-A5A1-1C8E-E2C6CA93878C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6194320-B25C-691D-81F8-D87B37BEC10B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6C0055C-0691-01AD-9024-31B66AE2AC26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682BB68-8307-B2A2-6560-F59D2A8FB84F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F665D95-54C2-ABF6-C56C-81BEACB62343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AD9EDD0-BB38-6B5C-D69C-3A04AC358AAB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AD005C5-150E-0398-0741-1DC4C73496F2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D206FAE-EE70-30FF-B6C1-79EC0CC14179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98F6AF5-0E0E-7EA9-3A58-343DE28890CB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CA15950-DC6E-B97B-6081-389849F76AF0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B736588-478E-6B27-A7C4-911554FB5AE1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AC49382-C124-3163-6F5A-2D5C0F55A8AC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80522BE-4ED1-5A96-0BF0-1F5AEBB245C1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7DD6B37-CDC5-EB80-A1FA-CDB01DCD68E3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3F90DEB-B1D0-2F67-9AC1-96A0E53AE5AF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CE95395-AE99-36A2-E0D4-8B2056AA3A5B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3A93C13-FC57-E837-B3C8-BC853E3547C5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EF181A40-3E1C-4E3C-E75D-4D10AC6D80EF}"/>
              </a:ext>
            </a:extLst>
          </p:cNvPr>
          <p:cNvSpPr txBox="1"/>
          <p:nvPr/>
        </p:nvSpPr>
        <p:spPr>
          <a:xfrm>
            <a:off x="1588312" y="1566771"/>
            <a:ext cx="7372217" cy="212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b="1" dirty="0">
                <a:solidFill>
                  <a:schemeClr val="bg2">
                    <a:lumMod val="10000"/>
                  </a:schemeClr>
                </a:solidFill>
              </a:rPr>
              <a:t>Buying a Home vs Renting a house is one of the most common debates in personal finance. What do you think is a better option?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en-IN" dirty="0"/>
              <a:t>Buying a Home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en-IN" dirty="0"/>
              <a:t>Renting a House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en-IN" dirty="0"/>
              <a:t>No idea!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DA254DD-6A47-A5CA-186B-C4525DE39EF3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DF09384-AE72-4B77-64BA-ABE54A3337AC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9E77F5D-BD69-DA68-15F1-971A536005D4}"/>
                </a:ext>
              </a:extLst>
            </p:cNvPr>
            <p:cNvSpPr txBox="1"/>
            <p:nvPr/>
          </p:nvSpPr>
          <p:spPr>
            <a:xfrm>
              <a:off x="1030415" y="324993"/>
              <a:ext cx="626485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Buying Home vs Renting House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pic>
        <p:nvPicPr>
          <p:cNvPr id="35" name="Graphic 34" descr="Questions with solid fill">
            <a:extLst>
              <a:ext uri="{FF2B5EF4-FFF2-40B4-BE49-F238E27FC236}">
                <a16:creationId xmlns:a16="http://schemas.microsoft.com/office/drawing/2014/main" id="{36F466BB-ADCD-A93D-61BE-7BD6F28223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188" y="1596719"/>
            <a:ext cx="458659" cy="458659"/>
          </a:xfrm>
          <a:prstGeom prst="rect">
            <a:avLst/>
          </a:prstGeom>
        </p:spPr>
      </p:pic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D6C1069B-BCCC-8A2B-C0B8-142BEAFD15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6045200"/>
            <a:ext cx="1581530" cy="54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724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7F4CACC-CC24-A64F-B4DA-B5A15EA3A501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45A71A1-ACED-2746-BF08-4E9556BB5A64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BBA4116-A661-2E4E-AE8B-B8FDF8FCB8CA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6D4C26A-CF9A-D54F-870B-1B665E3E1261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DB024D0-80E8-424D-8257-C0033261EEDC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E05CFB-E685-C64F-BE1B-DC8D281CB459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DF28313-DCC1-634D-AACB-898C8EC9E524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502F74C-8293-0148-BAF8-17499F6DF5C3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88157DE-5520-C64C-AE06-4936E6C4269F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1478E59-207A-1940-9A3A-3328F0F11415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5A04F2C-1C46-4D4E-85C8-AC3B22B1230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EB14651-261E-AC46-8EE3-3F058E16FE1C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37EC367-433A-8D42-88B9-916C4ACD5DF7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0D7E4DD-01F2-6340-882C-DE3971370B6B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5DA03F9-0C80-E347-AD25-EFFEF05A24E9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6F31D64-16C2-D548-A080-7E00323E7EC6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567046D-FAA7-0846-85BB-623027933F2B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1529BE7-D8AD-C547-8D45-B81679FE04FC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1405493-F631-F64F-8996-CF64939AC0EA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B76A85B-87CC-EC48-A1A0-28830BCC15B9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097B615-7E94-334F-B61A-C13B1A8E3141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391C941A-81ED-A165-ACC9-8E43F1CE2401}"/>
              </a:ext>
            </a:extLst>
          </p:cNvPr>
          <p:cNvSpPr txBox="1"/>
          <p:nvPr/>
        </p:nvSpPr>
        <p:spPr>
          <a:xfrm>
            <a:off x="2033131" y="2131330"/>
            <a:ext cx="2702994" cy="1711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Building an Asset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Tax benefits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Asset appreciation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Emotional security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7BC595C-B442-74A0-3CA6-6BBA76FEE322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AA34293-9245-7067-31B8-2ED34E348BBE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5534C3-30C5-40C9-F935-00EC7FEEB4E3}"/>
                </a:ext>
              </a:extLst>
            </p:cNvPr>
            <p:cNvSpPr txBox="1"/>
            <p:nvPr/>
          </p:nvSpPr>
          <p:spPr>
            <a:xfrm>
              <a:off x="1030415" y="324993"/>
              <a:ext cx="6482865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Buying Home vs Renting House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801DF638-A72C-2D20-505B-D01AADB46689}"/>
              </a:ext>
            </a:extLst>
          </p:cNvPr>
          <p:cNvSpPr txBox="1"/>
          <p:nvPr/>
        </p:nvSpPr>
        <p:spPr>
          <a:xfrm>
            <a:off x="2102599" y="4219371"/>
            <a:ext cx="2633526" cy="1295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Liquidity issue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Expensive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EMI Burden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D97684-872C-D5A7-1F75-7743C98EDD44}"/>
              </a:ext>
            </a:extLst>
          </p:cNvPr>
          <p:cNvSpPr txBox="1"/>
          <p:nvPr/>
        </p:nvSpPr>
        <p:spPr>
          <a:xfrm>
            <a:off x="6529755" y="2131330"/>
            <a:ext cx="3300871" cy="1711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Lower rent compared to EMI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No down payment, Less financial stress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Location flexibility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339FC7-9F8E-710D-E4AB-B89E824CC5C8}"/>
              </a:ext>
            </a:extLst>
          </p:cNvPr>
          <p:cNvSpPr txBox="1"/>
          <p:nvPr/>
        </p:nvSpPr>
        <p:spPr>
          <a:xfrm>
            <a:off x="6499620" y="4219371"/>
            <a:ext cx="3589782" cy="1295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Rental growth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Outflows even after retirement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One less Asset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1D1E3D-39A9-177B-C308-37579E8558B7}"/>
              </a:ext>
            </a:extLst>
          </p:cNvPr>
          <p:cNvSpPr/>
          <p:nvPr/>
        </p:nvSpPr>
        <p:spPr>
          <a:xfrm>
            <a:off x="2069719" y="1570855"/>
            <a:ext cx="2457267" cy="434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Buying Home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B3EF85-6EB5-8AA4-3E5B-D55759C69521}"/>
              </a:ext>
            </a:extLst>
          </p:cNvPr>
          <p:cNvSpPr/>
          <p:nvPr/>
        </p:nvSpPr>
        <p:spPr>
          <a:xfrm>
            <a:off x="6766940" y="1570855"/>
            <a:ext cx="2457267" cy="434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Renting House</a:t>
            </a:r>
          </a:p>
        </p:txBody>
      </p:sp>
      <p:pic>
        <p:nvPicPr>
          <p:cNvPr id="36" name="Graphic 35" descr="Badge Tick1 outline">
            <a:extLst>
              <a:ext uri="{FF2B5EF4-FFF2-40B4-BE49-F238E27FC236}">
                <a16:creationId xmlns:a16="http://schemas.microsoft.com/office/drawing/2014/main" id="{1DFACC2F-44A4-A174-3375-D71D96DACC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8554" y="2787416"/>
            <a:ext cx="769556" cy="769556"/>
          </a:xfrm>
          <a:prstGeom prst="rect">
            <a:avLst/>
          </a:prstGeom>
        </p:spPr>
      </p:pic>
      <p:pic>
        <p:nvPicPr>
          <p:cNvPr id="37" name="Graphic 36" descr="Badge Tick1 outline">
            <a:extLst>
              <a:ext uri="{FF2B5EF4-FFF2-40B4-BE49-F238E27FC236}">
                <a16:creationId xmlns:a16="http://schemas.microsoft.com/office/drawing/2014/main" id="{3F041BF5-D91A-59F2-6424-FA8DD66EC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26445" y="2787416"/>
            <a:ext cx="769555" cy="769555"/>
          </a:xfrm>
          <a:prstGeom prst="rect">
            <a:avLst/>
          </a:prstGeom>
        </p:spPr>
      </p:pic>
      <p:pic>
        <p:nvPicPr>
          <p:cNvPr id="39" name="Graphic 38" descr="Close outline">
            <a:extLst>
              <a:ext uri="{FF2B5EF4-FFF2-40B4-BE49-F238E27FC236}">
                <a16:creationId xmlns:a16="http://schemas.microsoft.com/office/drawing/2014/main" id="{E914DC5D-67B6-FA7D-F017-17BF5D041F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41158" y="4540484"/>
            <a:ext cx="769557" cy="769557"/>
          </a:xfrm>
          <a:prstGeom prst="rect">
            <a:avLst/>
          </a:prstGeom>
        </p:spPr>
      </p:pic>
      <p:pic>
        <p:nvPicPr>
          <p:cNvPr id="40" name="Graphic 39" descr="Close outline">
            <a:extLst>
              <a:ext uri="{FF2B5EF4-FFF2-40B4-BE49-F238E27FC236}">
                <a16:creationId xmlns:a16="http://schemas.microsoft.com/office/drawing/2014/main" id="{A4FB599F-303C-66FD-099D-F0C58B99F9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02644" y="4482526"/>
            <a:ext cx="769557" cy="769557"/>
          </a:xfrm>
          <a:prstGeom prst="rect">
            <a:avLst/>
          </a:prstGeom>
        </p:spPr>
      </p:pic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1FAED10E-62BC-D54C-B566-F553C63A3AD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6045200"/>
            <a:ext cx="1581530" cy="54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906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7F4CACC-CC24-A64F-B4DA-B5A15EA3A501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45A71A1-ACED-2746-BF08-4E9556BB5A64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BBA4116-A661-2E4E-AE8B-B8FDF8FCB8CA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6D4C26A-CF9A-D54F-870B-1B665E3E1261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DB024D0-80E8-424D-8257-C0033261EEDC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E05CFB-E685-C64F-BE1B-DC8D281CB459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DF28313-DCC1-634D-AACB-898C8EC9E524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502F74C-8293-0148-BAF8-17499F6DF5C3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88157DE-5520-C64C-AE06-4936E6C4269F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1478E59-207A-1940-9A3A-3328F0F11415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5A04F2C-1C46-4D4E-85C8-AC3B22B1230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EB14651-261E-AC46-8EE3-3F058E16FE1C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37EC367-433A-8D42-88B9-916C4ACD5DF7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0D7E4DD-01F2-6340-882C-DE3971370B6B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5DA03F9-0C80-E347-AD25-EFFEF05A24E9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6F31D64-16C2-D548-A080-7E00323E7EC6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567046D-FAA7-0846-85BB-623027933F2B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1529BE7-D8AD-C547-8D45-B81679FE04FC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1405493-F631-F64F-8996-CF64939AC0EA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B76A85B-87CC-EC48-A1A0-28830BCC15B9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097B615-7E94-334F-B61A-C13B1A8E3141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67BC595C-B442-74A0-3CA6-6BBA76FEE322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AA34293-9245-7067-31B8-2ED34E348BBE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5534C3-30C5-40C9-F935-00EC7FEEB4E3}"/>
                </a:ext>
              </a:extLst>
            </p:cNvPr>
            <p:cNvSpPr txBox="1"/>
            <p:nvPr/>
          </p:nvSpPr>
          <p:spPr>
            <a:xfrm>
              <a:off x="1030415" y="324993"/>
              <a:ext cx="6821098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Buying a Home vs Renting a house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7DF986E0-F2B8-6E24-85DA-087AC7EFFC4F}"/>
              </a:ext>
            </a:extLst>
          </p:cNvPr>
          <p:cNvSpPr txBox="1"/>
          <p:nvPr/>
        </p:nvSpPr>
        <p:spPr>
          <a:xfrm>
            <a:off x="1030415" y="1718042"/>
            <a:ext cx="8006861" cy="212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A 3-BHK flat in Bangalore costs 1.2 Crores.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40% down payment, 72 Lakhs home loan, 8% Interest, 20 Years duration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EMI of 60,000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Total amount repaid 1.44 Crores, including interest of 72 Lakhs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The cost of taking a loan is equal to the loan itself!</a:t>
            </a: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9A667A76-99D3-62EF-4286-81299AC3C2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6045200"/>
            <a:ext cx="1581530" cy="54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055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7F4CACC-CC24-A64F-B4DA-B5A15EA3A501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45A71A1-ACED-2746-BF08-4E9556BB5A64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BBA4116-A661-2E4E-AE8B-B8FDF8FCB8CA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6D4C26A-CF9A-D54F-870B-1B665E3E1261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DB024D0-80E8-424D-8257-C0033261EEDC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E05CFB-E685-C64F-BE1B-DC8D281CB459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DF28313-DCC1-634D-AACB-898C8EC9E524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502F74C-8293-0148-BAF8-17499F6DF5C3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88157DE-5520-C64C-AE06-4936E6C4269F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1478E59-207A-1940-9A3A-3328F0F11415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5A04F2C-1C46-4D4E-85C8-AC3B22B1230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EB14651-261E-AC46-8EE3-3F058E16FE1C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37EC367-433A-8D42-88B9-916C4ACD5DF7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0D7E4DD-01F2-6340-882C-DE3971370B6B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5DA03F9-0C80-E347-AD25-EFFEF05A24E9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6F31D64-16C2-D548-A080-7E00323E7EC6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567046D-FAA7-0846-85BB-623027933F2B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1529BE7-D8AD-C547-8D45-B81679FE04FC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1405493-F631-F64F-8996-CF64939AC0EA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B76A85B-87CC-EC48-A1A0-28830BCC15B9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097B615-7E94-334F-B61A-C13B1A8E3141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67BC595C-B442-74A0-3CA6-6BBA76FEE322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AA34293-9245-7067-31B8-2ED34E348BBE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5534C3-30C5-40C9-F935-00EC7FEEB4E3}"/>
                </a:ext>
              </a:extLst>
            </p:cNvPr>
            <p:cNvSpPr txBox="1"/>
            <p:nvPr/>
          </p:nvSpPr>
          <p:spPr>
            <a:xfrm>
              <a:off x="1030415" y="324993"/>
              <a:ext cx="6883616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Buying a Home vs Renting a House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7DF986E0-F2B8-6E24-85DA-087AC7EFFC4F}"/>
              </a:ext>
            </a:extLst>
          </p:cNvPr>
          <p:cNvSpPr txBox="1"/>
          <p:nvPr/>
        </p:nvSpPr>
        <p:spPr>
          <a:xfrm>
            <a:off x="865192" y="2253806"/>
            <a:ext cx="4838736" cy="295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A 3-BHK flat in Bangalore costs 1.2 Crores.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40% down payment, 8% Interest, 20 Years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EMI of 60,000. Total repaid 1.44 Crores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Appreciation of 6%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Asset value 3.85 Crores at Loan closure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Net value of 2.53 Crores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No need to pay EMIs anymore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0C6535-BF4A-6AE5-B243-5E6A6603AEF4}"/>
              </a:ext>
            </a:extLst>
          </p:cNvPr>
          <p:cNvSpPr txBox="1"/>
          <p:nvPr/>
        </p:nvSpPr>
        <p:spPr>
          <a:xfrm>
            <a:off x="6330459" y="2249499"/>
            <a:ext cx="5126377" cy="295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36,000 Rent/Month, Rental growth 6% annually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In 20 years, 1.58 Crores rent paid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Difference of EMI and Rent is invested at 10.46%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48 Lakhs of down payment invested at 10.46%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Net value of 3.86 Crores at the end of 20 years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Net value will continue to be invested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Continue paying higher rents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E60421-BA0D-B02F-A0A7-5B482D740C10}"/>
              </a:ext>
            </a:extLst>
          </p:cNvPr>
          <p:cNvSpPr/>
          <p:nvPr/>
        </p:nvSpPr>
        <p:spPr>
          <a:xfrm>
            <a:off x="1968119" y="1570855"/>
            <a:ext cx="2457267" cy="434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Buying a Home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4749BD-E631-1BAF-B9AF-B4AF3D6F0437}"/>
              </a:ext>
            </a:extLst>
          </p:cNvPr>
          <p:cNvSpPr/>
          <p:nvPr/>
        </p:nvSpPr>
        <p:spPr>
          <a:xfrm>
            <a:off x="6970140" y="1570855"/>
            <a:ext cx="2457267" cy="434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Renting House</a:t>
            </a: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F89F0F89-7FC6-9262-ED10-7382267F66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6045200"/>
            <a:ext cx="1581530" cy="54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790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7F4CACC-CC24-A64F-B4DA-B5A15EA3A501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45A71A1-ACED-2746-BF08-4E9556BB5A64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BBA4116-A661-2E4E-AE8B-B8FDF8FCB8CA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6D4C26A-CF9A-D54F-870B-1B665E3E1261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DB024D0-80E8-424D-8257-C0033261EEDC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E05CFB-E685-C64F-BE1B-DC8D281CB459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DF28313-DCC1-634D-AACB-898C8EC9E524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502F74C-8293-0148-BAF8-17499F6DF5C3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88157DE-5520-C64C-AE06-4936E6C4269F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1478E59-207A-1940-9A3A-3328F0F11415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5A04F2C-1C46-4D4E-85C8-AC3B22B1230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EB14651-261E-AC46-8EE3-3F058E16FE1C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37EC367-433A-8D42-88B9-916C4ACD5DF7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0D7E4DD-01F2-6340-882C-DE3971370B6B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5DA03F9-0C80-E347-AD25-EFFEF05A24E9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6F31D64-16C2-D548-A080-7E00323E7EC6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567046D-FAA7-0846-85BB-623027933F2B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1529BE7-D8AD-C547-8D45-B81679FE04FC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1405493-F631-F64F-8996-CF64939AC0EA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B76A85B-87CC-EC48-A1A0-28830BCC15B9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097B615-7E94-334F-B61A-C13B1A8E3141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67BC595C-B442-74A0-3CA6-6BBA76FEE322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AA34293-9245-7067-31B8-2ED34E348BBE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5534C3-30C5-40C9-F935-00EC7FEEB4E3}"/>
                </a:ext>
              </a:extLst>
            </p:cNvPr>
            <p:cNvSpPr txBox="1"/>
            <p:nvPr/>
          </p:nvSpPr>
          <p:spPr>
            <a:xfrm>
              <a:off x="1030415" y="324993"/>
              <a:ext cx="6801862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Buying vs Renting – Major factors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7DF986E0-F2B8-6E24-85DA-087AC7EFFC4F}"/>
              </a:ext>
            </a:extLst>
          </p:cNvPr>
          <p:cNvSpPr txBox="1"/>
          <p:nvPr/>
        </p:nvSpPr>
        <p:spPr>
          <a:xfrm>
            <a:off x="1051298" y="1555482"/>
            <a:ext cx="6253742" cy="3373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b="1" dirty="0"/>
              <a:t>Investment returns </a:t>
            </a:r>
            <a:r>
              <a:rPr lang="en-IN" dirty="0"/>
              <a:t>– An investment in FD vs 60-40 portfolio. Ex: In case of Renting, FD investing would make investment 1.9 Cr vs 3.86 Cr if invested in 60-40 portfolio</a:t>
            </a:r>
          </a:p>
          <a:p>
            <a:pPr>
              <a:lnSpc>
                <a:spcPct val="150000"/>
              </a:lnSpc>
            </a:pPr>
            <a:endParaRPr lang="en-I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b="1" dirty="0"/>
              <a:t>Asset appreciation </a:t>
            </a:r>
            <a:r>
              <a:rPr lang="en-IN" dirty="0"/>
              <a:t>– Even a Slight change in appreciation impacts asset value a lot in 20 years. Ex: 7% appreciation would make owning a house more favourable, and a 5% appreciation would not really do so.</a:t>
            </a: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457199B9-C264-2BE5-3E7E-E2120D3900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6045200"/>
            <a:ext cx="1581530" cy="54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4769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AAD9EA4E-32EF-81DF-1D18-12801FCED2B4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2A8BFE9-D421-3BA2-83A2-122C7797C16E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63BE863-F695-9271-BF26-6FF9A557C5ED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DD2BCB1-6513-5131-1892-786BA8DB9642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CAD5923-F468-A5A1-1C8E-E2C6CA93878C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6194320-B25C-691D-81F8-D87B37BEC10B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6C0055C-0691-01AD-9024-31B66AE2AC26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682BB68-8307-B2A2-6560-F59D2A8FB84F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F665D95-54C2-ABF6-C56C-81BEACB62343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AD9EDD0-BB38-6B5C-D69C-3A04AC358AAB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AD005C5-150E-0398-0741-1DC4C73496F2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D206FAE-EE70-30FF-B6C1-79EC0CC14179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98F6AF5-0E0E-7EA9-3A58-343DE28890CB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CA15950-DC6E-B97B-6081-389849F76AF0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B736588-478E-6B27-A7C4-911554FB5AE1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AC49382-C124-3163-6F5A-2D5C0F55A8AC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80522BE-4ED1-5A96-0BF0-1F5AEBB245C1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7DD6B37-CDC5-EB80-A1FA-CDB01DCD68E3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3F90DEB-B1D0-2F67-9AC1-96A0E53AE5AF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CE95395-AE99-36A2-E0D4-8B2056AA3A5B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3A93C13-FC57-E837-B3C8-BC853E3547C5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EF181A40-3E1C-4E3C-E75D-4D10AC6D80EF}"/>
              </a:ext>
            </a:extLst>
          </p:cNvPr>
          <p:cNvSpPr txBox="1"/>
          <p:nvPr/>
        </p:nvSpPr>
        <p:spPr>
          <a:xfrm>
            <a:off x="1588312" y="1566771"/>
            <a:ext cx="7372217" cy="212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b="1" dirty="0">
                <a:solidFill>
                  <a:schemeClr val="bg2">
                    <a:lumMod val="10000"/>
                  </a:schemeClr>
                </a:solidFill>
              </a:rPr>
              <a:t>What is the Tax deduction limit on Home loan interest paid? 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en-IN" dirty="0"/>
              <a:t>50,000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en-IN" dirty="0"/>
              <a:t>1,00,000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en-IN" dirty="0"/>
              <a:t>2,00,000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en-IN" dirty="0"/>
              <a:t>3,50,000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DA254DD-6A47-A5CA-186B-C4525DE39EF3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DF09384-AE72-4B77-64BA-ABE54A3337AC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9E77F5D-BD69-DA68-15F1-971A536005D4}"/>
                </a:ext>
              </a:extLst>
            </p:cNvPr>
            <p:cNvSpPr txBox="1"/>
            <p:nvPr/>
          </p:nvSpPr>
          <p:spPr>
            <a:xfrm>
              <a:off x="1030415" y="324993"/>
              <a:ext cx="626485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Buying Home vs Renting House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pic>
        <p:nvPicPr>
          <p:cNvPr id="35" name="Graphic 34" descr="Questions with solid fill">
            <a:extLst>
              <a:ext uri="{FF2B5EF4-FFF2-40B4-BE49-F238E27FC236}">
                <a16:creationId xmlns:a16="http://schemas.microsoft.com/office/drawing/2014/main" id="{36F466BB-ADCD-A93D-61BE-7BD6F28223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49188" y="1596719"/>
            <a:ext cx="458659" cy="458659"/>
          </a:xfrm>
          <a:prstGeom prst="rect">
            <a:avLst/>
          </a:prstGeom>
        </p:spPr>
      </p:pic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1D960C21-5E90-576D-DA53-C521BA3D7DC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6045200"/>
            <a:ext cx="1581530" cy="54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7805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7F4CACC-CC24-A64F-B4DA-B5A15EA3A501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45A71A1-ACED-2746-BF08-4E9556BB5A64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BBA4116-A661-2E4E-AE8B-B8FDF8FCB8CA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6D4C26A-CF9A-D54F-870B-1B665E3E1261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DB024D0-80E8-424D-8257-C0033261EEDC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E05CFB-E685-C64F-BE1B-DC8D281CB459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DF28313-DCC1-634D-AACB-898C8EC9E524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502F74C-8293-0148-BAF8-17499F6DF5C3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88157DE-5520-C64C-AE06-4936E6C4269F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1478E59-207A-1940-9A3A-3328F0F11415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5A04F2C-1C46-4D4E-85C8-AC3B22B1230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EB14651-261E-AC46-8EE3-3F058E16FE1C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37EC367-433A-8D42-88B9-916C4ACD5DF7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0D7E4DD-01F2-6340-882C-DE3971370B6B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5DA03F9-0C80-E347-AD25-EFFEF05A24E9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6F31D64-16C2-D548-A080-7E00323E7EC6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567046D-FAA7-0846-85BB-623027933F2B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1529BE7-D8AD-C547-8D45-B81679FE04FC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1405493-F631-F64F-8996-CF64939AC0EA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B76A85B-87CC-EC48-A1A0-28830BCC15B9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097B615-7E94-334F-B61A-C13B1A8E3141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391C941A-81ED-A165-ACC9-8E43F1CE2401}"/>
              </a:ext>
            </a:extLst>
          </p:cNvPr>
          <p:cNvSpPr txBox="1"/>
          <p:nvPr/>
        </p:nvSpPr>
        <p:spPr>
          <a:xfrm>
            <a:off x="1047609" y="1752707"/>
            <a:ext cx="9965831" cy="295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While planning to buy a home, one should consider 4 Key factors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Income, Home loan duration, downpayment, and EMI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3 – 20 – 30 – 40 Rule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Price of home shouldn’t be more than 3X of your current annual income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Home loan duration 20 years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EMI shouldn’t be more than 30% of your monthly income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Downpayment of 40%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7BC595C-B442-74A0-3CA6-6BBA76FEE322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AA34293-9245-7067-31B8-2ED34E348BBE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5534C3-30C5-40C9-F935-00EC7FEEB4E3}"/>
                </a:ext>
              </a:extLst>
            </p:cNvPr>
            <p:cNvSpPr txBox="1"/>
            <p:nvPr/>
          </p:nvSpPr>
          <p:spPr>
            <a:xfrm>
              <a:off x="1030415" y="324993"/>
              <a:ext cx="3119765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Buying a Home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0785A5EC-6852-33F7-20CB-36ABF52695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6045200"/>
            <a:ext cx="1581530" cy="54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001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7F4CACC-CC24-A64F-B4DA-B5A15EA3A501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45A71A1-ACED-2746-BF08-4E9556BB5A64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BBA4116-A661-2E4E-AE8B-B8FDF8FCB8CA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6D4C26A-CF9A-D54F-870B-1B665E3E1261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DB024D0-80E8-424D-8257-C0033261EEDC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E05CFB-E685-C64F-BE1B-DC8D281CB459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DF28313-DCC1-634D-AACB-898C8EC9E524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502F74C-8293-0148-BAF8-17499F6DF5C3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88157DE-5520-C64C-AE06-4936E6C4269F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1478E59-207A-1940-9A3A-3328F0F11415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5A04F2C-1C46-4D4E-85C8-AC3B22B1230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EB14651-261E-AC46-8EE3-3F058E16FE1C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37EC367-433A-8D42-88B9-916C4ACD5DF7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0D7E4DD-01F2-6340-882C-DE3971370B6B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5DA03F9-0C80-E347-AD25-EFFEF05A24E9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6F31D64-16C2-D548-A080-7E00323E7EC6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567046D-FAA7-0846-85BB-623027933F2B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1529BE7-D8AD-C547-8D45-B81679FE04FC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1405493-F631-F64F-8996-CF64939AC0EA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B76A85B-87CC-EC48-A1A0-28830BCC15B9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097B615-7E94-334F-B61A-C13B1A8E3141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67BC595C-B442-74A0-3CA6-6BBA76FEE322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AA34293-9245-7067-31B8-2ED34E348BBE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5534C3-30C5-40C9-F935-00EC7FEEB4E3}"/>
                </a:ext>
              </a:extLst>
            </p:cNvPr>
            <p:cNvSpPr txBox="1"/>
            <p:nvPr/>
          </p:nvSpPr>
          <p:spPr>
            <a:xfrm>
              <a:off x="1030415" y="324993"/>
              <a:ext cx="6242415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Investment plan to Buy a Home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10D7B6CB-6B5B-E4E6-AA6C-E0A1397ACF55}"/>
              </a:ext>
            </a:extLst>
          </p:cNvPr>
          <p:cNvSpPr txBox="1"/>
          <p:nvPr/>
        </p:nvSpPr>
        <p:spPr>
          <a:xfrm>
            <a:off x="1047609" y="1437747"/>
            <a:ext cx="9965831" cy="1295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Chanchal Kumar wants to buy a home in Delhi. He figured out that he would need a fully furnished 3-BHK flat for his family. The flat is available at INR 1.2 Crores. He has 30 Lakhs savings. His salary is 25 LPA, and his wife’s is 20 LPA.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09C2645-18CF-EFE9-737B-C4439834DB85}"/>
              </a:ext>
            </a:extLst>
          </p:cNvPr>
          <p:cNvSpPr txBox="1"/>
          <p:nvPr/>
        </p:nvSpPr>
        <p:spPr>
          <a:xfrm>
            <a:off x="1067928" y="3023548"/>
            <a:ext cx="9965831" cy="2542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i="1" dirty="0"/>
              <a:t>Check 3 – 20 – 30 – 40 rule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i="1" dirty="0"/>
              <a:t>Everything satisfies except for 40% downpayment value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i="1" dirty="0"/>
              <a:t>Chanchal should invest his savings, and add a SIP to reach quickly 48 Lakhs downpayment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i="1" dirty="0"/>
              <a:t>As 60-40 would be a stable portfolio, he can invest in it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i="1" dirty="0"/>
              <a:t>Once the investment value reaches 48 Lakhs, he can take a home loan for 72 Lakhs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i="1" dirty="0"/>
              <a:t>The EMI of 60,000 has to be accounted for in his future expenses</a:t>
            </a: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9EB57455-3EE0-CCB5-0B59-1E4BEFA42D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6045200"/>
            <a:ext cx="1581530" cy="54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4581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2C2E27D-A3C9-E14F-8842-32127DA9DE17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1C9BA1B-ED25-FB4B-B10B-8C86E1BCFA8E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56F4BFD-4380-D545-822F-BBB42A78A51B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E08C70C-DD66-6B42-B0A9-8B5DA70EA95B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ACEDDEA-D2EA-954F-A0C8-709DFDA195DE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FBAFBB7-BF45-634C-86E7-02ADBE13B137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789C17D-E907-5441-9C2E-38A0ABC74CE5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8075196-14AC-FE46-9B6A-5C77CFFD2DDF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05AABAB-384A-2D47-8F8A-2A3655DCA710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AD4208-B737-9F41-95EA-60D38640926E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BA11ECD-1C27-E34F-A8EC-0D19C9224EA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AA27630-4FAD-A248-9717-0F0758D19B70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FA51FB6-2E5F-C448-AB9E-FA032B259C3D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6B64E35-B43A-C847-8AE9-FF3FA1BBA7D2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555562F-9BDE-9741-B45B-141DDE4EBC5C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879E3C7-DFA8-7348-9ED3-286D2D9B4A3E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56428AB-0FAA-B04A-8651-C81E2FE95ABE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F2DB9A-E580-A742-AF9B-224F62DAD96F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4375F15-1CAE-704D-8BA8-D74B10D9D5B2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098B0AF-FA3A-E74D-9056-0EFE2D82E83E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C0278F3-4C8F-4D46-8B7D-97A89B83FF6C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0AD5E64C-56A4-EA14-6B91-12E12597405B}"/>
              </a:ext>
            </a:extLst>
          </p:cNvPr>
          <p:cNvSpPr txBox="1"/>
          <p:nvPr/>
        </p:nvSpPr>
        <p:spPr>
          <a:xfrm>
            <a:off x="1088054" y="2925445"/>
            <a:ext cx="9908191" cy="46410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2"/>
            </a:pPr>
            <a:r>
              <a:rPr lang="en-US" dirty="0">
                <a:solidFill>
                  <a:srgbClr val="007AB9"/>
                </a:solidFill>
                <a:latin typeface="Merriweather" pitchFamily="2" charset="77"/>
                <a:hlinkClick r:id="rId3"/>
              </a:rPr>
              <a:t>Template to assess Buying a home vs Renting a house</a:t>
            </a:r>
            <a:endParaRPr lang="en-IN" dirty="0">
              <a:solidFill>
                <a:srgbClr val="007AB9"/>
              </a:solidFill>
              <a:latin typeface="Merriweather" pitchFamily="2" charset="77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D3F109C-C02E-D0D3-2E63-B6224A1B539E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838C63F-0686-CB44-98A8-3686862C7503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86D2052-FFFF-F733-E915-99092FFA28AA}"/>
                </a:ext>
              </a:extLst>
            </p:cNvPr>
            <p:cNvSpPr txBox="1"/>
            <p:nvPr/>
          </p:nvSpPr>
          <p:spPr>
            <a:xfrm>
              <a:off x="1030415" y="324993"/>
              <a:ext cx="6151043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Templates used in this Episode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sp>
        <p:nvSpPr>
          <p:cNvPr id="3" name="TextBox 2">
            <a:hlinkClick r:id="rId4"/>
            <a:extLst>
              <a:ext uri="{FF2B5EF4-FFF2-40B4-BE49-F238E27FC236}">
                <a16:creationId xmlns:a16="http://schemas.microsoft.com/office/drawing/2014/main" id="{DE009A89-AB01-2821-B12A-377535545D55}"/>
              </a:ext>
            </a:extLst>
          </p:cNvPr>
          <p:cNvSpPr txBox="1"/>
          <p:nvPr/>
        </p:nvSpPr>
        <p:spPr>
          <a:xfrm>
            <a:off x="1088054" y="2038796"/>
            <a:ext cx="549933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IN" i="0" u="sng" dirty="0">
                <a:solidFill>
                  <a:srgbClr val="0C97D4"/>
                </a:solidFill>
                <a:effectLst/>
                <a:latin typeface="Merriweather" pitchFamily="2" charset="77"/>
                <a:hlinkClick r:id="rId5"/>
              </a:rPr>
              <a:t>Template to estimate savings</a:t>
            </a:r>
            <a:endParaRPr lang="en-IN" i="0" u="sng" dirty="0">
              <a:solidFill>
                <a:srgbClr val="0C97D4"/>
              </a:solidFill>
              <a:effectLst/>
              <a:latin typeface="Merriweather" pitchFamily="2" charset="77"/>
            </a:endParaRP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41CD9FE3-F4DC-E7FF-32C2-49443F9FF89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6055360"/>
            <a:ext cx="1581530" cy="54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3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ED153D1-03E8-83A0-F849-D0882D88C774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0441F5F-9C70-D5CF-8753-93318CF7529E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AE66C59-D96A-90AA-D130-6D75B7B1DDC7}"/>
                </a:ext>
              </a:extLst>
            </p:cNvPr>
            <p:cNvSpPr txBox="1"/>
            <p:nvPr/>
          </p:nvSpPr>
          <p:spPr>
            <a:xfrm>
              <a:off x="1030415" y="324993"/>
              <a:ext cx="746710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Recap: Setting Returns Expectations 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F9A74C47-4C5A-2733-771A-4962155C32AE}"/>
              </a:ext>
            </a:extLst>
          </p:cNvPr>
          <p:cNvSpPr txBox="1"/>
          <p:nvPr/>
        </p:nvSpPr>
        <p:spPr>
          <a:xfrm>
            <a:off x="508000" y="1784559"/>
            <a:ext cx="4826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Chances of making money increases as the holding period increases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On an average Sensex gave 11.4% returns (CAGR) over 10-years rolling returns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The FD returns average is at 8.2%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Over 40 years, 11.4% returns will generate 75X of initial investment, and 8.2% will generate 23X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A 60-40 portfolio is a simple plan to start with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86361CF-F0C8-0F89-FD62-EB81F5F12E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201959"/>
              </p:ext>
            </p:extLst>
          </p:nvPr>
        </p:nvGraphicFramePr>
        <p:xfrm>
          <a:off x="5635392" y="1676656"/>
          <a:ext cx="5785223" cy="3781887"/>
        </p:xfrm>
        <a:graphic>
          <a:graphicData uri="http://schemas.openxmlformats.org/drawingml/2006/table">
            <a:tbl>
              <a:tblPr/>
              <a:tblGrid>
                <a:gridCol w="4210423">
                  <a:extLst>
                    <a:ext uri="{9D8B030D-6E8A-4147-A177-3AD203B41FA5}">
                      <a16:colId xmlns:a16="http://schemas.microsoft.com/office/drawing/2014/main" val="758442586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4060475214"/>
                    </a:ext>
                  </a:extLst>
                </a:gridCol>
              </a:tblGrid>
              <a:tr h="421875">
                <a:tc gridSpan="2">
                  <a:txBody>
                    <a:bodyPr/>
                    <a:lstStyle/>
                    <a:p>
                      <a:pPr algn="ctr" rtl="0" fontAlgn="base"/>
                      <a:r>
                        <a:rPr lang="en-US" sz="1800" b="1" i="0" dirty="0">
                          <a:effectLst/>
                          <a:latin typeface="+mn-lt"/>
                        </a:rPr>
                        <a:t>60-40 portfolio 10-year Rolling Returns</a:t>
                      </a:r>
                      <a:endParaRPr lang="en-US" sz="1600" b="1" i="0" dirty="0">
                        <a:effectLst/>
                        <a:latin typeface="+mn-lt"/>
                      </a:endParaRPr>
                    </a:p>
                  </a:txBody>
                  <a:tcPr marL="72321" marR="72321" marT="36161" marB="361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ase"/>
                      <a:endParaRPr lang="en-US" sz="1600" b="0" i="0" dirty="0">
                        <a:effectLst/>
                        <a:latin typeface="+mn-lt"/>
                      </a:endParaRPr>
                    </a:p>
                  </a:txBody>
                  <a:tcPr marL="72321" marR="72321" marT="36161" marB="361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838081"/>
                  </a:ext>
                </a:extLst>
              </a:tr>
              <a:tr h="323662">
                <a:tc>
                  <a:txBody>
                    <a:bodyPr/>
                    <a:lstStyle/>
                    <a:p>
                      <a:pPr fontAlgn="b"/>
                      <a:endParaRPr lang="en-US" sz="1600" dirty="0">
                        <a:effectLst/>
                        <a:latin typeface="+mn-lt"/>
                      </a:endParaRPr>
                    </a:p>
                    <a:p>
                      <a:pPr algn="l" rtl="0" fontAlgn="base"/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Debt Allocation </a:t>
                      </a:r>
                      <a:endParaRPr lang="en-US" sz="1600" b="0" i="0" dirty="0">
                        <a:effectLst/>
                        <a:latin typeface="+mn-lt"/>
                      </a:endParaRPr>
                    </a:p>
                  </a:txBody>
                  <a:tcPr marL="72321" marR="72321" marT="36161" marB="361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dirty="0">
                        <a:effectLst/>
                        <a:latin typeface="+mn-lt"/>
                      </a:endParaRPr>
                    </a:p>
                    <a:p>
                      <a:pPr algn="ctr" rtl="0" fontAlgn="base"/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40% </a:t>
                      </a:r>
                      <a:endParaRPr lang="en-US" sz="1600" b="0" i="0" dirty="0">
                        <a:effectLst/>
                        <a:latin typeface="+mn-lt"/>
                      </a:endParaRPr>
                    </a:p>
                  </a:txBody>
                  <a:tcPr marL="72321" marR="72321" marT="36161" marB="361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310269"/>
                  </a:ext>
                </a:extLst>
              </a:tr>
              <a:tr h="421875">
                <a:tc>
                  <a:txBody>
                    <a:bodyPr/>
                    <a:lstStyle/>
                    <a:p>
                      <a:pPr fontAlgn="b"/>
                      <a:endParaRPr lang="en-US" sz="1600" dirty="0">
                        <a:effectLst/>
                        <a:latin typeface="+mn-lt"/>
                      </a:endParaRPr>
                    </a:p>
                    <a:p>
                      <a:pPr algn="l" rtl="0" fontAlgn="base"/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Equity Allocation </a:t>
                      </a:r>
                      <a:endParaRPr lang="en-US" sz="1600" b="0" i="0" dirty="0">
                        <a:effectLst/>
                        <a:latin typeface="+mn-lt"/>
                      </a:endParaRPr>
                    </a:p>
                  </a:txBody>
                  <a:tcPr marL="72321" marR="72321" marT="36161" marB="361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600" dirty="0">
                        <a:effectLst/>
                        <a:latin typeface="+mn-lt"/>
                      </a:endParaRPr>
                    </a:p>
                    <a:p>
                      <a:pPr algn="ctr" rtl="0" fontAlgn="base"/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60% </a:t>
                      </a:r>
                      <a:endParaRPr lang="en-US" sz="1600" b="0" i="0" dirty="0">
                        <a:effectLst/>
                        <a:latin typeface="+mn-lt"/>
                      </a:endParaRPr>
                    </a:p>
                  </a:txBody>
                  <a:tcPr marL="72321" marR="72321" marT="36161" marB="361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805170"/>
                  </a:ext>
                </a:extLst>
              </a:tr>
              <a:tr h="421875">
                <a:tc>
                  <a:txBody>
                    <a:bodyPr/>
                    <a:lstStyle/>
                    <a:p>
                      <a:pPr fontAlgn="b"/>
                      <a:endParaRPr lang="en-US" sz="1600" dirty="0">
                        <a:effectLst/>
                        <a:latin typeface="+mn-lt"/>
                      </a:endParaRPr>
                    </a:p>
                    <a:p>
                      <a:pPr algn="l" rtl="0" fontAlgn="base"/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Negative Return Years </a:t>
                      </a:r>
                      <a:endParaRPr lang="en-US" sz="1600" b="0" i="0" dirty="0">
                        <a:effectLst/>
                        <a:latin typeface="+mn-lt"/>
                      </a:endParaRPr>
                    </a:p>
                  </a:txBody>
                  <a:tcPr marL="72321" marR="72321" marT="36161" marB="361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600" dirty="0">
                        <a:effectLst/>
                        <a:latin typeface="+mn-lt"/>
                      </a:endParaRPr>
                    </a:p>
                    <a:p>
                      <a:pPr algn="ctr" rtl="0" fontAlgn="base"/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sz="1600" b="0" i="0" dirty="0">
                        <a:effectLst/>
                        <a:latin typeface="+mn-lt"/>
                      </a:endParaRPr>
                    </a:p>
                  </a:txBody>
                  <a:tcPr marL="72321" marR="72321" marT="36161" marB="361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523698"/>
                  </a:ext>
                </a:extLst>
              </a:tr>
              <a:tr h="421875">
                <a:tc>
                  <a:txBody>
                    <a:bodyPr/>
                    <a:lstStyle/>
                    <a:p>
                      <a:pPr fontAlgn="b"/>
                      <a:endParaRPr lang="en-US" sz="1600" dirty="0">
                        <a:effectLst/>
                        <a:latin typeface="+mn-lt"/>
                      </a:endParaRPr>
                    </a:p>
                    <a:p>
                      <a:pPr algn="l" rtl="0" fontAlgn="base"/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Return </a:t>
                      </a:r>
                      <a:endParaRPr lang="en-US" sz="1600" b="0" i="0" dirty="0">
                        <a:effectLst/>
                        <a:latin typeface="+mn-lt"/>
                      </a:endParaRPr>
                    </a:p>
                  </a:txBody>
                  <a:tcPr marL="72321" marR="72321" marT="36161" marB="361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600" dirty="0">
                        <a:effectLst/>
                        <a:latin typeface="+mn-lt"/>
                      </a:endParaRPr>
                    </a:p>
                    <a:p>
                      <a:pPr algn="ctr" rtl="0" fontAlgn="base"/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10.76% </a:t>
                      </a:r>
                      <a:endParaRPr lang="en-US" sz="1600" b="0" i="0" dirty="0">
                        <a:effectLst/>
                        <a:latin typeface="+mn-lt"/>
                      </a:endParaRPr>
                    </a:p>
                  </a:txBody>
                  <a:tcPr marL="72321" marR="72321" marT="36161" marB="361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786145"/>
                  </a:ext>
                </a:extLst>
              </a:tr>
              <a:tr h="421875">
                <a:tc>
                  <a:txBody>
                    <a:bodyPr/>
                    <a:lstStyle/>
                    <a:p>
                      <a:pPr fontAlgn="b"/>
                      <a:endParaRPr lang="en-US" sz="1600" dirty="0">
                        <a:effectLst/>
                        <a:latin typeface="+mn-lt"/>
                      </a:endParaRPr>
                    </a:p>
                    <a:p>
                      <a:pPr algn="l" rtl="0" fontAlgn="base"/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Best Year Return  </a:t>
                      </a:r>
                      <a:endParaRPr lang="en-US" sz="1600" b="0" i="0" dirty="0">
                        <a:effectLst/>
                        <a:latin typeface="+mn-lt"/>
                      </a:endParaRPr>
                    </a:p>
                  </a:txBody>
                  <a:tcPr marL="72321" marR="72321" marT="36161" marB="361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600" dirty="0">
                        <a:effectLst/>
                        <a:latin typeface="+mn-lt"/>
                      </a:endParaRPr>
                    </a:p>
                    <a:p>
                      <a:pPr algn="ctr" rtl="0" fontAlgn="base"/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16.04% </a:t>
                      </a:r>
                      <a:endParaRPr lang="en-US" sz="1600" b="0" i="0" dirty="0">
                        <a:effectLst/>
                        <a:latin typeface="+mn-lt"/>
                      </a:endParaRPr>
                    </a:p>
                  </a:txBody>
                  <a:tcPr marL="72321" marR="72321" marT="36161" marB="361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702911"/>
                  </a:ext>
                </a:extLst>
              </a:tr>
              <a:tr h="421875">
                <a:tc>
                  <a:txBody>
                    <a:bodyPr/>
                    <a:lstStyle/>
                    <a:p>
                      <a:pPr fontAlgn="b"/>
                      <a:endParaRPr lang="en-US" sz="1600" dirty="0">
                        <a:effectLst/>
                        <a:latin typeface="+mn-lt"/>
                      </a:endParaRPr>
                    </a:p>
                    <a:p>
                      <a:pPr algn="l" rtl="0" fontAlgn="base"/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Worst Year Return </a:t>
                      </a:r>
                      <a:endParaRPr lang="en-US" sz="1600" b="0" i="0" dirty="0">
                        <a:effectLst/>
                        <a:latin typeface="+mn-lt"/>
                      </a:endParaRPr>
                    </a:p>
                  </a:txBody>
                  <a:tcPr marL="72321" marR="72321" marT="36161" marB="361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600" dirty="0">
                        <a:effectLst/>
                        <a:latin typeface="+mn-lt"/>
                      </a:endParaRPr>
                    </a:p>
                    <a:p>
                      <a:pPr algn="ctr" rtl="0" fontAlgn="base"/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3.95% </a:t>
                      </a:r>
                      <a:endParaRPr lang="en-US" sz="1600" b="0" i="0" dirty="0">
                        <a:effectLst/>
                        <a:latin typeface="+mn-lt"/>
                      </a:endParaRPr>
                    </a:p>
                  </a:txBody>
                  <a:tcPr marL="72321" marR="72321" marT="36161" marB="361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045354"/>
                  </a:ext>
                </a:extLst>
              </a:tr>
            </a:tbl>
          </a:graphicData>
        </a:graphic>
      </p:graphicFrame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6951AD84-A14D-62CE-8CDE-5C39DB721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6045200"/>
            <a:ext cx="1581530" cy="54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6898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2C2E27D-A3C9-E14F-8842-32127DA9DE17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1C9BA1B-ED25-FB4B-B10B-8C86E1BCFA8E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56F4BFD-4380-D545-822F-BBB42A78A51B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E08C70C-DD66-6B42-B0A9-8B5DA70EA95B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ACEDDEA-D2EA-954F-A0C8-709DFDA195DE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FBAFBB7-BF45-634C-86E7-02ADBE13B137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789C17D-E907-5441-9C2E-38A0ABC74CE5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8075196-14AC-FE46-9B6A-5C77CFFD2DDF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05AABAB-384A-2D47-8F8A-2A3655DCA710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AD4208-B737-9F41-95EA-60D38640926E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BA11ECD-1C27-E34F-A8EC-0D19C9224EA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AA27630-4FAD-A248-9717-0F0758D19B70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FA51FB6-2E5F-C448-AB9E-FA032B259C3D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6B64E35-B43A-C847-8AE9-FF3FA1BBA7D2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555562F-9BDE-9741-B45B-141DDE4EBC5C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879E3C7-DFA8-7348-9ED3-286D2D9B4A3E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56428AB-0FAA-B04A-8651-C81E2FE95ABE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F2DB9A-E580-A742-AF9B-224F62DAD96F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4375F15-1CAE-704D-8BA8-D74B10D9D5B2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098B0AF-FA3A-E74D-9056-0EFE2D82E83E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C0278F3-4C8F-4D46-8B7D-97A89B83FF6C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0AD5E64C-56A4-EA14-6B91-12E12597405B}"/>
              </a:ext>
            </a:extLst>
          </p:cNvPr>
          <p:cNvSpPr txBox="1"/>
          <p:nvPr/>
        </p:nvSpPr>
        <p:spPr>
          <a:xfrm>
            <a:off x="3912158" y="3384281"/>
            <a:ext cx="58531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b="1" dirty="0">
                <a:solidFill>
                  <a:srgbClr val="0070C0"/>
                </a:solidFill>
              </a:rPr>
              <a:t>Planning your Retirement</a:t>
            </a:r>
            <a:endParaRPr lang="en-IN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Graphic 3" descr="Lightbulb and gear with solid fill">
            <a:extLst>
              <a:ext uri="{FF2B5EF4-FFF2-40B4-BE49-F238E27FC236}">
                <a16:creationId xmlns:a16="http://schemas.microsoft.com/office/drawing/2014/main" id="{2FFB0A52-FFAB-70CE-B7BE-1BF5289DD6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900190" y="3286954"/>
            <a:ext cx="914400" cy="91440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76B83722-20D9-094A-0274-49D9C16280D8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4CCB7E1-774D-7820-F567-072A85CB3260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7FE619C-EE06-31A3-C14C-2D758FCA7B7A}"/>
                </a:ext>
              </a:extLst>
            </p:cNvPr>
            <p:cNvSpPr txBox="1"/>
            <p:nvPr/>
          </p:nvSpPr>
          <p:spPr>
            <a:xfrm>
              <a:off x="1030415" y="324993"/>
              <a:ext cx="3316934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Coming Episode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251856F9-9995-9F2F-D5D9-BE165D3C0E4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6045200"/>
            <a:ext cx="1581530" cy="54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0143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7D17A1BE-C3E1-C607-D598-DC0EC94DFE86}"/>
              </a:ext>
            </a:extLst>
          </p:cNvPr>
          <p:cNvSpPr txBox="1"/>
          <p:nvPr/>
        </p:nvSpPr>
        <p:spPr>
          <a:xfrm>
            <a:off x="4980951" y="3201676"/>
            <a:ext cx="2230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pc="300" dirty="0">
                <a:latin typeface="Merriweather" pitchFamily="2" charset="77"/>
              </a:rPr>
              <a:t>FOLLOW US ON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C4C09A4-181B-8FC5-5EF1-B7207FAFF8B1}"/>
              </a:ext>
            </a:extLst>
          </p:cNvPr>
          <p:cNvCxnSpPr>
            <a:cxnSpLocks/>
          </p:cNvCxnSpPr>
          <p:nvPr/>
        </p:nvCxnSpPr>
        <p:spPr>
          <a:xfrm>
            <a:off x="6096000" y="3784600"/>
            <a:ext cx="0" cy="2806700"/>
          </a:xfrm>
          <a:prstGeom prst="line">
            <a:avLst/>
          </a:prstGeom>
          <a:ln>
            <a:solidFill>
              <a:srgbClr val="007AB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139F2AB2-A112-1F4F-3964-BE87339D31DB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C88559F1-80B0-0848-DFAA-654FE8C130FC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38C7E2C-4AFC-6681-BC69-AAC82EF9B7BB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819F702F-3942-D175-ADB9-388E62DE4B18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4DA7FEA9-BDFA-B711-A1CE-F1CCF832BC18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7873379-39D3-9D1C-F74B-0D15E810F910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C7D382C-1E4E-BAFC-8FF7-F53EECE5F4C0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1018EF00-9F0D-930A-556A-D9100F1EBE47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E82E2038-AD45-1FFA-5AC1-458B14BBB3AA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9C5E4312-7B8A-40D1-F2F1-608432D0504A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7BDA128-6F89-DEC9-1C10-CE32B00B39FD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36F1580D-C737-D408-3D11-B247E6E9C7D8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2A957EE9-8190-ABE5-121F-F69E2B777A39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A84A9DCE-C5E5-7AEE-7EBF-67325487E526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F9369453-D298-08CC-98A0-D06EE332911A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C043C2E-80BB-0689-4D5C-E479B27F57CB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0ECA2DFB-3AC6-0DF1-EC04-0431708C4492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4E9814DA-FCAA-6E72-8E5E-2792EA7A62CB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18B7E8CB-A0DC-E78E-3771-DAAC69DC034C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A7206202-5483-7A14-CD1C-962E34A8051E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EF33A5D7-2434-E0A4-77E4-30D6B17DFA55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65E9E6F9-10C6-D97A-C173-065849836219}"/>
              </a:ext>
            </a:extLst>
          </p:cNvPr>
          <p:cNvSpPr/>
          <p:nvPr/>
        </p:nvSpPr>
        <p:spPr>
          <a:xfrm>
            <a:off x="0" y="-13252"/>
            <a:ext cx="12192000" cy="2817751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100000">
                <a:srgbClr val="0070C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3A87067-D881-4AE7-24DE-846E0B610999}"/>
              </a:ext>
            </a:extLst>
          </p:cNvPr>
          <p:cNvSpPr txBox="1"/>
          <p:nvPr/>
        </p:nvSpPr>
        <p:spPr>
          <a:xfrm>
            <a:off x="4789392" y="1142436"/>
            <a:ext cx="261321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spc="300" dirty="0">
                <a:solidFill>
                  <a:schemeClr val="bg1"/>
                </a:solidFill>
                <a:latin typeface="Merriweather" pitchFamily="2" charset="77"/>
              </a:rPr>
              <a:t>Thank You</a:t>
            </a:r>
            <a:endParaRPr lang="en-US" sz="3000" spc="300" dirty="0">
              <a:solidFill>
                <a:schemeClr val="bg1"/>
              </a:solidFill>
              <a:latin typeface="Merriweather" pitchFamily="2" charset="7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1E1A6CD-B6C7-FE02-383D-678A5401560C}"/>
              </a:ext>
            </a:extLst>
          </p:cNvPr>
          <p:cNvSpPr txBox="1"/>
          <p:nvPr/>
        </p:nvSpPr>
        <p:spPr>
          <a:xfrm>
            <a:off x="751707" y="3960187"/>
            <a:ext cx="459232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b="1" dirty="0"/>
              <a:t>Sandeep Tyagi</a:t>
            </a:r>
          </a:p>
          <a:p>
            <a:endParaRPr lang="en-IN" dirty="0"/>
          </a:p>
          <a:p>
            <a:r>
              <a:rPr lang="en-IN" dirty="0"/>
              <a:t>LinkedIn: </a:t>
            </a:r>
            <a:r>
              <a:rPr lang="en-IN" dirty="0">
                <a:hlinkClick r:id="rId2"/>
              </a:rPr>
              <a:t>https://www.linkedin.com/in/styagi/</a:t>
            </a:r>
            <a:endParaRPr lang="en-IN" dirty="0"/>
          </a:p>
          <a:p>
            <a:endParaRPr lang="en-IN" dirty="0"/>
          </a:p>
          <a:p>
            <a:r>
              <a:rPr lang="en-IN" dirty="0"/>
              <a:t>Twitter: </a:t>
            </a:r>
            <a:r>
              <a:rPr lang="en-IN" dirty="0">
                <a:hlinkClick r:id="rId3"/>
              </a:rPr>
              <a:t>https://twitter.com/styagi</a:t>
            </a:r>
            <a:endParaRPr lang="en-IN" dirty="0"/>
          </a:p>
          <a:p>
            <a:endParaRPr lang="en-IN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5AADDC-E0E0-AE58-63E6-5F0B97A40119}"/>
              </a:ext>
            </a:extLst>
          </p:cNvPr>
          <p:cNvSpPr txBox="1"/>
          <p:nvPr/>
        </p:nvSpPr>
        <p:spPr>
          <a:xfrm>
            <a:off x="6549034" y="3960187"/>
            <a:ext cx="537945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b="1" dirty="0"/>
              <a:t>GULAQ</a:t>
            </a:r>
          </a:p>
          <a:p>
            <a:endParaRPr lang="en-IN" dirty="0"/>
          </a:p>
          <a:p>
            <a:r>
              <a:rPr lang="en-IN" dirty="0"/>
              <a:t>LinkedIn: </a:t>
            </a:r>
            <a:r>
              <a:rPr lang="en-IN" dirty="0">
                <a:hlinkClick r:id="rId4"/>
              </a:rPr>
              <a:t>https://www.linkedin.com/in/</a:t>
            </a:r>
            <a:r>
              <a:rPr lang="en-US" dirty="0" err="1">
                <a:hlinkClick r:id="rId4"/>
              </a:rPr>
              <a:t>gulaqnew</a:t>
            </a:r>
            <a:endParaRPr lang="en-US" dirty="0"/>
          </a:p>
          <a:p>
            <a:endParaRPr lang="en-IN" dirty="0"/>
          </a:p>
          <a:p>
            <a:r>
              <a:rPr lang="en-IN" dirty="0"/>
              <a:t>Twitter: </a:t>
            </a:r>
            <a:r>
              <a:rPr lang="en-IN" dirty="0">
                <a:hlinkClick r:id="rId5"/>
              </a:rPr>
              <a:t>https://twitter.com/gulaqfintech</a:t>
            </a:r>
            <a:endParaRPr lang="en-IN" dirty="0"/>
          </a:p>
          <a:p>
            <a:endParaRPr lang="en-IN" dirty="0"/>
          </a:p>
          <a:p>
            <a:r>
              <a:rPr lang="en-IN" dirty="0"/>
              <a:t>Instagram: </a:t>
            </a:r>
            <a:r>
              <a:rPr lang="en-IN" dirty="0">
                <a:hlinkClick r:id="rId6"/>
              </a:rPr>
              <a:t>https://www.instagram.com/gulaqfintech/</a:t>
            </a:r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70785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2CC3F1C8-0B86-3333-EC47-865453A1A7C9}"/>
              </a:ext>
            </a:extLst>
          </p:cNvPr>
          <p:cNvSpPr/>
          <p:nvPr/>
        </p:nvSpPr>
        <p:spPr>
          <a:xfrm>
            <a:off x="0" y="10160"/>
            <a:ext cx="12192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7F4CACC-CC24-A64F-B4DA-B5A15EA3A501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45A71A1-ACED-2746-BF08-4E9556BB5A64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BBA4116-A661-2E4E-AE8B-B8FDF8FCB8CA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6D4C26A-CF9A-D54F-870B-1B665E3E1261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DB024D0-80E8-424D-8257-C0033261EEDC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E05CFB-E685-C64F-BE1B-DC8D281CB459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DF28313-DCC1-634D-AACB-898C8EC9E524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502F74C-8293-0148-BAF8-17499F6DF5C3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88157DE-5520-C64C-AE06-4936E6C4269F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1478E59-207A-1940-9A3A-3328F0F11415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5A04F2C-1C46-4D4E-85C8-AC3B22B1230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EB14651-261E-AC46-8EE3-3F058E16FE1C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37EC367-433A-8D42-88B9-916C4ACD5DF7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0D7E4DD-01F2-6340-882C-DE3971370B6B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5DA03F9-0C80-E347-AD25-EFFEF05A24E9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6F31D64-16C2-D548-A080-7E00323E7EC6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567046D-FAA7-0846-85BB-623027933F2B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1529BE7-D8AD-C547-8D45-B81679FE04FC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1405493-F631-F64F-8996-CF64939AC0EA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B76A85B-87CC-EC48-A1A0-28830BCC15B9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097B615-7E94-334F-B61A-C13B1A8E3141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C70A3999-65D3-0BC7-14A9-F57F89387785}"/>
              </a:ext>
            </a:extLst>
          </p:cNvPr>
          <p:cNvGrpSpPr/>
          <p:nvPr/>
        </p:nvGrpSpPr>
        <p:grpSpPr>
          <a:xfrm>
            <a:off x="3431062" y="1763661"/>
            <a:ext cx="5619566" cy="3188736"/>
            <a:chOff x="3431061" y="1890790"/>
            <a:chExt cx="5619566" cy="318873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9301520-2ADD-80A7-D950-9C87B3444A2F}"/>
                </a:ext>
              </a:extLst>
            </p:cNvPr>
            <p:cNvSpPr txBox="1"/>
            <p:nvPr/>
          </p:nvSpPr>
          <p:spPr>
            <a:xfrm>
              <a:off x="3431061" y="2731888"/>
              <a:ext cx="5619566" cy="175432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bg1"/>
                  </a:solidFill>
                </a:rPr>
                <a:t>Do not save what is left after spending, but spend what is left after saving</a:t>
              </a:r>
              <a:endParaRPr lang="en-US" sz="3600" b="0" i="0" dirty="0"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F06FD835-3546-0FBB-E707-C7A4F8AAA0DC}"/>
                </a:ext>
              </a:extLst>
            </p:cNvPr>
            <p:cNvSpPr txBox="1"/>
            <p:nvPr/>
          </p:nvSpPr>
          <p:spPr>
            <a:xfrm>
              <a:off x="5575886" y="1890790"/>
              <a:ext cx="1040227" cy="16312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sz="10000" b="0" i="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“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81D5569A-5949-08FD-2AE2-68A55894824C}"/>
                </a:ext>
              </a:extLst>
            </p:cNvPr>
            <p:cNvSpPr txBox="1"/>
            <p:nvPr/>
          </p:nvSpPr>
          <p:spPr>
            <a:xfrm>
              <a:off x="5531283" y="4679416"/>
              <a:ext cx="17955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i="0" dirty="0">
                  <a:solidFill>
                    <a:schemeClr val="bg1"/>
                  </a:solidFill>
                  <a:effectLst/>
                </a:rPr>
                <a:t>- Warren Buffet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3054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>
            <a:extLst>
              <a:ext uri="{FF2B5EF4-FFF2-40B4-BE49-F238E27FC236}">
                <a16:creationId xmlns:a16="http://schemas.microsoft.com/office/drawing/2014/main" id="{849BD079-7955-6D8C-B00C-46534395B001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6BD2A47-3D84-EA40-A4A4-C21E84A2283B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042268E-CB5B-B547-B68F-7193FA97B8DF}"/>
                </a:ext>
              </a:extLst>
            </p:cNvPr>
            <p:cNvSpPr txBox="1"/>
            <p:nvPr/>
          </p:nvSpPr>
          <p:spPr>
            <a:xfrm>
              <a:off x="1030415" y="324993"/>
              <a:ext cx="3754554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Assessing savings 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7F4CACC-CC24-A64F-B4DA-B5A15EA3A501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45A71A1-ACED-2746-BF08-4E9556BB5A64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BBA4116-A661-2E4E-AE8B-B8FDF8FCB8CA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6D4C26A-CF9A-D54F-870B-1B665E3E1261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DB024D0-80E8-424D-8257-C0033261EEDC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E05CFB-E685-C64F-BE1B-DC8D281CB459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DF28313-DCC1-634D-AACB-898C8EC9E524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502F74C-8293-0148-BAF8-17499F6DF5C3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88157DE-5520-C64C-AE06-4936E6C4269F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1478E59-207A-1940-9A3A-3328F0F11415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5A04F2C-1C46-4D4E-85C8-AC3B22B1230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EB14651-261E-AC46-8EE3-3F058E16FE1C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37EC367-433A-8D42-88B9-916C4ACD5DF7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0D7E4DD-01F2-6340-882C-DE3971370B6B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5DA03F9-0C80-E347-AD25-EFFEF05A24E9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6F31D64-16C2-D548-A080-7E00323E7EC6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567046D-FAA7-0846-85BB-623027933F2B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1529BE7-D8AD-C547-8D45-B81679FE04FC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1405493-F631-F64F-8996-CF64939AC0EA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B76A85B-87CC-EC48-A1A0-28830BCC15B9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097B615-7E94-334F-B61A-C13B1A8E3141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59301520-2ADD-80A7-D950-9C87B3444A2F}"/>
              </a:ext>
            </a:extLst>
          </p:cNvPr>
          <p:cNvSpPr txBox="1"/>
          <p:nvPr/>
        </p:nvSpPr>
        <p:spPr>
          <a:xfrm>
            <a:off x="1040141" y="1596719"/>
            <a:ext cx="10111718" cy="37888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b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This is a story of someone I know-Rajat. He is thirty years old and recently married. They are expecting their first child in 4 months. Rajat earns INR 12 lacs a year and lives with his parents. He wants to move out into an independent apartment. He recently bought a new car. The car was a little more expensive than he felt comfortable with, but he got a car loan through his bank.</a:t>
            </a:r>
          </a:p>
          <a:p>
            <a:pPr>
              <a:lnSpc>
                <a:spcPct val="150000"/>
              </a:lnSpc>
            </a:pPr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What do you see as the investment and savings plan for Rajat?</a:t>
            </a:r>
          </a:p>
          <a:p>
            <a:pPr>
              <a:lnSpc>
                <a:spcPct val="150000"/>
              </a:lnSpc>
            </a:pPr>
            <a:endParaRPr lang="en-US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He is living beyond his current means, and adding to his obligations (new baby, larger home, loan payment). </a:t>
            </a:r>
            <a:endParaRPr lang="en-US" b="0" i="0" dirty="0">
              <a:solidFill>
                <a:srgbClr val="181818"/>
              </a:solidFill>
              <a:effectLst/>
              <a:cs typeface="Calibri" panose="020F0502020204030204" pitchFamily="34" charset="0"/>
            </a:endParaRP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7EA5A035-56A6-E999-7E92-5F3A12135F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6045200"/>
            <a:ext cx="1581530" cy="54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94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7F4CACC-CC24-A64F-B4DA-B5A15EA3A501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45A71A1-ACED-2746-BF08-4E9556BB5A64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BBA4116-A661-2E4E-AE8B-B8FDF8FCB8CA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6D4C26A-CF9A-D54F-870B-1B665E3E1261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DB024D0-80E8-424D-8257-C0033261EEDC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E05CFB-E685-C64F-BE1B-DC8D281CB459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DF28313-DCC1-634D-AACB-898C8EC9E524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502F74C-8293-0148-BAF8-17499F6DF5C3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88157DE-5520-C64C-AE06-4936E6C4269F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1478E59-207A-1940-9A3A-3328F0F11415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5A04F2C-1C46-4D4E-85C8-AC3B22B1230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EB14651-261E-AC46-8EE3-3F058E16FE1C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37EC367-433A-8D42-88B9-916C4ACD5DF7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0D7E4DD-01F2-6340-882C-DE3971370B6B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5DA03F9-0C80-E347-AD25-EFFEF05A24E9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6F31D64-16C2-D548-A080-7E00323E7EC6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567046D-FAA7-0846-85BB-623027933F2B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1529BE7-D8AD-C547-8D45-B81679FE04FC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1405493-F631-F64F-8996-CF64939AC0EA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B76A85B-87CC-EC48-A1A0-28830BCC15B9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097B615-7E94-334F-B61A-C13B1A8E3141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E69B6B55-BE85-E39F-D319-6B065F0836B7}"/>
              </a:ext>
            </a:extLst>
          </p:cNvPr>
          <p:cNvSpPr txBox="1"/>
          <p:nvPr/>
        </p:nvSpPr>
        <p:spPr>
          <a:xfrm>
            <a:off x="824089" y="1870596"/>
            <a:ext cx="6873806" cy="4204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b="1" dirty="0"/>
              <a:t>Over optimistic investors</a:t>
            </a:r>
            <a:r>
              <a:rPr lang="en-IN" dirty="0"/>
              <a:t> </a:t>
            </a:r>
            <a:r>
              <a:rPr lang="en-IN" dirty="0">
                <a:sym typeface="Wingdings" panose="05000000000000000000" pitchFamily="2" charset="2"/>
              </a:rPr>
              <a:t> T</a:t>
            </a:r>
            <a:r>
              <a:rPr lang="en-IN" dirty="0"/>
              <a:t>end to save little for investment goals. As a result, they are likely to fall short of their requirement.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I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b="1" dirty="0"/>
              <a:t>Over pessimistic investors</a:t>
            </a:r>
            <a:r>
              <a:rPr lang="en-IN" dirty="0"/>
              <a:t> </a:t>
            </a:r>
            <a:r>
              <a:rPr lang="en-IN" dirty="0">
                <a:sym typeface="Wingdings" panose="05000000000000000000" pitchFamily="2" charset="2"/>
              </a:rPr>
              <a:t> Tend to save too much for the goals. As a result, they are likely to face financial stress and sacrifice present for the future.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IN" dirty="0">
              <a:sym typeface="Wingdings" panose="05000000000000000000" pitchFamily="2" charset="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>
                <a:sym typeface="Wingdings" panose="05000000000000000000" pitchFamily="2" charset="2"/>
              </a:rPr>
              <a:t>Overconfidence in future earnings, underestimating future expenses, and not assessing savings need are key reasons behind poor investment planning </a:t>
            </a:r>
            <a:endParaRPr lang="en-IN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6978187-0747-9463-5510-919E45CFC566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D4A2AD9-78A5-BC7F-E039-1380A3912342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12A5842-0E15-8D04-C663-6177422D532D}"/>
                </a:ext>
              </a:extLst>
            </p:cNvPr>
            <p:cNvSpPr txBox="1"/>
            <p:nvPr/>
          </p:nvSpPr>
          <p:spPr>
            <a:xfrm>
              <a:off x="1030415" y="324993"/>
              <a:ext cx="4624984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Why to assess savings?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E37FA222-E163-CDB3-1534-4A98258F72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6045200"/>
            <a:ext cx="1581530" cy="54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388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7F4CACC-CC24-A64F-B4DA-B5A15EA3A501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45A71A1-ACED-2746-BF08-4E9556BB5A64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BBA4116-A661-2E4E-AE8B-B8FDF8FCB8CA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6D4C26A-CF9A-D54F-870B-1B665E3E1261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DB024D0-80E8-424D-8257-C0033261EEDC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E05CFB-E685-C64F-BE1B-DC8D281CB459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DF28313-DCC1-634D-AACB-898C8EC9E524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502F74C-8293-0148-BAF8-17499F6DF5C3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88157DE-5520-C64C-AE06-4936E6C4269F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1478E59-207A-1940-9A3A-3328F0F11415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5A04F2C-1C46-4D4E-85C8-AC3B22B1230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EB14651-261E-AC46-8EE3-3F058E16FE1C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37EC367-433A-8D42-88B9-916C4ACD5DF7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0D7E4DD-01F2-6340-882C-DE3971370B6B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5DA03F9-0C80-E347-AD25-EFFEF05A24E9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6F31D64-16C2-D548-A080-7E00323E7EC6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567046D-FAA7-0846-85BB-623027933F2B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1529BE7-D8AD-C547-8D45-B81679FE04FC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1405493-F631-F64F-8996-CF64939AC0EA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B76A85B-87CC-EC48-A1A0-28830BCC15B9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097B615-7E94-334F-B61A-C13B1A8E3141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7DB04DA2-9B93-FA83-A219-532FD3306680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2421D127-75FE-B53E-851C-6F218ABD9C44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F71FF46F-1BF8-1392-2B1B-CE37A67966D9}"/>
                </a:ext>
              </a:extLst>
            </p:cNvPr>
            <p:cNvSpPr txBox="1"/>
            <p:nvPr/>
          </p:nvSpPr>
          <p:spPr>
            <a:xfrm>
              <a:off x="1030415" y="324993"/>
              <a:ext cx="8178842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Step by step process to estimate expenses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C129EA7-AEA0-EC66-C052-08944358F1B0}"/>
              </a:ext>
            </a:extLst>
          </p:cNvPr>
          <p:cNvSpPr txBox="1"/>
          <p:nvPr/>
        </p:nvSpPr>
        <p:spPr>
          <a:xfrm>
            <a:off x="4138247" y="1373225"/>
            <a:ext cx="2920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/>
              <a:t>Income – Expenses = savings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C65ED6-7E5E-85B1-0E36-E21CAED3391E}"/>
              </a:ext>
            </a:extLst>
          </p:cNvPr>
          <p:cNvSpPr txBox="1"/>
          <p:nvPr/>
        </p:nvSpPr>
        <p:spPr>
          <a:xfrm>
            <a:off x="1051299" y="1869440"/>
            <a:ext cx="9635980" cy="4619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Collect 13 months of your main bank account statement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Fill the balances for each month in the template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Identify all outflows which went into asset creation as “asset purchase”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Identify all inflows as either “income” or “asset sale”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You have 5 numbers for each month now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Balance at the beginning of the month (B1)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Asset purchase (P), Income (I), Asset Sale (S)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Balance at the end of the month (B2)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Expense (E) = B1 + I + S – P – B2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Add expenses of all months for yearly expenses estimation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Savings potential = I + P – S – E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EDDB53-5468-0D81-0355-72A212307CD2}"/>
              </a:ext>
            </a:extLst>
          </p:cNvPr>
          <p:cNvSpPr/>
          <p:nvPr/>
        </p:nvSpPr>
        <p:spPr>
          <a:xfrm>
            <a:off x="9491525" y="2905760"/>
            <a:ext cx="2436315" cy="13263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600" dirty="0"/>
              <a:t>Template link is provided on Gulaq.com, Live webinar page</a:t>
            </a:r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A877C8D4-A798-D91B-65DF-1F8ADBB011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6045200"/>
            <a:ext cx="1581530" cy="54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6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AAD9EA4E-32EF-81DF-1D18-12801FCED2B4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2A8BFE9-D421-3BA2-83A2-122C7797C16E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63BE863-F695-9271-BF26-6FF9A557C5ED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DD2BCB1-6513-5131-1892-786BA8DB9642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CAD5923-F468-A5A1-1C8E-E2C6CA93878C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6194320-B25C-691D-81F8-D87B37BEC10B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6C0055C-0691-01AD-9024-31B66AE2AC26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682BB68-8307-B2A2-6560-F59D2A8FB84F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F665D95-54C2-ABF6-C56C-81BEACB62343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AD9EDD0-BB38-6B5C-D69C-3A04AC358AAB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AD005C5-150E-0398-0741-1DC4C73496F2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D206FAE-EE70-30FF-B6C1-79EC0CC14179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98F6AF5-0E0E-7EA9-3A58-343DE28890CB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CA15950-DC6E-B97B-6081-389849F76AF0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B736588-478E-6B27-A7C4-911554FB5AE1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AC49382-C124-3163-6F5A-2D5C0F55A8AC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80522BE-4ED1-5A96-0BF0-1F5AEBB245C1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7DD6B37-CDC5-EB80-A1FA-CDB01DCD68E3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3F90DEB-B1D0-2F67-9AC1-96A0E53AE5AF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CE95395-AE99-36A2-E0D4-8B2056AA3A5B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3A93C13-FC57-E837-B3C8-BC853E3547C5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EF181A40-3E1C-4E3C-E75D-4D10AC6D80EF}"/>
              </a:ext>
            </a:extLst>
          </p:cNvPr>
          <p:cNvSpPr txBox="1"/>
          <p:nvPr/>
        </p:nvSpPr>
        <p:spPr>
          <a:xfrm>
            <a:off x="1588312" y="1566771"/>
            <a:ext cx="7372217" cy="212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b="1" dirty="0">
                <a:solidFill>
                  <a:schemeClr val="bg2">
                    <a:lumMod val="10000"/>
                  </a:schemeClr>
                </a:solidFill>
              </a:rPr>
              <a:t>In 2021, Average savings rate in India is?</a:t>
            </a:r>
            <a:endParaRPr lang="en-IN" dirty="0">
              <a:solidFill>
                <a:srgbClr val="0070C0"/>
              </a:solidFill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en-IN" dirty="0"/>
              <a:t>28%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en-IN" dirty="0"/>
              <a:t>16%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en-IN" dirty="0"/>
              <a:t>44%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en-IN" dirty="0"/>
              <a:t>35%</a:t>
            </a:r>
            <a:endParaRPr lang="en-US" dirty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DA254DD-6A47-A5CA-186B-C4525DE39EF3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DF09384-AE72-4B77-64BA-ABE54A3337AC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9E77F5D-BD69-DA68-15F1-971A536005D4}"/>
                </a:ext>
              </a:extLst>
            </p:cNvPr>
            <p:cNvSpPr txBox="1"/>
            <p:nvPr/>
          </p:nvSpPr>
          <p:spPr>
            <a:xfrm>
              <a:off x="1030415" y="324993"/>
              <a:ext cx="2643672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Savings Rate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pic>
        <p:nvPicPr>
          <p:cNvPr id="35" name="Graphic 34" descr="Questions with solid fill">
            <a:extLst>
              <a:ext uri="{FF2B5EF4-FFF2-40B4-BE49-F238E27FC236}">
                <a16:creationId xmlns:a16="http://schemas.microsoft.com/office/drawing/2014/main" id="{36F466BB-ADCD-A93D-61BE-7BD6F28223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49188" y="1596719"/>
            <a:ext cx="458659" cy="458659"/>
          </a:xfrm>
          <a:prstGeom prst="rect">
            <a:avLst/>
          </a:prstGeom>
        </p:spPr>
      </p:pic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CED1729F-DB6A-695A-AB86-2AF6545DDD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6045200"/>
            <a:ext cx="1581530" cy="54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863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7F4CACC-CC24-A64F-B4DA-B5A15EA3A501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45A71A1-ACED-2746-BF08-4E9556BB5A64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BBA4116-A661-2E4E-AE8B-B8FDF8FCB8CA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6D4C26A-CF9A-D54F-870B-1B665E3E1261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DB024D0-80E8-424D-8257-C0033261EEDC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E05CFB-E685-C64F-BE1B-DC8D281CB459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DF28313-DCC1-634D-AACB-898C8EC9E524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502F74C-8293-0148-BAF8-17499F6DF5C3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88157DE-5520-C64C-AE06-4936E6C4269F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1478E59-207A-1940-9A3A-3328F0F11415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5A04F2C-1C46-4D4E-85C8-AC3B22B1230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EB14651-261E-AC46-8EE3-3F058E16FE1C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37EC367-433A-8D42-88B9-916C4ACD5DF7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0D7E4DD-01F2-6340-882C-DE3971370B6B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5DA03F9-0C80-E347-AD25-EFFEF05A24E9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6F31D64-16C2-D548-A080-7E00323E7EC6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567046D-FAA7-0846-85BB-623027933F2B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1529BE7-D8AD-C547-8D45-B81679FE04FC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1405493-F631-F64F-8996-CF64939AC0EA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B76A85B-87CC-EC48-A1A0-28830BCC15B9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097B615-7E94-334F-B61A-C13B1A8E3141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0A9B963-EE29-0929-7C16-D53D03C35232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6FDFA76B-6BA0-6242-83BB-3C0BCA216D83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A780994D-EC5B-33F4-AE9F-4A1323BE5BA6}"/>
                </a:ext>
              </a:extLst>
            </p:cNvPr>
            <p:cNvSpPr txBox="1"/>
            <p:nvPr/>
          </p:nvSpPr>
          <p:spPr>
            <a:xfrm>
              <a:off x="1030415" y="324993"/>
              <a:ext cx="3903633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Savings Rate Trend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88303739-EB9A-B955-47EE-62B8370A0951}"/>
              </a:ext>
            </a:extLst>
          </p:cNvPr>
          <p:cNvSpPr txBox="1"/>
          <p:nvPr/>
        </p:nvSpPr>
        <p:spPr>
          <a:xfrm>
            <a:off x="1195754" y="1849120"/>
            <a:ext cx="7697894" cy="2230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IN" dirty="0"/>
              <a:t>In 2021, the average savings rate is 28%, down from 36% in 2011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IN" dirty="0"/>
              <a:t>Normal savings rate is between 25 to 40%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IN" dirty="0"/>
              <a:t>If its below this range, you should think if your expenses are for a good reason or not</a:t>
            </a: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93BEBFAD-E52F-6086-EA90-F107B2CABE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6035040"/>
            <a:ext cx="1581530" cy="54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726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AAD9EA4E-32EF-81DF-1D18-12801FCED2B4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2A8BFE9-D421-3BA2-83A2-122C7797C16E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63BE863-F695-9271-BF26-6FF9A557C5ED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DD2BCB1-6513-5131-1892-786BA8DB9642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CAD5923-F468-A5A1-1C8E-E2C6CA93878C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6194320-B25C-691D-81F8-D87B37BEC10B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6C0055C-0691-01AD-9024-31B66AE2AC26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682BB68-8307-B2A2-6560-F59D2A8FB84F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F665D95-54C2-ABF6-C56C-81BEACB62343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AD9EDD0-BB38-6B5C-D69C-3A04AC358AAB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AD005C5-150E-0398-0741-1DC4C73496F2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D206FAE-EE70-30FF-B6C1-79EC0CC14179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98F6AF5-0E0E-7EA9-3A58-343DE28890CB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CA15950-DC6E-B97B-6081-389849F76AF0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B736588-478E-6B27-A7C4-911554FB5AE1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AC49382-C124-3163-6F5A-2D5C0F55A8AC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80522BE-4ED1-5A96-0BF0-1F5AEBB245C1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7DD6B37-CDC5-EB80-A1FA-CDB01DCD68E3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3F90DEB-B1D0-2F67-9AC1-96A0E53AE5AF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CE95395-AE99-36A2-E0D4-8B2056AA3A5B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3A93C13-FC57-E837-B3C8-BC853E3547C5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EF181A40-3E1C-4E3C-E75D-4D10AC6D80EF}"/>
              </a:ext>
            </a:extLst>
          </p:cNvPr>
          <p:cNvSpPr txBox="1"/>
          <p:nvPr/>
        </p:nvSpPr>
        <p:spPr>
          <a:xfrm>
            <a:off x="1191881" y="1931402"/>
            <a:ext cx="7372217" cy="1295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b="1" dirty="0"/>
              <a:t>Buying a Home </a:t>
            </a:r>
            <a:r>
              <a:rPr lang="en-IN" dirty="0"/>
              <a:t>– Covered Today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b="1" dirty="0"/>
              <a:t>Retirement</a:t>
            </a:r>
            <a:r>
              <a:rPr lang="en-IN" dirty="0"/>
              <a:t> – Will be covered in next session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b="1" dirty="0"/>
              <a:t>Kids’ Education </a:t>
            </a:r>
            <a:r>
              <a:rPr lang="en-IN" dirty="0"/>
              <a:t>– Will be covered in next session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DA254DD-6A47-A5CA-186B-C4525DE39EF3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DF09384-AE72-4B77-64BA-ABE54A3337AC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9E77F5D-BD69-DA68-15F1-971A536005D4}"/>
                </a:ext>
              </a:extLst>
            </p:cNvPr>
            <p:cNvSpPr txBox="1"/>
            <p:nvPr/>
          </p:nvSpPr>
          <p:spPr>
            <a:xfrm>
              <a:off x="1030415" y="324993"/>
              <a:ext cx="4820550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Three Big Savings Goals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D6C1069B-BCCC-8A2B-C0B8-142BEAFD15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6045200"/>
            <a:ext cx="1581530" cy="54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435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5713</TotalTime>
  <Words>1249</Words>
  <Application>Microsoft Office PowerPoint</Application>
  <PresentationFormat>Widescreen</PresentationFormat>
  <Paragraphs>176</Paragraphs>
  <Slides>21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Merriweather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Vivek Sharma</dc:creator>
  <cp:lastModifiedBy>Bhimana Rama Krishna</cp:lastModifiedBy>
  <cp:revision>77</cp:revision>
  <dcterms:created xsi:type="dcterms:W3CDTF">2022-05-05T11:26:34Z</dcterms:created>
  <dcterms:modified xsi:type="dcterms:W3CDTF">2023-04-03T05:36:11Z</dcterms:modified>
</cp:coreProperties>
</file>