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88" r:id="rId3"/>
    <p:sldId id="344" r:id="rId4"/>
    <p:sldId id="369" r:id="rId5"/>
    <p:sldId id="367" r:id="rId6"/>
    <p:sldId id="345" r:id="rId7"/>
    <p:sldId id="397" r:id="rId8"/>
    <p:sldId id="378" r:id="rId9"/>
    <p:sldId id="379" r:id="rId10"/>
    <p:sldId id="386" r:id="rId11"/>
    <p:sldId id="385" r:id="rId12"/>
    <p:sldId id="389" r:id="rId13"/>
    <p:sldId id="394" r:id="rId14"/>
    <p:sldId id="395" r:id="rId15"/>
    <p:sldId id="396" r:id="rId16"/>
    <p:sldId id="390" r:id="rId17"/>
    <p:sldId id="363" r:id="rId18"/>
    <p:sldId id="368" r:id="rId19"/>
    <p:sldId id="37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AB9"/>
    <a:srgbClr val="C811AD"/>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4BA8B7-0CBA-460C-BFAF-6EC8B5BFBC3A}" v="14" dt="2023-03-13T14:41:06.777"/>
    <p1510:client id="{C72E8B5F-BB32-4AD3-976C-28235F868786}" v="308" dt="2023-03-13T16:59:06.2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8" autoAdjust="0"/>
    <p:restoredTop sz="94660"/>
  </p:normalViewPr>
  <p:slideViewPr>
    <p:cSldViewPr snapToGrid="0">
      <p:cViewPr varScale="1">
        <p:scale>
          <a:sx n="59" d="100"/>
          <a:sy n="59" d="100"/>
        </p:scale>
        <p:origin x="96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B6B584-9BE6-4EF0-AF0E-9A567B99E7BD}" type="datetimeFigureOut">
              <a:rPr lang="en-US" smtClean="0"/>
              <a:t>4/5/2023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B395A0-5166-4424-B6F5-E5078CC6C79C}" type="slidenum">
              <a:rPr lang="en-US" smtClean="0"/>
              <a:t>‹#›</a:t>
            </a:fld>
            <a:endParaRPr lang="en-US"/>
          </a:p>
        </p:txBody>
      </p:sp>
    </p:spTree>
    <p:extLst>
      <p:ext uri="{BB962C8B-B14F-4D97-AF65-F5344CB8AC3E}">
        <p14:creationId xmlns:p14="http://schemas.microsoft.com/office/powerpoint/2010/main" val="3401057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B395A0-5166-4424-B6F5-E5078CC6C79C}" type="slidenum">
              <a:rPr lang="en-US" smtClean="0"/>
              <a:t>2</a:t>
            </a:fld>
            <a:endParaRPr lang="en-US"/>
          </a:p>
        </p:txBody>
      </p:sp>
    </p:spTree>
    <p:extLst>
      <p:ext uri="{BB962C8B-B14F-4D97-AF65-F5344CB8AC3E}">
        <p14:creationId xmlns:p14="http://schemas.microsoft.com/office/powerpoint/2010/main" val="4194618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Average age of retirement in India is 58 to 63</a:t>
            </a:r>
          </a:p>
        </p:txBody>
      </p:sp>
      <p:sp>
        <p:nvSpPr>
          <p:cNvPr id="4" name="Slide Number Placeholder 3"/>
          <p:cNvSpPr>
            <a:spLocks noGrp="1"/>
          </p:cNvSpPr>
          <p:nvPr>
            <p:ph type="sldNum" sz="quarter" idx="5"/>
          </p:nvPr>
        </p:nvSpPr>
        <p:spPr/>
        <p:txBody>
          <a:bodyPr/>
          <a:lstStyle/>
          <a:p>
            <a:fld id="{E6B395A0-5166-4424-B6F5-E5078CC6C79C}" type="slidenum">
              <a:rPr lang="en-US" smtClean="0"/>
              <a:t>4</a:t>
            </a:fld>
            <a:endParaRPr lang="en-US"/>
          </a:p>
        </p:txBody>
      </p:sp>
    </p:spTree>
    <p:extLst>
      <p:ext uri="{BB962C8B-B14F-4D97-AF65-F5344CB8AC3E}">
        <p14:creationId xmlns:p14="http://schemas.microsoft.com/office/powerpoint/2010/main" val="3057171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https://www.macrotrends.net/countries/IND/india/life-expectancy#:~:text=The%20current%20life%20expectancy%20for,a%200.33%25%20increase%20from%202020.</a:t>
            </a:r>
          </a:p>
        </p:txBody>
      </p:sp>
      <p:sp>
        <p:nvSpPr>
          <p:cNvPr id="4" name="Slide Number Placeholder 3"/>
          <p:cNvSpPr>
            <a:spLocks noGrp="1"/>
          </p:cNvSpPr>
          <p:nvPr>
            <p:ph type="sldNum" sz="quarter" idx="5"/>
          </p:nvPr>
        </p:nvSpPr>
        <p:spPr/>
        <p:txBody>
          <a:bodyPr/>
          <a:lstStyle/>
          <a:p>
            <a:fld id="{E6B395A0-5166-4424-B6F5-E5078CC6C79C}" type="slidenum">
              <a:rPr lang="en-US" smtClean="0"/>
              <a:t>6</a:t>
            </a:fld>
            <a:endParaRPr lang="en-US"/>
          </a:p>
        </p:txBody>
      </p:sp>
    </p:spTree>
    <p:extLst>
      <p:ext uri="{BB962C8B-B14F-4D97-AF65-F5344CB8AC3E}">
        <p14:creationId xmlns:p14="http://schemas.microsoft.com/office/powerpoint/2010/main" val="13541625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https://www.macrotrends.net/countries/IND/india/life-expectancy#:~:text=The%20current%20life%20expectancy%20for,a%200.33%25%20increase%20from%202020.</a:t>
            </a:r>
          </a:p>
        </p:txBody>
      </p:sp>
      <p:sp>
        <p:nvSpPr>
          <p:cNvPr id="4" name="Slide Number Placeholder 3"/>
          <p:cNvSpPr>
            <a:spLocks noGrp="1"/>
          </p:cNvSpPr>
          <p:nvPr>
            <p:ph type="sldNum" sz="quarter" idx="5"/>
          </p:nvPr>
        </p:nvSpPr>
        <p:spPr/>
        <p:txBody>
          <a:bodyPr/>
          <a:lstStyle/>
          <a:p>
            <a:fld id="{E6B395A0-5166-4424-B6F5-E5078CC6C79C}" type="slidenum">
              <a:rPr lang="en-US" smtClean="0"/>
              <a:t>7</a:t>
            </a:fld>
            <a:endParaRPr lang="en-US"/>
          </a:p>
        </p:txBody>
      </p:sp>
    </p:spTree>
    <p:extLst>
      <p:ext uri="{BB962C8B-B14F-4D97-AF65-F5344CB8AC3E}">
        <p14:creationId xmlns:p14="http://schemas.microsoft.com/office/powerpoint/2010/main" val="36689939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gf2e3175deb_0_3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 name="Google Shape;366;gf2e3175deb_0_3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134208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gf2e3175deb_0_3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 name="Google Shape;366;gf2e3175deb_0_3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95362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F8508-0604-C1AA-5108-D611AADF4F5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86B880-0A18-3824-C015-611965709B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C8E70D-E8E5-F2CC-5CA8-72C7996DEF1E}"/>
              </a:ext>
            </a:extLst>
          </p:cNvPr>
          <p:cNvSpPr>
            <a:spLocks noGrp="1"/>
          </p:cNvSpPr>
          <p:nvPr>
            <p:ph type="dt" sz="half" idx="10"/>
          </p:nvPr>
        </p:nvSpPr>
        <p:spPr/>
        <p:txBody>
          <a:bodyPr/>
          <a:lstStyle/>
          <a:p>
            <a:fld id="{9BF29082-54A5-48EA-BE98-00558F64365E}" type="datetimeFigureOut">
              <a:rPr lang="en-US" smtClean="0"/>
              <a:t>4/5/2023</a:t>
            </a:fld>
            <a:endParaRPr lang="en-US"/>
          </a:p>
        </p:txBody>
      </p:sp>
      <p:sp>
        <p:nvSpPr>
          <p:cNvPr id="5" name="Footer Placeholder 4">
            <a:extLst>
              <a:ext uri="{FF2B5EF4-FFF2-40B4-BE49-F238E27FC236}">
                <a16:creationId xmlns:a16="http://schemas.microsoft.com/office/drawing/2014/main" id="{B0AEF4D5-A76A-03F9-F34A-639CCB2B0F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78A9B8-FD7B-FE58-88DC-E09B5E863ADE}"/>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748629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71FF5-9599-81FB-AC09-2858A8706EA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54BD2DD-2913-46D0-EE17-AC9A34098A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E752AB-62A2-2A78-4068-EEF328FA9BB3}"/>
              </a:ext>
            </a:extLst>
          </p:cNvPr>
          <p:cNvSpPr>
            <a:spLocks noGrp="1"/>
          </p:cNvSpPr>
          <p:nvPr>
            <p:ph type="dt" sz="half" idx="10"/>
          </p:nvPr>
        </p:nvSpPr>
        <p:spPr/>
        <p:txBody>
          <a:bodyPr/>
          <a:lstStyle/>
          <a:p>
            <a:fld id="{9BF29082-54A5-48EA-BE98-00558F64365E}" type="datetimeFigureOut">
              <a:rPr lang="en-US" smtClean="0"/>
              <a:t>4/5/2023</a:t>
            </a:fld>
            <a:endParaRPr lang="en-US"/>
          </a:p>
        </p:txBody>
      </p:sp>
      <p:sp>
        <p:nvSpPr>
          <p:cNvPr id="5" name="Footer Placeholder 4">
            <a:extLst>
              <a:ext uri="{FF2B5EF4-FFF2-40B4-BE49-F238E27FC236}">
                <a16:creationId xmlns:a16="http://schemas.microsoft.com/office/drawing/2014/main" id="{4A9CD934-11F7-92E8-81D0-3C50E427B2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C54F7A-7DAE-4F5A-3933-793EAA4D1B88}"/>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2361978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ED3543-6C6C-7530-84D4-DE000F51089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6B415D-AE84-6D0D-A813-C9D3757A470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50056A-19F1-3BF6-D4A4-CF9EC45738D9}"/>
              </a:ext>
            </a:extLst>
          </p:cNvPr>
          <p:cNvSpPr>
            <a:spLocks noGrp="1"/>
          </p:cNvSpPr>
          <p:nvPr>
            <p:ph type="dt" sz="half" idx="10"/>
          </p:nvPr>
        </p:nvSpPr>
        <p:spPr/>
        <p:txBody>
          <a:bodyPr/>
          <a:lstStyle/>
          <a:p>
            <a:fld id="{9BF29082-54A5-48EA-BE98-00558F64365E}" type="datetimeFigureOut">
              <a:rPr lang="en-US" smtClean="0"/>
              <a:t>4/5/2023</a:t>
            </a:fld>
            <a:endParaRPr lang="en-US"/>
          </a:p>
        </p:txBody>
      </p:sp>
      <p:sp>
        <p:nvSpPr>
          <p:cNvPr id="5" name="Footer Placeholder 4">
            <a:extLst>
              <a:ext uri="{FF2B5EF4-FFF2-40B4-BE49-F238E27FC236}">
                <a16:creationId xmlns:a16="http://schemas.microsoft.com/office/drawing/2014/main" id="{DE1702D9-FE04-8DB6-0CE3-DEFB8765EB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B82EB4-8585-61B3-D170-97449B99F890}"/>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29196374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Title and body" type="tx">
  <p:cSld name="Title and body">
    <p:spTree>
      <p:nvGrpSpPr>
        <p:cNvPr id="1" name="Shape 20"/>
        <p:cNvGrpSpPr/>
        <p:nvPr/>
      </p:nvGrpSpPr>
      <p:grpSpPr>
        <a:xfrm>
          <a:off x="0" y="0"/>
          <a:ext cx="0" cy="0"/>
          <a:chOff x="0" y="0"/>
          <a:chExt cx="0" cy="0"/>
        </a:xfrm>
      </p:grpSpPr>
      <p:sp>
        <p:nvSpPr>
          <p:cNvPr id="21" name="Google Shape;21;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
        <p:nvSpPr>
          <p:cNvPr id="23" name="Google Shape;23;p4"/>
          <p:cNvSpPr txBox="1">
            <a:spLocks noGrp="1"/>
          </p:cNvSpPr>
          <p:nvPr>
            <p:ph type="sldNum" idx="12"/>
          </p:nvPr>
        </p:nvSpPr>
        <p:spPr>
          <a:xfrm>
            <a:off x="11320333" y="6241345"/>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smtClean="0"/>
              <a:pPr/>
              <a:t>‹#›</a:t>
            </a:fld>
            <a:endParaRPr lang="en-GB"/>
          </a:p>
        </p:txBody>
      </p:sp>
    </p:spTree>
    <p:extLst>
      <p:ext uri="{BB962C8B-B14F-4D97-AF65-F5344CB8AC3E}">
        <p14:creationId xmlns:p14="http://schemas.microsoft.com/office/powerpoint/2010/main" val="581193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61DA0-301E-3154-9379-C002098667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97DE7E-E9C5-F412-1491-F9C379E3DD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36B489-2A28-7A23-C222-E03FD8A94739}"/>
              </a:ext>
            </a:extLst>
          </p:cNvPr>
          <p:cNvSpPr>
            <a:spLocks noGrp="1"/>
          </p:cNvSpPr>
          <p:nvPr>
            <p:ph type="dt" sz="half" idx="10"/>
          </p:nvPr>
        </p:nvSpPr>
        <p:spPr/>
        <p:txBody>
          <a:bodyPr/>
          <a:lstStyle/>
          <a:p>
            <a:fld id="{9BF29082-54A5-48EA-BE98-00558F64365E}" type="datetimeFigureOut">
              <a:rPr lang="en-US" smtClean="0"/>
              <a:t>4/5/2023</a:t>
            </a:fld>
            <a:endParaRPr lang="en-US"/>
          </a:p>
        </p:txBody>
      </p:sp>
      <p:sp>
        <p:nvSpPr>
          <p:cNvPr id="5" name="Footer Placeholder 4">
            <a:extLst>
              <a:ext uri="{FF2B5EF4-FFF2-40B4-BE49-F238E27FC236}">
                <a16:creationId xmlns:a16="http://schemas.microsoft.com/office/drawing/2014/main" id="{F1E972D6-5EDB-42F1-F537-77AA748C5D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F0ADA0-6469-5890-CDA5-FAA2E508B69E}"/>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654837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10DE6-2746-06F6-3DBB-B0D99F2014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2326DB-19B6-25E7-5B93-7DE8207310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47DEDEF-A4DC-AC03-253E-99DBDDC19679}"/>
              </a:ext>
            </a:extLst>
          </p:cNvPr>
          <p:cNvSpPr>
            <a:spLocks noGrp="1"/>
          </p:cNvSpPr>
          <p:nvPr>
            <p:ph type="dt" sz="half" idx="10"/>
          </p:nvPr>
        </p:nvSpPr>
        <p:spPr/>
        <p:txBody>
          <a:bodyPr/>
          <a:lstStyle/>
          <a:p>
            <a:fld id="{9BF29082-54A5-48EA-BE98-00558F64365E}" type="datetimeFigureOut">
              <a:rPr lang="en-US" smtClean="0"/>
              <a:t>4/5/2023</a:t>
            </a:fld>
            <a:endParaRPr lang="en-US"/>
          </a:p>
        </p:txBody>
      </p:sp>
      <p:sp>
        <p:nvSpPr>
          <p:cNvPr id="5" name="Footer Placeholder 4">
            <a:extLst>
              <a:ext uri="{FF2B5EF4-FFF2-40B4-BE49-F238E27FC236}">
                <a16:creationId xmlns:a16="http://schemas.microsoft.com/office/drawing/2014/main" id="{A39AB2B8-862D-B05E-74AA-050B0768EA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8D7B94-333B-7FEF-869F-F4AF42898CF8}"/>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299951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F8785-9C22-0B7D-AD9F-F81DEC43B7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9BD5EF-BB5C-522F-5AD4-F4D97668C3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01CD0EC-D26C-B544-2BBE-FF7D91C8F91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FADE5E0-C054-CA6A-CA98-499B5FD1AF79}"/>
              </a:ext>
            </a:extLst>
          </p:cNvPr>
          <p:cNvSpPr>
            <a:spLocks noGrp="1"/>
          </p:cNvSpPr>
          <p:nvPr>
            <p:ph type="dt" sz="half" idx="10"/>
          </p:nvPr>
        </p:nvSpPr>
        <p:spPr/>
        <p:txBody>
          <a:bodyPr/>
          <a:lstStyle/>
          <a:p>
            <a:fld id="{9BF29082-54A5-48EA-BE98-00558F64365E}" type="datetimeFigureOut">
              <a:rPr lang="en-US" smtClean="0"/>
              <a:t>4/5/2023</a:t>
            </a:fld>
            <a:endParaRPr lang="en-US"/>
          </a:p>
        </p:txBody>
      </p:sp>
      <p:sp>
        <p:nvSpPr>
          <p:cNvPr id="6" name="Footer Placeholder 5">
            <a:extLst>
              <a:ext uri="{FF2B5EF4-FFF2-40B4-BE49-F238E27FC236}">
                <a16:creationId xmlns:a16="http://schemas.microsoft.com/office/drawing/2014/main" id="{92446540-2682-8251-8312-1C03AF6357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F05CE1-061D-FBC4-1F85-6DFD7BFAC7D8}"/>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179879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F9AC5-DB35-3553-FA15-54C47833E84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00DE04-D17D-C5F3-23D8-5E775124D2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8714127-FF8A-4BE2-CEC0-9EB37B7AE4F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2E9CDF-D750-18BA-B054-E3369A040B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B1ED0E8-FD6A-6FEA-D9B8-8A41D18F90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7D3A0AA-3539-0EB6-BB63-D32E5242CD7B}"/>
              </a:ext>
            </a:extLst>
          </p:cNvPr>
          <p:cNvSpPr>
            <a:spLocks noGrp="1"/>
          </p:cNvSpPr>
          <p:nvPr>
            <p:ph type="dt" sz="half" idx="10"/>
          </p:nvPr>
        </p:nvSpPr>
        <p:spPr/>
        <p:txBody>
          <a:bodyPr/>
          <a:lstStyle/>
          <a:p>
            <a:fld id="{9BF29082-54A5-48EA-BE98-00558F64365E}" type="datetimeFigureOut">
              <a:rPr lang="en-US" smtClean="0"/>
              <a:t>4/5/2023</a:t>
            </a:fld>
            <a:endParaRPr lang="en-US"/>
          </a:p>
        </p:txBody>
      </p:sp>
      <p:sp>
        <p:nvSpPr>
          <p:cNvPr id="8" name="Footer Placeholder 7">
            <a:extLst>
              <a:ext uri="{FF2B5EF4-FFF2-40B4-BE49-F238E27FC236}">
                <a16:creationId xmlns:a16="http://schemas.microsoft.com/office/drawing/2014/main" id="{EFBBE2A3-FE93-CE7A-FE71-D9EE5D897C4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59EAE88-0CAB-E1B4-72E1-FF91B88B9249}"/>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585566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343F9-9BB3-BBC3-F18F-A0EBA0F0A56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6D89A9E-C906-71EC-99AE-505502937021}"/>
              </a:ext>
            </a:extLst>
          </p:cNvPr>
          <p:cNvSpPr>
            <a:spLocks noGrp="1"/>
          </p:cNvSpPr>
          <p:nvPr>
            <p:ph type="dt" sz="half" idx="10"/>
          </p:nvPr>
        </p:nvSpPr>
        <p:spPr/>
        <p:txBody>
          <a:bodyPr/>
          <a:lstStyle/>
          <a:p>
            <a:fld id="{9BF29082-54A5-48EA-BE98-00558F64365E}" type="datetimeFigureOut">
              <a:rPr lang="en-US" smtClean="0"/>
              <a:t>4/5/2023</a:t>
            </a:fld>
            <a:endParaRPr lang="en-US"/>
          </a:p>
        </p:txBody>
      </p:sp>
      <p:sp>
        <p:nvSpPr>
          <p:cNvPr id="4" name="Footer Placeholder 3">
            <a:extLst>
              <a:ext uri="{FF2B5EF4-FFF2-40B4-BE49-F238E27FC236}">
                <a16:creationId xmlns:a16="http://schemas.microsoft.com/office/drawing/2014/main" id="{889507EC-A3A9-2509-B5F2-C75BC7DFD95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B32C4BF-5782-A865-9C2A-79D4BDFE82B1}"/>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1330338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C571F6-68F8-A9F9-8C14-1BB43A7960B5}"/>
              </a:ext>
            </a:extLst>
          </p:cNvPr>
          <p:cNvSpPr>
            <a:spLocks noGrp="1"/>
          </p:cNvSpPr>
          <p:nvPr>
            <p:ph type="dt" sz="half" idx="10"/>
          </p:nvPr>
        </p:nvSpPr>
        <p:spPr/>
        <p:txBody>
          <a:bodyPr/>
          <a:lstStyle/>
          <a:p>
            <a:fld id="{9BF29082-54A5-48EA-BE98-00558F64365E}" type="datetimeFigureOut">
              <a:rPr lang="en-US" smtClean="0"/>
              <a:t>4/5/2023</a:t>
            </a:fld>
            <a:endParaRPr lang="en-US"/>
          </a:p>
        </p:txBody>
      </p:sp>
      <p:sp>
        <p:nvSpPr>
          <p:cNvPr id="3" name="Footer Placeholder 2">
            <a:extLst>
              <a:ext uri="{FF2B5EF4-FFF2-40B4-BE49-F238E27FC236}">
                <a16:creationId xmlns:a16="http://schemas.microsoft.com/office/drawing/2014/main" id="{C1CFFE43-61A8-8915-7D1B-5F293A0A1FC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CFCE71C-6739-2AE7-E1AE-813863DFE15D}"/>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1381791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A266B-A622-A4C2-9DC5-353DF40B59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6C0A6CB-1F4C-EDF0-7E5A-5C4C0E6DF5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2171498-636C-96AA-9241-83CC7D0BAF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4DF2CC-B23E-658A-2085-41BE763B420B}"/>
              </a:ext>
            </a:extLst>
          </p:cNvPr>
          <p:cNvSpPr>
            <a:spLocks noGrp="1"/>
          </p:cNvSpPr>
          <p:nvPr>
            <p:ph type="dt" sz="half" idx="10"/>
          </p:nvPr>
        </p:nvSpPr>
        <p:spPr/>
        <p:txBody>
          <a:bodyPr/>
          <a:lstStyle/>
          <a:p>
            <a:fld id="{9BF29082-54A5-48EA-BE98-00558F64365E}" type="datetimeFigureOut">
              <a:rPr lang="en-US" smtClean="0"/>
              <a:t>4/5/2023</a:t>
            </a:fld>
            <a:endParaRPr lang="en-US"/>
          </a:p>
        </p:txBody>
      </p:sp>
      <p:sp>
        <p:nvSpPr>
          <p:cNvPr id="6" name="Footer Placeholder 5">
            <a:extLst>
              <a:ext uri="{FF2B5EF4-FFF2-40B4-BE49-F238E27FC236}">
                <a16:creationId xmlns:a16="http://schemas.microsoft.com/office/drawing/2014/main" id="{E68A83F8-1280-3AA8-D9FA-7B870F419D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8C2F5D-EEB2-B7C6-F322-97C9A4352DC5}"/>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4041528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FD63A-33DB-B1C1-9CC4-49F34E6965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5E689BF-C4D5-9F5C-A56B-C7CE982D43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CF536CA-B1FA-7AF6-9E36-D3F1462D01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829411-EAA4-781C-7F14-03E4494A904C}"/>
              </a:ext>
            </a:extLst>
          </p:cNvPr>
          <p:cNvSpPr>
            <a:spLocks noGrp="1"/>
          </p:cNvSpPr>
          <p:nvPr>
            <p:ph type="dt" sz="half" idx="10"/>
          </p:nvPr>
        </p:nvSpPr>
        <p:spPr/>
        <p:txBody>
          <a:bodyPr/>
          <a:lstStyle/>
          <a:p>
            <a:fld id="{9BF29082-54A5-48EA-BE98-00558F64365E}" type="datetimeFigureOut">
              <a:rPr lang="en-US" smtClean="0"/>
              <a:t>4/5/2023</a:t>
            </a:fld>
            <a:endParaRPr lang="en-US"/>
          </a:p>
        </p:txBody>
      </p:sp>
      <p:sp>
        <p:nvSpPr>
          <p:cNvPr id="6" name="Footer Placeholder 5">
            <a:extLst>
              <a:ext uri="{FF2B5EF4-FFF2-40B4-BE49-F238E27FC236}">
                <a16:creationId xmlns:a16="http://schemas.microsoft.com/office/drawing/2014/main" id="{6B52C4BE-7E25-F93C-1A6A-02378C7CCE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B0F616-C6A1-EB55-1A6D-D16F5A0A087B}"/>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67400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F6ED6D-8BF1-7BE3-16C2-02D38333CE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F96B122-353D-6D31-D96E-E185238583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158D75-8834-6448-54FB-2BB90B4360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F29082-54A5-48EA-BE98-00558F64365E}" type="datetimeFigureOut">
              <a:rPr lang="en-US" smtClean="0"/>
              <a:t>4/5/2023</a:t>
            </a:fld>
            <a:endParaRPr lang="en-US"/>
          </a:p>
        </p:txBody>
      </p:sp>
      <p:sp>
        <p:nvSpPr>
          <p:cNvPr id="5" name="Footer Placeholder 4">
            <a:extLst>
              <a:ext uri="{FF2B5EF4-FFF2-40B4-BE49-F238E27FC236}">
                <a16:creationId xmlns:a16="http://schemas.microsoft.com/office/drawing/2014/main" id="{E6A6EC84-1961-F0DB-7EE3-72134126EA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8C8E68C-1E42-921B-78AE-023D9C1156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89E24A-A84A-4A6D-B358-8C806585FEB6}" type="slidenum">
              <a:rPr lang="en-US" smtClean="0"/>
              <a:t>‹#›</a:t>
            </a:fld>
            <a:endParaRPr lang="en-US"/>
          </a:p>
        </p:txBody>
      </p:sp>
    </p:spTree>
    <p:extLst>
      <p:ext uri="{BB962C8B-B14F-4D97-AF65-F5344CB8AC3E}">
        <p14:creationId xmlns:p14="http://schemas.microsoft.com/office/powerpoint/2010/main" val="38939256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2.xml"/><Relationship Id="rId5" Type="http://schemas.openxmlformats.org/officeDocument/2006/relationships/image" Target="../media/image1.png"/><Relationship Id="rId4" Type="http://schemas.openxmlformats.org/officeDocument/2006/relationships/image" Target="../media/image6.svg"/></Relationships>
</file>

<file path=ppt/slides/_rels/slide19.xml.rels><?xml version="1.0" encoding="UTF-8" standalone="yes"?>
<Relationships xmlns="http://schemas.openxmlformats.org/package/2006/relationships"><Relationship Id="rId3" Type="http://schemas.openxmlformats.org/officeDocument/2006/relationships/hyperlink" Target="https://twitter.com/styagi" TargetMode="External"/><Relationship Id="rId2" Type="http://schemas.openxmlformats.org/officeDocument/2006/relationships/hyperlink" Target="https://www.linkedin.com/in/styagi/" TargetMode="External"/><Relationship Id="rId1" Type="http://schemas.openxmlformats.org/officeDocument/2006/relationships/slideLayout" Target="../slideLayouts/slideLayout12.xml"/><Relationship Id="rId6" Type="http://schemas.openxmlformats.org/officeDocument/2006/relationships/hyperlink" Target="https://www.instagram.com/gulaqfintech/" TargetMode="External"/><Relationship Id="rId5" Type="http://schemas.openxmlformats.org/officeDocument/2006/relationships/hyperlink" Target="https://twitter.com/gulaqfintech" TargetMode="External"/><Relationship Id="rId4" Type="http://schemas.openxmlformats.org/officeDocument/2006/relationships/hyperlink" Target="https://www.linkedin.com/in/gulaqnew"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3.svg"/></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con&#10;&#10;Description automatically generated">
            <a:extLst>
              <a:ext uri="{FF2B5EF4-FFF2-40B4-BE49-F238E27FC236}">
                <a16:creationId xmlns:a16="http://schemas.microsoft.com/office/drawing/2014/main" id="{B917D0EE-8543-1666-BC96-7FD2E62D52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00492" y="5516881"/>
            <a:ext cx="2065209" cy="707886"/>
          </a:xfrm>
          <a:prstGeom prst="rect">
            <a:avLst/>
          </a:prstGeom>
        </p:spPr>
      </p:pic>
      <p:grpSp>
        <p:nvGrpSpPr>
          <p:cNvPr id="6" name="Group 5">
            <a:extLst>
              <a:ext uri="{FF2B5EF4-FFF2-40B4-BE49-F238E27FC236}">
                <a16:creationId xmlns:a16="http://schemas.microsoft.com/office/drawing/2014/main" id="{7AC2C793-EAA4-91F9-BB78-A3D97B8CFC3D}"/>
              </a:ext>
            </a:extLst>
          </p:cNvPr>
          <p:cNvGrpSpPr/>
          <p:nvPr/>
        </p:nvGrpSpPr>
        <p:grpSpPr>
          <a:xfrm>
            <a:off x="2009422" y="2835387"/>
            <a:ext cx="8173156" cy="1831144"/>
            <a:chOff x="2099733" y="2611105"/>
            <a:chExt cx="8173156" cy="1831144"/>
          </a:xfrm>
        </p:grpSpPr>
        <p:sp>
          <p:nvSpPr>
            <p:cNvPr id="4" name="TextBox 3">
              <a:extLst>
                <a:ext uri="{FF2B5EF4-FFF2-40B4-BE49-F238E27FC236}">
                  <a16:creationId xmlns:a16="http://schemas.microsoft.com/office/drawing/2014/main" id="{2F081E96-CA9E-B3BA-EB49-FC6EFEC75B52}"/>
                </a:ext>
              </a:extLst>
            </p:cNvPr>
            <p:cNvSpPr txBox="1"/>
            <p:nvPr/>
          </p:nvSpPr>
          <p:spPr>
            <a:xfrm>
              <a:off x="2099734" y="2611105"/>
              <a:ext cx="8173155" cy="707886"/>
            </a:xfrm>
            <a:prstGeom prst="rect">
              <a:avLst/>
            </a:prstGeom>
            <a:noFill/>
          </p:spPr>
          <p:txBody>
            <a:bodyPr wrap="square" rtlCol="0">
              <a:spAutoFit/>
            </a:bodyPr>
            <a:lstStyle/>
            <a:p>
              <a:pPr algn="ctr"/>
              <a:r>
                <a:rPr lang="en-IN" sz="4000" dirty="0">
                  <a:solidFill>
                    <a:srgbClr val="0070C0"/>
                  </a:solidFill>
                </a:rPr>
                <a:t>Minimalist Art of Investing</a:t>
              </a:r>
              <a:endParaRPr lang="en-US" sz="4000" dirty="0">
                <a:solidFill>
                  <a:srgbClr val="0070C0"/>
                </a:solidFill>
              </a:endParaRPr>
            </a:p>
          </p:txBody>
        </p:sp>
        <p:sp>
          <p:nvSpPr>
            <p:cNvPr id="5" name="TextBox 4">
              <a:extLst>
                <a:ext uri="{FF2B5EF4-FFF2-40B4-BE49-F238E27FC236}">
                  <a16:creationId xmlns:a16="http://schemas.microsoft.com/office/drawing/2014/main" id="{7FE33AAD-D601-0722-8EFD-E8FCFEB39369}"/>
                </a:ext>
              </a:extLst>
            </p:cNvPr>
            <p:cNvSpPr txBox="1"/>
            <p:nvPr/>
          </p:nvSpPr>
          <p:spPr>
            <a:xfrm>
              <a:off x="5490950" y="4011362"/>
              <a:ext cx="1818639" cy="430887"/>
            </a:xfrm>
            <a:prstGeom prst="rect">
              <a:avLst/>
            </a:prstGeom>
            <a:noFill/>
          </p:spPr>
          <p:txBody>
            <a:bodyPr wrap="none" rtlCol="0">
              <a:spAutoFit/>
            </a:bodyPr>
            <a:lstStyle/>
            <a:p>
              <a:r>
                <a:rPr lang="en-IN" sz="2200" dirty="0"/>
                <a:t>Sandeep Tyagi</a:t>
              </a:r>
              <a:endParaRPr lang="en-US" sz="2200" dirty="0"/>
            </a:p>
          </p:txBody>
        </p:sp>
        <p:sp>
          <p:nvSpPr>
            <p:cNvPr id="2" name="TextBox 1">
              <a:extLst>
                <a:ext uri="{FF2B5EF4-FFF2-40B4-BE49-F238E27FC236}">
                  <a16:creationId xmlns:a16="http://schemas.microsoft.com/office/drawing/2014/main" id="{FBC2BEFE-96BD-26A7-8823-A9061632DC08}"/>
                </a:ext>
              </a:extLst>
            </p:cNvPr>
            <p:cNvSpPr txBox="1"/>
            <p:nvPr/>
          </p:nvSpPr>
          <p:spPr>
            <a:xfrm>
              <a:off x="2099733" y="3273534"/>
              <a:ext cx="8173155" cy="461665"/>
            </a:xfrm>
            <a:prstGeom prst="rect">
              <a:avLst/>
            </a:prstGeom>
            <a:noFill/>
          </p:spPr>
          <p:txBody>
            <a:bodyPr wrap="square" rtlCol="0">
              <a:spAutoFit/>
            </a:bodyPr>
            <a:lstStyle/>
            <a:p>
              <a:pPr algn="ctr"/>
              <a:r>
                <a:rPr lang="en-IN" sz="2400" dirty="0">
                  <a:solidFill>
                    <a:srgbClr val="0070C0"/>
                  </a:solidFill>
                </a:rPr>
                <a:t>Ep 3: All about Retirement Planning</a:t>
              </a:r>
              <a:endParaRPr lang="en-US" sz="2400" dirty="0">
                <a:solidFill>
                  <a:srgbClr val="0070C0"/>
                </a:solidFill>
              </a:endParaRPr>
            </a:p>
          </p:txBody>
        </p:sp>
      </p:grpSp>
      <p:grpSp>
        <p:nvGrpSpPr>
          <p:cNvPr id="8" name="Group 7">
            <a:extLst>
              <a:ext uri="{FF2B5EF4-FFF2-40B4-BE49-F238E27FC236}">
                <a16:creationId xmlns:a16="http://schemas.microsoft.com/office/drawing/2014/main" id="{81292801-3806-CD95-B665-396CDD26085F}"/>
              </a:ext>
            </a:extLst>
          </p:cNvPr>
          <p:cNvGrpSpPr/>
          <p:nvPr/>
        </p:nvGrpSpPr>
        <p:grpSpPr>
          <a:xfrm>
            <a:off x="0" y="6811108"/>
            <a:ext cx="12192000" cy="46892"/>
            <a:chOff x="0" y="6811108"/>
            <a:chExt cx="12192000" cy="46892"/>
          </a:xfrm>
        </p:grpSpPr>
        <p:sp>
          <p:nvSpPr>
            <p:cNvPr id="9" name="Rectangle 8">
              <a:extLst>
                <a:ext uri="{FF2B5EF4-FFF2-40B4-BE49-F238E27FC236}">
                  <a16:creationId xmlns:a16="http://schemas.microsoft.com/office/drawing/2014/main" id="{D4B9DE4A-E9D8-313E-3676-75E0A4336C6F}"/>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0" name="Rectangle 9">
              <a:extLst>
                <a:ext uri="{FF2B5EF4-FFF2-40B4-BE49-F238E27FC236}">
                  <a16:creationId xmlns:a16="http://schemas.microsoft.com/office/drawing/2014/main" id="{53AA35D7-B270-5D60-705C-40ACC1F38DEC}"/>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1" name="Rectangle 10">
              <a:extLst>
                <a:ext uri="{FF2B5EF4-FFF2-40B4-BE49-F238E27FC236}">
                  <a16:creationId xmlns:a16="http://schemas.microsoft.com/office/drawing/2014/main" id="{4AB52455-7E29-859B-07DD-D0B07ED0D18C}"/>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2" name="Rectangle 11">
              <a:extLst>
                <a:ext uri="{FF2B5EF4-FFF2-40B4-BE49-F238E27FC236}">
                  <a16:creationId xmlns:a16="http://schemas.microsoft.com/office/drawing/2014/main" id="{D90B9FAD-D67E-411B-3E1E-F30E835C3B09}"/>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2258EBF5-A013-5639-DEE2-796A3EF601CA}"/>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2E3F7E8A-8627-B21C-F4FF-0DB570937B6B}"/>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309DEC97-4D13-BADB-65D5-557AD6610E76}"/>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385DE9AE-7083-530B-536C-B2E642FFEFB5}"/>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018B5319-DA7C-E245-3915-90B38B939DB5}"/>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8E5D3526-3D75-DFED-976D-301F27EF1DA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88F1EB85-A7CF-9D04-759C-873C943A29D2}"/>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0F14A493-55F8-A174-7164-A9F7EFB87AD4}"/>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58E88A43-AAA0-E52D-9CE2-7362562AD60D}"/>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18437BAF-F9FB-2CA4-5434-31F88CC6E0D7}"/>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77A64787-1596-69AD-91EA-08AC3710DCA6}"/>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BF51DE69-246A-CAD4-17DB-089AD12770FE}"/>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DDA6F91A-BA1D-511F-E49A-625A512A37AC}"/>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86405587-5F0E-532E-CD52-6C9B71E1E8A6}"/>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94F283E0-B937-9E5A-2785-674491E56C58}"/>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A68E0F8F-3600-5AF4-ADC6-D6B388D0307A}"/>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spTree>
    <p:extLst>
      <p:ext uri="{BB962C8B-B14F-4D97-AF65-F5344CB8AC3E}">
        <p14:creationId xmlns:p14="http://schemas.microsoft.com/office/powerpoint/2010/main" val="1822186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7F4CACC-CC24-A64F-B4DA-B5A15EA3A501}"/>
              </a:ext>
            </a:extLst>
          </p:cNvPr>
          <p:cNvGrpSpPr/>
          <p:nvPr/>
        </p:nvGrpSpPr>
        <p:grpSpPr>
          <a:xfrm>
            <a:off x="0" y="6811108"/>
            <a:ext cx="12192000" cy="46892"/>
            <a:chOff x="0" y="6811108"/>
            <a:chExt cx="12192000" cy="46892"/>
          </a:xfrm>
        </p:grpSpPr>
        <p:sp>
          <p:nvSpPr>
            <p:cNvPr id="12" name="Rectangle 11">
              <a:extLst>
                <a:ext uri="{FF2B5EF4-FFF2-40B4-BE49-F238E27FC236}">
                  <a16:creationId xmlns:a16="http://schemas.microsoft.com/office/drawing/2014/main" id="{B45A71A1-ACED-2746-BF08-4E9556BB5A64}"/>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7BBA4116-A661-2E4E-AE8B-B8FDF8FCB8CA}"/>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6D4C26A-CF9A-D54F-870B-1B665E3E1261}"/>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DB024D0-80E8-424D-8257-C0033261EEDC}"/>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0FE05CFB-E685-C64F-BE1B-DC8D281CB459}"/>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7DF28313-DCC1-634D-AACB-898C8EC9E524}"/>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A502F74C-8293-0148-BAF8-17499F6DF5C3}"/>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788157DE-5520-C64C-AE06-4936E6C4269F}"/>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E1478E59-207A-1940-9A3A-3328F0F11415}"/>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D5A04F2C-1C46-4D4E-85C8-AC3B22B1230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9EB14651-261E-AC46-8EE3-3F058E16FE1C}"/>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037EC367-433A-8D42-88B9-916C4ACD5DF7}"/>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50D7E4DD-01F2-6340-882C-DE3971370B6B}"/>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B5DA03F9-0C80-E347-AD25-EFFEF05A24E9}"/>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46F31D64-16C2-D548-A080-7E00323E7EC6}"/>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567046D-FAA7-0846-85BB-623027933F2B}"/>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91529BE7-D8AD-C547-8D45-B81679FE04FC}"/>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41405493-F631-F64F-8996-CF64939AC0EA}"/>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6B76A85B-87CC-EC48-A1A0-28830BCC15B9}"/>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F097B615-7E94-334F-B61A-C13B1A8E3141}"/>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3" name="Group 2">
            <a:extLst>
              <a:ext uri="{FF2B5EF4-FFF2-40B4-BE49-F238E27FC236}">
                <a16:creationId xmlns:a16="http://schemas.microsoft.com/office/drawing/2014/main" id="{67BC595C-B442-74A0-3CA6-6BBA76FEE322}"/>
              </a:ext>
            </a:extLst>
          </p:cNvPr>
          <p:cNvGrpSpPr/>
          <p:nvPr/>
        </p:nvGrpSpPr>
        <p:grpSpPr>
          <a:xfrm>
            <a:off x="0" y="-13252"/>
            <a:ext cx="12192000" cy="1230489"/>
            <a:chOff x="0" y="-13252"/>
            <a:chExt cx="12192000" cy="1230489"/>
          </a:xfrm>
        </p:grpSpPr>
        <p:sp>
          <p:nvSpPr>
            <p:cNvPr id="32" name="Rectangle 31">
              <a:extLst>
                <a:ext uri="{FF2B5EF4-FFF2-40B4-BE49-F238E27FC236}">
                  <a16:creationId xmlns:a16="http://schemas.microsoft.com/office/drawing/2014/main" id="{9AA34293-9245-7067-31B8-2ED34E348BBE}"/>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9D5534C3-30C5-40C9-F935-00EC7FEEB4E3}"/>
                </a:ext>
              </a:extLst>
            </p:cNvPr>
            <p:cNvSpPr txBox="1"/>
            <p:nvPr/>
          </p:nvSpPr>
          <p:spPr>
            <a:xfrm>
              <a:off x="1030415" y="324993"/>
              <a:ext cx="5583580" cy="553998"/>
            </a:xfrm>
            <a:prstGeom prst="rect">
              <a:avLst/>
            </a:prstGeom>
            <a:noFill/>
          </p:spPr>
          <p:txBody>
            <a:bodyPr wrap="none" rtlCol="0">
              <a:spAutoFit/>
            </a:bodyPr>
            <a:lstStyle/>
            <a:p>
              <a:r>
                <a:rPr lang="en-US" sz="3000" b="1" dirty="0">
                  <a:solidFill>
                    <a:schemeClr val="bg1"/>
                  </a:solidFill>
                  <a:latin typeface="Merriweather" pitchFamily="2" charset="77"/>
                </a:rPr>
                <a:t>Case study: Retirement plan</a:t>
              </a:r>
              <a:endParaRPr lang="en-US" sz="3000" dirty="0">
                <a:solidFill>
                  <a:schemeClr val="bg1"/>
                </a:solidFill>
                <a:latin typeface="Merriweather" pitchFamily="2" charset="77"/>
              </a:endParaRPr>
            </a:p>
          </p:txBody>
        </p:sp>
      </p:grpSp>
      <p:pic>
        <p:nvPicPr>
          <p:cNvPr id="4" name="Picture 3" descr="Icon&#10;&#10;Description automatically generated">
            <a:extLst>
              <a:ext uri="{FF2B5EF4-FFF2-40B4-BE49-F238E27FC236}">
                <a16:creationId xmlns:a16="http://schemas.microsoft.com/office/drawing/2014/main" id="{F89F0F89-7FC6-9262-ED10-7382267F66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8812" y="6045200"/>
            <a:ext cx="1581530" cy="542098"/>
          </a:xfrm>
          <a:prstGeom prst="rect">
            <a:avLst/>
          </a:prstGeom>
        </p:spPr>
      </p:pic>
      <p:sp>
        <p:nvSpPr>
          <p:cNvPr id="2" name="TextBox 1">
            <a:extLst>
              <a:ext uri="{FF2B5EF4-FFF2-40B4-BE49-F238E27FC236}">
                <a16:creationId xmlns:a16="http://schemas.microsoft.com/office/drawing/2014/main" id="{DC586E92-6F27-98CC-FA29-97A900DF9061}"/>
              </a:ext>
            </a:extLst>
          </p:cNvPr>
          <p:cNvSpPr txBox="1"/>
          <p:nvPr/>
        </p:nvSpPr>
        <p:spPr>
          <a:xfrm>
            <a:off x="1072303" y="1555482"/>
            <a:ext cx="6625591" cy="3788858"/>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IN" dirty="0"/>
              <a:t>Chanchal should save 3.2 Lakhs annually for Retirement corpus</a:t>
            </a:r>
          </a:p>
          <a:p>
            <a:pPr marL="285750" indent="-285750">
              <a:lnSpc>
                <a:spcPct val="150000"/>
              </a:lnSpc>
              <a:buFont typeface="Arial" panose="020B0604020202020204" pitchFamily="34" charset="0"/>
              <a:buChar char="•"/>
            </a:pPr>
            <a:r>
              <a:rPr lang="en-IN" dirty="0"/>
              <a:t>Increase contribution towards Retirement savings by 12% annually (Inflation kills otherwise)</a:t>
            </a:r>
          </a:p>
          <a:p>
            <a:pPr marL="285750" indent="-285750">
              <a:lnSpc>
                <a:spcPct val="150000"/>
              </a:lnSpc>
              <a:buFont typeface="Arial" panose="020B0604020202020204" pitchFamily="34" charset="0"/>
              <a:buChar char="•"/>
            </a:pPr>
            <a:r>
              <a:rPr lang="en-IN" dirty="0"/>
              <a:t>Invest savings in Gear 6 model portfolio (11.2% returns)</a:t>
            </a:r>
          </a:p>
          <a:p>
            <a:pPr marL="285750" indent="-285750">
              <a:lnSpc>
                <a:spcPct val="150000"/>
              </a:lnSpc>
              <a:buFont typeface="Arial" panose="020B0604020202020204" pitchFamily="34" charset="0"/>
              <a:buChar char="•"/>
            </a:pPr>
            <a:r>
              <a:rPr lang="en-IN" dirty="0"/>
              <a:t>To minimize risk in later phase, Chanchal should reduce retirement corpus equity allocation systematically</a:t>
            </a:r>
          </a:p>
          <a:p>
            <a:pPr marL="285750" indent="-285750">
              <a:lnSpc>
                <a:spcPct val="150000"/>
              </a:lnSpc>
              <a:buFont typeface="Arial" panose="020B0604020202020204" pitchFamily="34" charset="0"/>
              <a:buChar char="•"/>
            </a:pPr>
            <a:r>
              <a:rPr lang="en-IN" dirty="0"/>
              <a:t>Move to Gear 4 in post-retirement phase</a:t>
            </a:r>
          </a:p>
          <a:p>
            <a:pPr marL="285750" indent="-285750">
              <a:lnSpc>
                <a:spcPct val="150000"/>
              </a:lnSpc>
              <a:buFont typeface="Arial" panose="020B0604020202020204" pitchFamily="34" charset="0"/>
              <a:buChar char="•"/>
            </a:pPr>
            <a:r>
              <a:rPr lang="en-IN" dirty="0"/>
              <a:t>Average returns in Gear 4 model portfolio is 10.76%</a:t>
            </a:r>
          </a:p>
          <a:p>
            <a:pPr marL="285750" indent="-285750">
              <a:lnSpc>
                <a:spcPct val="150000"/>
              </a:lnSpc>
              <a:buFont typeface="Arial" panose="020B0604020202020204" pitchFamily="34" charset="0"/>
              <a:buChar char="•"/>
            </a:pPr>
            <a:r>
              <a:rPr lang="en-IN" dirty="0"/>
              <a:t>The plan is likely to help Chanchal till the age 80</a:t>
            </a:r>
          </a:p>
        </p:txBody>
      </p:sp>
    </p:spTree>
    <p:extLst>
      <p:ext uri="{BB962C8B-B14F-4D97-AF65-F5344CB8AC3E}">
        <p14:creationId xmlns:p14="http://schemas.microsoft.com/office/powerpoint/2010/main" val="1918181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7F4CACC-CC24-A64F-B4DA-B5A15EA3A501}"/>
              </a:ext>
            </a:extLst>
          </p:cNvPr>
          <p:cNvGrpSpPr/>
          <p:nvPr/>
        </p:nvGrpSpPr>
        <p:grpSpPr>
          <a:xfrm>
            <a:off x="0" y="6811108"/>
            <a:ext cx="12192000" cy="46892"/>
            <a:chOff x="0" y="6811108"/>
            <a:chExt cx="12192000" cy="46892"/>
          </a:xfrm>
        </p:grpSpPr>
        <p:sp>
          <p:nvSpPr>
            <p:cNvPr id="12" name="Rectangle 11">
              <a:extLst>
                <a:ext uri="{FF2B5EF4-FFF2-40B4-BE49-F238E27FC236}">
                  <a16:creationId xmlns:a16="http://schemas.microsoft.com/office/drawing/2014/main" id="{B45A71A1-ACED-2746-BF08-4E9556BB5A64}"/>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7BBA4116-A661-2E4E-AE8B-B8FDF8FCB8CA}"/>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6D4C26A-CF9A-D54F-870B-1B665E3E1261}"/>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DB024D0-80E8-424D-8257-C0033261EEDC}"/>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0FE05CFB-E685-C64F-BE1B-DC8D281CB459}"/>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7DF28313-DCC1-634D-AACB-898C8EC9E524}"/>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A502F74C-8293-0148-BAF8-17499F6DF5C3}"/>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788157DE-5520-C64C-AE06-4936E6C4269F}"/>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E1478E59-207A-1940-9A3A-3328F0F11415}"/>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D5A04F2C-1C46-4D4E-85C8-AC3B22B1230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9EB14651-261E-AC46-8EE3-3F058E16FE1C}"/>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037EC367-433A-8D42-88B9-916C4ACD5DF7}"/>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50D7E4DD-01F2-6340-882C-DE3971370B6B}"/>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B5DA03F9-0C80-E347-AD25-EFFEF05A24E9}"/>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46F31D64-16C2-D548-A080-7E00323E7EC6}"/>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567046D-FAA7-0846-85BB-623027933F2B}"/>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91529BE7-D8AD-C547-8D45-B81679FE04FC}"/>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41405493-F631-F64F-8996-CF64939AC0EA}"/>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6B76A85B-87CC-EC48-A1A0-28830BCC15B9}"/>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F097B615-7E94-334F-B61A-C13B1A8E3141}"/>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3" name="Group 2">
            <a:extLst>
              <a:ext uri="{FF2B5EF4-FFF2-40B4-BE49-F238E27FC236}">
                <a16:creationId xmlns:a16="http://schemas.microsoft.com/office/drawing/2014/main" id="{67BC595C-B442-74A0-3CA6-6BBA76FEE322}"/>
              </a:ext>
            </a:extLst>
          </p:cNvPr>
          <p:cNvGrpSpPr/>
          <p:nvPr/>
        </p:nvGrpSpPr>
        <p:grpSpPr>
          <a:xfrm>
            <a:off x="0" y="-13252"/>
            <a:ext cx="12192000" cy="1230489"/>
            <a:chOff x="0" y="-13252"/>
            <a:chExt cx="12192000" cy="1230489"/>
          </a:xfrm>
        </p:grpSpPr>
        <p:sp>
          <p:nvSpPr>
            <p:cNvPr id="32" name="Rectangle 31">
              <a:extLst>
                <a:ext uri="{FF2B5EF4-FFF2-40B4-BE49-F238E27FC236}">
                  <a16:creationId xmlns:a16="http://schemas.microsoft.com/office/drawing/2014/main" id="{9AA34293-9245-7067-31B8-2ED34E348BBE}"/>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9D5534C3-30C5-40C9-F935-00EC7FEEB4E3}"/>
                </a:ext>
              </a:extLst>
            </p:cNvPr>
            <p:cNvSpPr txBox="1"/>
            <p:nvPr/>
          </p:nvSpPr>
          <p:spPr>
            <a:xfrm>
              <a:off x="1030415" y="324993"/>
              <a:ext cx="7350089" cy="553998"/>
            </a:xfrm>
            <a:prstGeom prst="rect">
              <a:avLst/>
            </a:prstGeom>
            <a:noFill/>
          </p:spPr>
          <p:txBody>
            <a:bodyPr wrap="none" rtlCol="0">
              <a:spAutoFit/>
            </a:bodyPr>
            <a:lstStyle/>
            <a:p>
              <a:r>
                <a:rPr lang="en-US" sz="3000" b="1" dirty="0">
                  <a:solidFill>
                    <a:schemeClr val="bg1"/>
                  </a:solidFill>
                  <a:latin typeface="Merriweather" pitchFamily="2" charset="77"/>
                </a:rPr>
                <a:t> Major factors - Retirement Planning</a:t>
              </a:r>
              <a:endParaRPr lang="en-US" sz="3000" dirty="0">
                <a:solidFill>
                  <a:schemeClr val="bg1"/>
                </a:solidFill>
                <a:latin typeface="Merriweather" pitchFamily="2" charset="77"/>
              </a:endParaRPr>
            </a:p>
          </p:txBody>
        </p:sp>
      </p:grpSp>
      <p:sp>
        <p:nvSpPr>
          <p:cNvPr id="35" name="TextBox 34">
            <a:extLst>
              <a:ext uri="{FF2B5EF4-FFF2-40B4-BE49-F238E27FC236}">
                <a16:creationId xmlns:a16="http://schemas.microsoft.com/office/drawing/2014/main" id="{7DF986E0-F2B8-6E24-85DA-087AC7EFFC4F}"/>
              </a:ext>
            </a:extLst>
          </p:cNvPr>
          <p:cNvSpPr txBox="1"/>
          <p:nvPr/>
        </p:nvSpPr>
        <p:spPr>
          <a:xfrm>
            <a:off x="1051298" y="1555482"/>
            <a:ext cx="6253742" cy="2957861"/>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IN" b="1" dirty="0"/>
              <a:t>Investment returns </a:t>
            </a:r>
            <a:r>
              <a:rPr lang="en-IN" dirty="0"/>
              <a:t>– An investment in FD vs 60-40 portfolio during accumulation and withdrawal phase</a:t>
            </a:r>
          </a:p>
          <a:p>
            <a:pPr marL="285750" indent="-285750">
              <a:lnSpc>
                <a:spcPct val="150000"/>
              </a:lnSpc>
              <a:buFont typeface="Arial" panose="020B0604020202020204" pitchFamily="34" charset="0"/>
              <a:buChar char="•"/>
            </a:pPr>
            <a:r>
              <a:rPr lang="en-IN" b="1" dirty="0"/>
              <a:t>Inflation </a:t>
            </a:r>
            <a:r>
              <a:rPr lang="en-IN" dirty="0"/>
              <a:t>– Even a slight change in inflation impacts the plan very significantly.</a:t>
            </a:r>
          </a:p>
          <a:p>
            <a:pPr marL="285750" indent="-285750">
              <a:lnSpc>
                <a:spcPct val="150000"/>
              </a:lnSpc>
              <a:buFont typeface="Arial" panose="020B0604020202020204" pitchFamily="34" charset="0"/>
              <a:buChar char="•"/>
            </a:pPr>
            <a:r>
              <a:rPr lang="en-IN" b="1" dirty="0"/>
              <a:t>Additional Income source</a:t>
            </a:r>
            <a:r>
              <a:rPr lang="en-IN" dirty="0"/>
              <a:t> – Additional income source in post-retirement phase would help a lot</a:t>
            </a:r>
          </a:p>
          <a:p>
            <a:pPr marL="285750" indent="-285750">
              <a:lnSpc>
                <a:spcPct val="150000"/>
              </a:lnSpc>
              <a:buFont typeface="Arial" panose="020B0604020202020204" pitchFamily="34" charset="0"/>
              <a:buChar char="•"/>
            </a:pPr>
            <a:r>
              <a:rPr lang="en-IN" b="1" dirty="0"/>
              <a:t>Life expectancy </a:t>
            </a:r>
            <a:r>
              <a:rPr lang="en-IN" dirty="0"/>
              <a:t>– Advised to take a conservative estimate</a:t>
            </a:r>
          </a:p>
        </p:txBody>
      </p:sp>
      <p:pic>
        <p:nvPicPr>
          <p:cNvPr id="4" name="Picture 3" descr="Icon&#10;&#10;Description automatically generated">
            <a:extLst>
              <a:ext uri="{FF2B5EF4-FFF2-40B4-BE49-F238E27FC236}">
                <a16:creationId xmlns:a16="http://schemas.microsoft.com/office/drawing/2014/main" id="{457199B9-C264-2BE5-3E7E-E2120D3900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8812" y="6045200"/>
            <a:ext cx="1581530" cy="542098"/>
          </a:xfrm>
          <a:prstGeom prst="rect">
            <a:avLst/>
          </a:prstGeom>
        </p:spPr>
      </p:pic>
    </p:spTree>
    <p:extLst>
      <p:ext uri="{BB962C8B-B14F-4D97-AF65-F5344CB8AC3E}">
        <p14:creationId xmlns:p14="http://schemas.microsoft.com/office/powerpoint/2010/main" val="1522476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7F4CACC-CC24-A64F-B4DA-B5A15EA3A501}"/>
              </a:ext>
            </a:extLst>
          </p:cNvPr>
          <p:cNvGrpSpPr/>
          <p:nvPr/>
        </p:nvGrpSpPr>
        <p:grpSpPr>
          <a:xfrm>
            <a:off x="0" y="6811108"/>
            <a:ext cx="12192000" cy="46892"/>
            <a:chOff x="0" y="6811108"/>
            <a:chExt cx="12192000" cy="46892"/>
          </a:xfrm>
        </p:grpSpPr>
        <p:sp>
          <p:nvSpPr>
            <p:cNvPr id="12" name="Rectangle 11">
              <a:extLst>
                <a:ext uri="{FF2B5EF4-FFF2-40B4-BE49-F238E27FC236}">
                  <a16:creationId xmlns:a16="http://schemas.microsoft.com/office/drawing/2014/main" id="{B45A71A1-ACED-2746-BF08-4E9556BB5A64}"/>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7BBA4116-A661-2E4E-AE8B-B8FDF8FCB8CA}"/>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6D4C26A-CF9A-D54F-870B-1B665E3E1261}"/>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DB024D0-80E8-424D-8257-C0033261EEDC}"/>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0FE05CFB-E685-C64F-BE1B-DC8D281CB459}"/>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7DF28313-DCC1-634D-AACB-898C8EC9E524}"/>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A502F74C-8293-0148-BAF8-17499F6DF5C3}"/>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788157DE-5520-C64C-AE06-4936E6C4269F}"/>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E1478E59-207A-1940-9A3A-3328F0F11415}"/>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D5A04F2C-1C46-4D4E-85C8-AC3B22B1230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9EB14651-261E-AC46-8EE3-3F058E16FE1C}"/>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037EC367-433A-8D42-88B9-916C4ACD5DF7}"/>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50D7E4DD-01F2-6340-882C-DE3971370B6B}"/>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B5DA03F9-0C80-E347-AD25-EFFEF05A24E9}"/>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46F31D64-16C2-D548-A080-7E00323E7EC6}"/>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567046D-FAA7-0846-85BB-623027933F2B}"/>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91529BE7-D8AD-C547-8D45-B81679FE04FC}"/>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41405493-F631-F64F-8996-CF64939AC0EA}"/>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6B76A85B-87CC-EC48-A1A0-28830BCC15B9}"/>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F097B615-7E94-334F-B61A-C13B1A8E3141}"/>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3" name="Group 2">
            <a:extLst>
              <a:ext uri="{FF2B5EF4-FFF2-40B4-BE49-F238E27FC236}">
                <a16:creationId xmlns:a16="http://schemas.microsoft.com/office/drawing/2014/main" id="{67BC595C-B442-74A0-3CA6-6BBA76FEE322}"/>
              </a:ext>
            </a:extLst>
          </p:cNvPr>
          <p:cNvGrpSpPr/>
          <p:nvPr/>
        </p:nvGrpSpPr>
        <p:grpSpPr>
          <a:xfrm>
            <a:off x="0" y="-13252"/>
            <a:ext cx="12192000" cy="1230489"/>
            <a:chOff x="0" y="-13252"/>
            <a:chExt cx="12192000" cy="1230489"/>
          </a:xfrm>
        </p:grpSpPr>
        <p:sp>
          <p:nvSpPr>
            <p:cNvPr id="32" name="Rectangle 31">
              <a:extLst>
                <a:ext uri="{FF2B5EF4-FFF2-40B4-BE49-F238E27FC236}">
                  <a16:creationId xmlns:a16="http://schemas.microsoft.com/office/drawing/2014/main" id="{9AA34293-9245-7067-31B8-2ED34E348BBE}"/>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9D5534C3-30C5-40C9-F935-00EC7FEEB4E3}"/>
                </a:ext>
              </a:extLst>
            </p:cNvPr>
            <p:cNvSpPr txBox="1"/>
            <p:nvPr/>
          </p:nvSpPr>
          <p:spPr>
            <a:xfrm>
              <a:off x="1030415" y="324993"/>
              <a:ext cx="6792244" cy="553998"/>
            </a:xfrm>
            <a:prstGeom prst="rect">
              <a:avLst/>
            </a:prstGeom>
            <a:noFill/>
          </p:spPr>
          <p:txBody>
            <a:bodyPr wrap="none" rtlCol="0">
              <a:spAutoFit/>
            </a:bodyPr>
            <a:lstStyle/>
            <a:p>
              <a:r>
                <a:rPr lang="en-US" sz="3000" b="1" dirty="0">
                  <a:solidFill>
                    <a:schemeClr val="bg1"/>
                  </a:solidFill>
                  <a:latin typeface="Merriweather" pitchFamily="2" charset="77"/>
                </a:rPr>
                <a:t> Children’s College Education Cost</a:t>
              </a:r>
              <a:endParaRPr lang="en-US" sz="3000" dirty="0">
                <a:solidFill>
                  <a:schemeClr val="bg1"/>
                </a:solidFill>
                <a:latin typeface="Merriweather" pitchFamily="2" charset="77"/>
              </a:endParaRPr>
            </a:p>
          </p:txBody>
        </p:sp>
      </p:grpSp>
      <p:sp>
        <p:nvSpPr>
          <p:cNvPr id="35" name="TextBox 34">
            <a:extLst>
              <a:ext uri="{FF2B5EF4-FFF2-40B4-BE49-F238E27FC236}">
                <a16:creationId xmlns:a16="http://schemas.microsoft.com/office/drawing/2014/main" id="{7DF986E0-F2B8-6E24-85DA-087AC7EFFC4F}"/>
              </a:ext>
            </a:extLst>
          </p:cNvPr>
          <p:cNvSpPr txBox="1"/>
          <p:nvPr/>
        </p:nvSpPr>
        <p:spPr>
          <a:xfrm>
            <a:off x="1051297" y="1261568"/>
            <a:ext cx="10640593" cy="880369"/>
          </a:xfrm>
          <a:prstGeom prst="rect">
            <a:avLst/>
          </a:prstGeom>
          <a:noFill/>
        </p:spPr>
        <p:txBody>
          <a:bodyPr wrap="square" rtlCol="0">
            <a:spAutoFit/>
          </a:bodyPr>
          <a:lstStyle/>
          <a:p>
            <a:pPr>
              <a:lnSpc>
                <a:spcPct val="150000"/>
              </a:lnSpc>
            </a:pPr>
            <a:r>
              <a:rPr lang="en-IN" b="1" dirty="0"/>
              <a:t>Children’s Education is becoming expensive over the years. Our aspiration of type of education we want to provide to our children is more expensive than what we received. </a:t>
            </a:r>
            <a:endParaRPr lang="en-IN" i="1" dirty="0"/>
          </a:p>
        </p:txBody>
      </p:sp>
      <p:pic>
        <p:nvPicPr>
          <p:cNvPr id="4" name="Picture 3" descr="Icon&#10;&#10;Description automatically generated">
            <a:extLst>
              <a:ext uri="{FF2B5EF4-FFF2-40B4-BE49-F238E27FC236}">
                <a16:creationId xmlns:a16="http://schemas.microsoft.com/office/drawing/2014/main" id="{457199B9-C264-2BE5-3E7E-E2120D3900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8812" y="6045200"/>
            <a:ext cx="1581530" cy="542098"/>
          </a:xfrm>
          <a:prstGeom prst="rect">
            <a:avLst/>
          </a:prstGeom>
        </p:spPr>
      </p:pic>
      <p:pic>
        <p:nvPicPr>
          <p:cNvPr id="8" name="Picture 7">
            <a:extLst>
              <a:ext uri="{FF2B5EF4-FFF2-40B4-BE49-F238E27FC236}">
                <a16:creationId xmlns:a16="http://schemas.microsoft.com/office/drawing/2014/main" id="{977A6DEC-DAD9-1C7C-BB71-2E9329E1F817}"/>
              </a:ext>
            </a:extLst>
          </p:cNvPr>
          <p:cNvPicPr>
            <a:picLocks noChangeAspect="1"/>
          </p:cNvPicPr>
          <p:nvPr/>
        </p:nvPicPr>
        <p:blipFill>
          <a:blip r:embed="rId3"/>
          <a:stretch>
            <a:fillRect/>
          </a:stretch>
        </p:blipFill>
        <p:spPr>
          <a:xfrm>
            <a:off x="2547142" y="2218137"/>
            <a:ext cx="6769471" cy="4303884"/>
          </a:xfrm>
          <a:prstGeom prst="rect">
            <a:avLst/>
          </a:prstGeom>
        </p:spPr>
      </p:pic>
    </p:spTree>
    <p:extLst>
      <p:ext uri="{BB962C8B-B14F-4D97-AF65-F5344CB8AC3E}">
        <p14:creationId xmlns:p14="http://schemas.microsoft.com/office/powerpoint/2010/main" val="36150351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7F4CACC-CC24-A64F-B4DA-B5A15EA3A501}"/>
              </a:ext>
            </a:extLst>
          </p:cNvPr>
          <p:cNvGrpSpPr/>
          <p:nvPr/>
        </p:nvGrpSpPr>
        <p:grpSpPr>
          <a:xfrm>
            <a:off x="0" y="6811108"/>
            <a:ext cx="12192000" cy="46892"/>
            <a:chOff x="0" y="6811108"/>
            <a:chExt cx="12192000" cy="46892"/>
          </a:xfrm>
        </p:grpSpPr>
        <p:sp>
          <p:nvSpPr>
            <p:cNvPr id="12" name="Rectangle 11">
              <a:extLst>
                <a:ext uri="{FF2B5EF4-FFF2-40B4-BE49-F238E27FC236}">
                  <a16:creationId xmlns:a16="http://schemas.microsoft.com/office/drawing/2014/main" id="{B45A71A1-ACED-2746-BF08-4E9556BB5A64}"/>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7BBA4116-A661-2E4E-AE8B-B8FDF8FCB8CA}"/>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6D4C26A-CF9A-D54F-870B-1B665E3E1261}"/>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DB024D0-80E8-424D-8257-C0033261EEDC}"/>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0FE05CFB-E685-C64F-BE1B-DC8D281CB459}"/>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7DF28313-DCC1-634D-AACB-898C8EC9E524}"/>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A502F74C-8293-0148-BAF8-17499F6DF5C3}"/>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788157DE-5520-C64C-AE06-4936E6C4269F}"/>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E1478E59-207A-1940-9A3A-3328F0F11415}"/>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D5A04F2C-1C46-4D4E-85C8-AC3B22B1230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9EB14651-261E-AC46-8EE3-3F058E16FE1C}"/>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037EC367-433A-8D42-88B9-916C4ACD5DF7}"/>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50D7E4DD-01F2-6340-882C-DE3971370B6B}"/>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B5DA03F9-0C80-E347-AD25-EFFEF05A24E9}"/>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46F31D64-16C2-D548-A080-7E00323E7EC6}"/>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567046D-FAA7-0846-85BB-623027933F2B}"/>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91529BE7-D8AD-C547-8D45-B81679FE04FC}"/>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41405493-F631-F64F-8996-CF64939AC0EA}"/>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6B76A85B-87CC-EC48-A1A0-28830BCC15B9}"/>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F097B615-7E94-334F-B61A-C13B1A8E3141}"/>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3" name="Group 2">
            <a:extLst>
              <a:ext uri="{FF2B5EF4-FFF2-40B4-BE49-F238E27FC236}">
                <a16:creationId xmlns:a16="http://schemas.microsoft.com/office/drawing/2014/main" id="{67BC595C-B442-74A0-3CA6-6BBA76FEE322}"/>
              </a:ext>
            </a:extLst>
          </p:cNvPr>
          <p:cNvGrpSpPr/>
          <p:nvPr/>
        </p:nvGrpSpPr>
        <p:grpSpPr>
          <a:xfrm>
            <a:off x="0" y="-13252"/>
            <a:ext cx="12192000" cy="1230489"/>
            <a:chOff x="0" y="-13252"/>
            <a:chExt cx="12192000" cy="1230489"/>
          </a:xfrm>
        </p:grpSpPr>
        <p:sp>
          <p:nvSpPr>
            <p:cNvPr id="32" name="Rectangle 31">
              <a:extLst>
                <a:ext uri="{FF2B5EF4-FFF2-40B4-BE49-F238E27FC236}">
                  <a16:creationId xmlns:a16="http://schemas.microsoft.com/office/drawing/2014/main" id="{9AA34293-9245-7067-31B8-2ED34E348BBE}"/>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9D5534C3-30C5-40C9-F935-00EC7FEEB4E3}"/>
                </a:ext>
              </a:extLst>
            </p:cNvPr>
            <p:cNvSpPr txBox="1"/>
            <p:nvPr/>
          </p:nvSpPr>
          <p:spPr>
            <a:xfrm>
              <a:off x="1030415" y="324993"/>
              <a:ext cx="6187912" cy="553998"/>
            </a:xfrm>
            <a:prstGeom prst="rect">
              <a:avLst/>
            </a:prstGeom>
            <a:noFill/>
          </p:spPr>
          <p:txBody>
            <a:bodyPr wrap="none" rtlCol="0">
              <a:spAutoFit/>
            </a:bodyPr>
            <a:lstStyle/>
            <a:p>
              <a:r>
                <a:rPr lang="en-US" sz="3000" b="1" dirty="0">
                  <a:solidFill>
                    <a:schemeClr val="bg1"/>
                  </a:solidFill>
                  <a:latin typeface="Merriweather" pitchFamily="2" charset="77"/>
                </a:rPr>
                <a:t> Children’s Education Planning</a:t>
              </a:r>
              <a:endParaRPr lang="en-US" sz="3000" dirty="0">
                <a:solidFill>
                  <a:schemeClr val="bg1"/>
                </a:solidFill>
                <a:latin typeface="Merriweather" pitchFamily="2" charset="77"/>
              </a:endParaRPr>
            </a:p>
          </p:txBody>
        </p:sp>
      </p:grpSp>
      <p:sp>
        <p:nvSpPr>
          <p:cNvPr id="35" name="TextBox 34">
            <a:extLst>
              <a:ext uri="{FF2B5EF4-FFF2-40B4-BE49-F238E27FC236}">
                <a16:creationId xmlns:a16="http://schemas.microsoft.com/office/drawing/2014/main" id="{7DF986E0-F2B8-6E24-85DA-087AC7EFFC4F}"/>
              </a:ext>
            </a:extLst>
          </p:cNvPr>
          <p:cNvSpPr txBox="1"/>
          <p:nvPr/>
        </p:nvSpPr>
        <p:spPr>
          <a:xfrm>
            <a:off x="1244357" y="2210405"/>
            <a:ext cx="8104630" cy="3373359"/>
          </a:xfrm>
          <a:prstGeom prst="rect">
            <a:avLst/>
          </a:prstGeom>
          <a:noFill/>
        </p:spPr>
        <p:txBody>
          <a:bodyPr wrap="square" rtlCol="0">
            <a:spAutoFit/>
          </a:bodyPr>
          <a:lstStyle/>
          <a:p>
            <a:pPr marL="342900" indent="-342900">
              <a:lnSpc>
                <a:spcPct val="150000"/>
              </a:lnSpc>
              <a:buFont typeface="+mj-lt"/>
              <a:buAutoNum type="arabicPeriod"/>
            </a:pPr>
            <a:r>
              <a:rPr lang="en-IN" b="1" dirty="0"/>
              <a:t>Time period of investment</a:t>
            </a:r>
          </a:p>
          <a:p>
            <a:pPr marL="800100" lvl="1" indent="-342900">
              <a:lnSpc>
                <a:spcPct val="150000"/>
              </a:lnSpc>
              <a:buFont typeface="Arial" panose="020B0604020202020204" pitchFamily="34" charset="0"/>
              <a:buChar char="•"/>
            </a:pPr>
            <a:r>
              <a:rPr lang="en-IN" dirty="0"/>
              <a:t>Identify when do you need the corpus</a:t>
            </a:r>
          </a:p>
          <a:p>
            <a:pPr marL="342900" indent="-342900">
              <a:lnSpc>
                <a:spcPct val="150000"/>
              </a:lnSpc>
              <a:buFont typeface="+mj-lt"/>
              <a:buAutoNum type="arabicPeriod"/>
            </a:pPr>
            <a:r>
              <a:rPr lang="en-IN" b="1" dirty="0"/>
              <a:t>Goal amount</a:t>
            </a:r>
          </a:p>
          <a:p>
            <a:pPr marL="800100" lvl="1" indent="-342900">
              <a:lnSpc>
                <a:spcPct val="150000"/>
              </a:lnSpc>
              <a:buFont typeface="Arial" panose="020B0604020202020204" pitchFamily="34" charset="0"/>
              <a:buChar char="•"/>
            </a:pPr>
            <a:r>
              <a:rPr lang="en-IN" dirty="0"/>
              <a:t>Estimate how much amount you would need based on cost of education</a:t>
            </a:r>
          </a:p>
          <a:p>
            <a:pPr marL="342900" indent="-342900">
              <a:lnSpc>
                <a:spcPct val="150000"/>
              </a:lnSpc>
              <a:buFont typeface="+mj-lt"/>
              <a:buAutoNum type="arabicPeriod"/>
            </a:pPr>
            <a:r>
              <a:rPr lang="en-IN" b="1" dirty="0"/>
              <a:t>Asset allocation</a:t>
            </a:r>
          </a:p>
          <a:p>
            <a:pPr marL="800100" lvl="1" indent="-342900">
              <a:lnSpc>
                <a:spcPct val="150000"/>
              </a:lnSpc>
              <a:buFont typeface="Arial" panose="020B0604020202020204" pitchFamily="34" charset="0"/>
              <a:buChar char="•"/>
            </a:pPr>
            <a:r>
              <a:rPr lang="en-IN" dirty="0"/>
              <a:t>Identify your risk category and follow appropriate asset allocation</a:t>
            </a:r>
          </a:p>
          <a:p>
            <a:pPr marL="342900" indent="-342900">
              <a:lnSpc>
                <a:spcPct val="150000"/>
              </a:lnSpc>
              <a:buFont typeface="+mj-lt"/>
              <a:buAutoNum type="arabicPeriod"/>
            </a:pPr>
            <a:r>
              <a:rPr lang="en-IN" b="1" dirty="0"/>
              <a:t>Savings requirement</a:t>
            </a:r>
          </a:p>
          <a:p>
            <a:pPr marL="800100" lvl="1" indent="-342900">
              <a:lnSpc>
                <a:spcPct val="150000"/>
              </a:lnSpc>
              <a:buFont typeface="Arial" panose="020B0604020202020204" pitchFamily="34" charset="0"/>
              <a:buChar char="•"/>
            </a:pPr>
            <a:r>
              <a:rPr lang="en-IN" dirty="0"/>
              <a:t>Know the amount of monthly/annual savings required</a:t>
            </a:r>
          </a:p>
        </p:txBody>
      </p:sp>
      <p:pic>
        <p:nvPicPr>
          <p:cNvPr id="4" name="Picture 3" descr="Icon&#10;&#10;Description automatically generated">
            <a:extLst>
              <a:ext uri="{FF2B5EF4-FFF2-40B4-BE49-F238E27FC236}">
                <a16:creationId xmlns:a16="http://schemas.microsoft.com/office/drawing/2014/main" id="{457199B9-C264-2BE5-3E7E-E2120D3900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8812" y="6045200"/>
            <a:ext cx="1581530" cy="542098"/>
          </a:xfrm>
          <a:prstGeom prst="rect">
            <a:avLst/>
          </a:prstGeom>
        </p:spPr>
      </p:pic>
      <p:sp>
        <p:nvSpPr>
          <p:cNvPr id="5" name="TextBox 4">
            <a:extLst>
              <a:ext uri="{FF2B5EF4-FFF2-40B4-BE49-F238E27FC236}">
                <a16:creationId xmlns:a16="http://schemas.microsoft.com/office/drawing/2014/main" id="{DF45467C-56F7-E209-1289-EAC5090B5BA9}"/>
              </a:ext>
            </a:extLst>
          </p:cNvPr>
          <p:cNvSpPr txBox="1"/>
          <p:nvPr/>
        </p:nvSpPr>
        <p:spPr>
          <a:xfrm>
            <a:off x="1243259" y="1418491"/>
            <a:ext cx="8104630" cy="464871"/>
          </a:xfrm>
          <a:prstGeom prst="rect">
            <a:avLst/>
          </a:prstGeom>
          <a:noFill/>
        </p:spPr>
        <p:txBody>
          <a:bodyPr wrap="square" rtlCol="0">
            <a:spAutoFit/>
          </a:bodyPr>
          <a:lstStyle/>
          <a:p>
            <a:pPr>
              <a:lnSpc>
                <a:spcPct val="150000"/>
              </a:lnSpc>
            </a:pPr>
            <a:r>
              <a:rPr lang="en-IN" dirty="0"/>
              <a:t>Children’s education planning involve the following 4 key steps:</a:t>
            </a:r>
          </a:p>
        </p:txBody>
      </p:sp>
    </p:spTree>
    <p:extLst>
      <p:ext uri="{BB962C8B-B14F-4D97-AF65-F5344CB8AC3E}">
        <p14:creationId xmlns:p14="http://schemas.microsoft.com/office/powerpoint/2010/main" val="22605621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7F4CACC-CC24-A64F-B4DA-B5A15EA3A501}"/>
              </a:ext>
            </a:extLst>
          </p:cNvPr>
          <p:cNvGrpSpPr/>
          <p:nvPr/>
        </p:nvGrpSpPr>
        <p:grpSpPr>
          <a:xfrm>
            <a:off x="0" y="6811108"/>
            <a:ext cx="12192000" cy="46892"/>
            <a:chOff x="0" y="6811108"/>
            <a:chExt cx="12192000" cy="46892"/>
          </a:xfrm>
        </p:grpSpPr>
        <p:sp>
          <p:nvSpPr>
            <p:cNvPr id="12" name="Rectangle 11">
              <a:extLst>
                <a:ext uri="{FF2B5EF4-FFF2-40B4-BE49-F238E27FC236}">
                  <a16:creationId xmlns:a16="http://schemas.microsoft.com/office/drawing/2014/main" id="{B45A71A1-ACED-2746-BF08-4E9556BB5A64}"/>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7BBA4116-A661-2E4E-AE8B-B8FDF8FCB8CA}"/>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6D4C26A-CF9A-D54F-870B-1B665E3E1261}"/>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DB024D0-80E8-424D-8257-C0033261EEDC}"/>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0FE05CFB-E685-C64F-BE1B-DC8D281CB459}"/>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7DF28313-DCC1-634D-AACB-898C8EC9E524}"/>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A502F74C-8293-0148-BAF8-17499F6DF5C3}"/>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788157DE-5520-C64C-AE06-4936E6C4269F}"/>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E1478E59-207A-1940-9A3A-3328F0F11415}"/>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D5A04F2C-1C46-4D4E-85C8-AC3B22B1230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9EB14651-261E-AC46-8EE3-3F058E16FE1C}"/>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037EC367-433A-8D42-88B9-916C4ACD5DF7}"/>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50D7E4DD-01F2-6340-882C-DE3971370B6B}"/>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B5DA03F9-0C80-E347-AD25-EFFEF05A24E9}"/>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46F31D64-16C2-D548-A080-7E00323E7EC6}"/>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567046D-FAA7-0846-85BB-623027933F2B}"/>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91529BE7-D8AD-C547-8D45-B81679FE04FC}"/>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41405493-F631-F64F-8996-CF64939AC0EA}"/>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6B76A85B-87CC-EC48-A1A0-28830BCC15B9}"/>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F097B615-7E94-334F-B61A-C13B1A8E3141}"/>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3" name="Group 2">
            <a:extLst>
              <a:ext uri="{FF2B5EF4-FFF2-40B4-BE49-F238E27FC236}">
                <a16:creationId xmlns:a16="http://schemas.microsoft.com/office/drawing/2014/main" id="{67BC595C-B442-74A0-3CA6-6BBA76FEE322}"/>
              </a:ext>
            </a:extLst>
          </p:cNvPr>
          <p:cNvGrpSpPr/>
          <p:nvPr/>
        </p:nvGrpSpPr>
        <p:grpSpPr>
          <a:xfrm>
            <a:off x="0" y="-13252"/>
            <a:ext cx="12192000" cy="1230489"/>
            <a:chOff x="0" y="-13252"/>
            <a:chExt cx="12192000" cy="1230489"/>
          </a:xfrm>
        </p:grpSpPr>
        <p:sp>
          <p:nvSpPr>
            <p:cNvPr id="32" name="Rectangle 31">
              <a:extLst>
                <a:ext uri="{FF2B5EF4-FFF2-40B4-BE49-F238E27FC236}">
                  <a16:creationId xmlns:a16="http://schemas.microsoft.com/office/drawing/2014/main" id="{9AA34293-9245-7067-31B8-2ED34E348BBE}"/>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9D5534C3-30C5-40C9-F935-00EC7FEEB4E3}"/>
                </a:ext>
              </a:extLst>
            </p:cNvPr>
            <p:cNvSpPr txBox="1"/>
            <p:nvPr/>
          </p:nvSpPr>
          <p:spPr>
            <a:xfrm>
              <a:off x="1030415" y="324993"/>
              <a:ext cx="2255746" cy="553998"/>
            </a:xfrm>
            <a:prstGeom prst="rect">
              <a:avLst/>
            </a:prstGeom>
            <a:noFill/>
          </p:spPr>
          <p:txBody>
            <a:bodyPr wrap="none" rtlCol="0">
              <a:spAutoFit/>
            </a:bodyPr>
            <a:lstStyle/>
            <a:p>
              <a:r>
                <a:rPr lang="en-US" sz="3000" b="1" dirty="0">
                  <a:solidFill>
                    <a:schemeClr val="bg1"/>
                  </a:solidFill>
                  <a:latin typeface="Merriweather" pitchFamily="2" charset="77"/>
                </a:rPr>
                <a:t>Case Study</a:t>
              </a:r>
              <a:endParaRPr lang="en-US" sz="3000" dirty="0">
                <a:solidFill>
                  <a:schemeClr val="bg1"/>
                </a:solidFill>
                <a:latin typeface="Merriweather" pitchFamily="2" charset="77"/>
              </a:endParaRPr>
            </a:p>
          </p:txBody>
        </p:sp>
      </p:grpSp>
      <p:pic>
        <p:nvPicPr>
          <p:cNvPr id="4" name="Picture 3" descr="Icon&#10;&#10;Description automatically generated">
            <a:extLst>
              <a:ext uri="{FF2B5EF4-FFF2-40B4-BE49-F238E27FC236}">
                <a16:creationId xmlns:a16="http://schemas.microsoft.com/office/drawing/2014/main" id="{457199B9-C264-2BE5-3E7E-E2120D3900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8812" y="6045200"/>
            <a:ext cx="1581530" cy="542098"/>
          </a:xfrm>
          <a:prstGeom prst="rect">
            <a:avLst/>
          </a:prstGeom>
        </p:spPr>
      </p:pic>
      <p:sp>
        <p:nvSpPr>
          <p:cNvPr id="6" name="TextBox 5">
            <a:extLst>
              <a:ext uri="{FF2B5EF4-FFF2-40B4-BE49-F238E27FC236}">
                <a16:creationId xmlns:a16="http://schemas.microsoft.com/office/drawing/2014/main" id="{9A563B2E-71A5-02D6-9214-60D2498FC3D8}"/>
              </a:ext>
            </a:extLst>
          </p:cNvPr>
          <p:cNvSpPr txBox="1"/>
          <p:nvPr/>
        </p:nvSpPr>
        <p:spPr>
          <a:xfrm>
            <a:off x="1051299" y="1536899"/>
            <a:ext cx="9491525" cy="2126864"/>
          </a:xfrm>
          <a:prstGeom prst="rect">
            <a:avLst/>
          </a:prstGeom>
          <a:noFill/>
        </p:spPr>
        <p:txBody>
          <a:bodyPr wrap="square">
            <a:spAutoFit/>
          </a:bodyPr>
          <a:lstStyle/>
          <a:p>
            <a:pPr>
              <a:lnSpc>
                <a:spcPct val="150000"/>
              </a:lnSpc>
            </a:pPr>
            <a:r>
              <a:rPr lang="en-IN" dirty="0"/>
              <a:t>Chanchal Kumar is 30 years old, living in Delhi. He is earning 25 LPA and his wife is a home maker. They have single child, who is 2 years old. Chanchal wants to plan for kid’s education. He wants to provide quality education, and thinks he would need 30 Lakhs for kid’s higher education (in today Rs value) by the time Kid reaches 16 years age. He is an Balanced investor. How should Chanchal plan for this goal?</a:t>
            </a:r>
          </a:p>
        </p:txBody>
      </p:sp>
    </p:spTree>
    <p:extLst>
      <p:ext uri="{BB962C8B-B14F-4D97-AF65-F5344CB8AC3E}">
        <p14:creationId xmlns:p14="http://schemas.microsoft.com/office/powerpoint/2010/main" val="32257334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7F4CACC-CC24-A64F-B4DA-B5A15EA3A501}"/>
              </a:ext>
            </a:extLst>
          </p:cNvPr>
          <p:cNvGrpSpPr/>
          <p:nvPr/>
        </p:nvGrpSpPr>
        <p:grpSpPr>
          <a:xfrm>
            <a:off x="0" y="6811108"/>
            <a:ext cx="12192000" cy="46892"/>
            <a:chOff x="0" y="6811108"/>
            <a:chExt cx="12192000" cy="46892"/>
          </a:xfrm>
        </p:grpSpPr>
        <p:sp>
          <p:nvSpPr>
            <p:cNvPr id="12" name="Rectangle 11">
              <a:extLst>
                <a:ext uri="{FF2B5EF4-FFF2-40B4-BE49-F238E27FC236}">
                  <a16:creationId xmlns:a16="http://schemas.microsoft.com/office/drawing/2014/main" id="{B45A71A1-ACED-2746-BF08-4E9556BB5A64}"/>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7BBA4116-A661-2E4E-AE8B-B8FDF8FCB8CA}"/>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6D4C26A-CF9A-D54F-870B-1B665E3E1261}"/>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DB024D0-80E8-424D-8257-C0033261EEDC}"/>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0FE05CFB-E685-C64F-BE1B-DC8D281CB459}"/>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7DF28313-DCC1-634D-AACB-898C8EC9E524}"/>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A502F74C-8293-0148-BAF8-17499F6DF5C3}"/>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788157DE-5520-C64C-AE06-4936E6C4269F}"/>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E1478E59-207A-1940-9A3A-3328F0F11415}"/>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D5A04F2C-1C46-4D4E-85C8-AC3B22B1230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9EB14651-261E-AC46-8EE3-3F058E16FE1C}"/>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037EC367-433A-8D42-88B9-916C4ACD5DF7}"/>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50D7E4DD-01F2-6340-882C-DE3971370B6B}"/>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B5DA03F9-0C80-E347-AD25-EFFEF05A24E9}"/>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46F31D64-16C2-D548-A080-7E00323E7EC6}"/>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567046D-FAA7-0846-85BB-623027933F2B}"/>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91529BE7-D8AD-C547-8D45-B81679FE04FC}"/>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41405493-F631-F64F-8996-CF64939AC0EA}"/>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6B76A85B-87CC-EC48-A1A0-28830BCC15B9}"/>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F097B615-7E94-334F-B61A-C13B1A8E3141}"/>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3" name="Group 2">
            <a:extLst>
              <a:ext uri="{FF2B5EF4-FFF2-40B4-BE49-F238E27FC236}">
                <a16:creationId xmlns:a16="http://schemas.microsoft.com/office/drawing/2014/main" id="{67BC595C-B442-74A0-3CA6-6BBA76FEE322}"/>
              </a:ext>
            </a:extLst>
          </p:cNvPr>
          <p:cNvGrpSpPr/>
          <p:nvPr/>
        </p:nvGrpSpPr>
        <p:grpSpPr>
          <a:xfrm>
            <a:off x="0" y="-13252"/>
            <a:ext cx="12192000" cy="1230489"/>
            <a:chOff x="0" y="-13252"/>
            <a:chExt cx="12192000" cy="1230489"/>
          </a:xfrm>
        </p:grpSpPr>
        <p:sp>
          <p:nvSpPr>
            <p:cNvPr id="32" name="Rectangle 31">
              <a:extLst>
                <a:ext uri="{FF2B5EF4-FFF2-40B4-BE49-F238E27FC236}">
                  <a16:creationId xmlns:a16="http://schemas.microsoft.com/office/drawing/2014/main" id="{9AA34293-9245-7067-31B8-2ED34E348BBE}"/>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9D5534C3-30C5-40C9-F935-00EC7FEEB4E3}"/>
                </a:ext>
              </a:extLst>
            </p:cNvPr>
            <p:cNvSpPr txBox="1"/>
            <p:nvPr/>
          </p:nvSpPr>
          <p:spPr>
            <a:xfrm>
              <a:off x="1030415" y="324993"/>
              <a:ext cx="5686172" cy="553998"/>
            </a:xfrm>
            <a:prstGeom prst="rect">
              <a:avLst/>
            </a:prstGeom>
            <a:noFill/>
          </p:spPr>
          <p:txBody>
            <a:bodyPr wrap="none" rtlCol="0">
              <a:spAutoFit/>
            </a:bodyPr>
            <a:lstStyle/>
            <a:p>
              <a:r>
                <a:rPr lang="en-US" sz="3000" b="1" dirty="0">
                  <a:solidFill>
                    <a:schemeClr val="bg1"/>
                  </a:solidFill>
                  <a:latin typeface="Merriweather" pitchFamily="2" charset="77"/>
                </a:rPr>
                <a:t>Case Study – Suggested Plan</a:t>
              </a:r>
              <a:endParaRPr lang="en-US" sz="3000" dirty="0">
                <a:solidFill>
                  <a:schemeClr val="bg1"/>
                </a:solidFill>
                <a:latin typeface="Merriweather" pitchFamily="2" charset="77"/>
              </a:endParaRPr>
            </a:p>
          </p:txBody>
        </p:sp>
      </p:grpSp>
      <p:pic>
        <p:nvPicPr>
          <p:cNvPr id="4" name="Picture 3" descr="Icon&#10;&#10;Description automatically generated">
            <a:extLst>
              <a:ext uri="{FF2B5EF4-FFF2-40B4-BE49-F238E27FC236}">
                <a16:creationId xmlns:a16="http://schemas.microsoft.com/office/drawing/2014/main" id="{457199B9-C264-2BE5-3E7E-E2120D3900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8812" y="6045200"/>
            <a:ext cx="1581530" cy="542098"/>
          </a:xfrm>
          <a:prstGeom prst="rect">
            <a:avLst/>
          </a:prstGeom>
        </p:spPr>
      </p:pic>
      <p:sp>
        <p:nvSpPr>
          <p:cNvPr id="5" name="TextBox 4">
            <a:extLst>
              <a:ext uri="{FF2B5EF4-FFF2-40B4-BE49-F238E27FC236}">
                <a16:creationId xmlns:a16="http://schemas.microsoft.com/office/drawing/2014/main" id="{26E73822-7435-5EEA-4B48-83099038A29C}"/>
              </a:ext>
            </a:extLst>
          </p:cNvPr>
          <p:cNvSpPr txBox="1"/>
          <p:nvPr/>
        </p:nvSpPr>
        <p:spPr>
          <a:xfrm>
            <a:off x="1195754" y="1504354"/>
            <a:ext cx="7342355" cy="2957861"/>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IN" dirty="0"/>
              <a:t>Chanchal has 14 years for goal amount</a:t>
            </a:r>
          </a:p>
          <a:p>
            <a:pPr marL="285750" indent="-285750">
              <a:lnSpc>
                <a:spcPct val="150000"/>
              </a:lnSpc>
              <a:buFont typeface="Arial" panose="020B0604020202020204" pitchFamily="34" charset="0"/>
              <a:buChar char="•"/>
            </a:pPr>
            <a:r>
              <a:rPr lang="en-IN" dirty="0"/>
              <a:t>Adjusting for 10% inflation, Chanchal would need 1.13 Crores</a:t>
            </a:r>
          </a:p>
          <a:p>
            <a:pPr marL="285750" indent="-285750">
              <a:lnSpc>
                <a:spcPct val="150000"/>
              </a:lnSpc>
              <a:buFont typeface="Arial" panose="020B0604020202020204" pitchFamily="34" charset="0"/>
              <a:buChar char="•"/>
            </a:pPr>
            <a:r>
              <a:rPr lang="en-IN" dirty="0"/>
              <a:t>He is a balanced investor, he should invest 60% in equity, 40% in Debt</a:t>
            </a:r>
          </a:p>
          <a:p>
            <a:pPr marL="285750" indent="-285750">
              <a:lnSpc>
                <a:spcPct val="150000"/>
              </a:lnSpc>
              <a:buFont typeface="Arial" panose="020B0604020202020204" pitchFamily="34" charset="0"/>
              <a:buChar char="•"/>
            </a:pPr>
            <a:r>
              <a:rPr lang="en-IN" dirty="0"/>
              <a:t>Gear 4 model portfolio has an average returns of 10.76%</a:t>
            </a:r>
          </a:p>
          <a:p>
            <a:pPr marL="285750" indent="-285750">
              <a:lnSpc>
                <a:spcPct val="150000"/>
              </a:lnSpc>
              <a:buFont typeface="Arial" panose="020B0604020202020204" pitchFamily="34" charset="0"/>
              <a:buChar char="•"/>
            </a:pPr>
            <a:r>
              <a:rPr lang="en-IN" dirty="0"/>
              <a:t>Increase contribution towards the goal by 10% annually</a:t>
            </a:r>
          </a:p>
          <a:p>
            <a:pPr marL="285750" indent="-285750">
              <a:lnSpc>
                <a:spcPct val="150000"/>
              </a:lnSpc>
              <a:buFont typeface="Arial" panose="020B0604020202020204" pitchFamily="34" charset="0"/>
              <a:buChar char="•"/>
            </a:pPr>
            <a:r>
              <a:rPr lang="en-IN" dirty="0"/>
              <a:t>Chanchal should save 2.25 Lakhs annually</a:t>
            </a:r>
          </a:p>
          <a:p>
            <a:pPr marL="285750" indent="-285750">
              <a:lnSpc>
                <a:spcPct val="150000"/>
              </a:lnSpc>
              <a:buFont typeface="Arial" panose="020B0604020202020204" pitchFamily="34" charset="0"/>
              <a:buChar char="•"/>
            </a:pPr>
            <a:r>
              <a:rPr lang="en-IN" dirty="0"/>
              <a:t>Since this is one-time pay-out, Chanchal can withdraw total amount</a:t>
            </a:r>
          </a:p>
        </p:txBody>
      </p:sp>
    </p:spTree>
    <p:extLst>
      <p:ext uri="{BB962C8B-B14F-4D97-AF65-F5344CB8AC3E}">
        <p14:creationId xmlns:p14="http://schemas.microsoft.com/office/powerpoint/2010/main" val="31175336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7F4CACC-CC24-A64F-B4DA-B5A15EA3A501}"/>
              </a:ext>
            </a:extLst>
          </p:cNvPr>
          <p:cNvGrpSpPr/>
          <p:nvPr/>
        </p:nvGrpSpPr>
        <p:grpSpPr>
          <a:xfrm>
            <a:off x="0" y="6811108"/>
            <a:ext cx="12192000" cy="46892"/>
            <a:chOff x="0" y="6811108"/>
            <a:chExt cx="12192000" cy="46892"/>
          </a:xfrm>
        </p:grpSpPr>
        <p:sp>
          <p:nvSpPr>
            <p:cNvPr id="12" name="Rectangle 11">
              <a:extLst>
                <a:ext uri="{FF2B5EF4-FFF2-40B4-BE49-F238E27FC236}">
                  <a16:creationId xmlns:a16="http://schemas.microsoft.com/office/drawing/2014/main" id="{B45A71A1-ACED-2746-BF08-4E9556BB5A64}"/>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7BBA4116-A661-2E4E-AE8B-B8FDF8FCB8CA}"/>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6D4C26A-CF9A-D54F-870B-1B665E3E1261}"/>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DB024D0-80E8-424D-8257-C0033261EEDC}"/>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0FE05CFB-E685-C64F-BE1B-DC8D281CB459}"/>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7DF28313-DCC1-634D-AACB-898C8EC9E524}"/>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A502F74C-8293-0148-BAF8-17499F6DF5C3}"/>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788157DE-5520-C64C-AE06-4936E6C4269F}"/>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E1478E59-207A-1940-9A3A-3328F0F11415}"/>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D5A04F2C-1C46-4D4E-85C8-AC3B22B1230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9EB14651-261E-AC46-8EE3-3F058E16FE1C}"/>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037EC367-433A-8D42-88B9-916C4ACD5DF7}"/>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50D7E4DD-01F2-6340-882C-DE3971370B6B}"/>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B5DA03F9-0C80-E347-AD25-EFFEF05A24E9}"/>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46F31D64-16C2-D548-A080-7E00323E7EC6}"/>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567046D-FAA7-0846-85BB-623027933F2B}"/>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91529BE7-D8AD-C547-8D45-B81679FE04FC}"/>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41405493-F631-F64F-8996-CF64939AC0EA}"/>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6B76A85B-87CC-EC48-A1A0-28830BCC15B9}"/>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F097B615-7E94-334F-B61A-C13B1A8E3141}"/>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3" name="Group 2">
            <a:extLst>
              <a:ext uri="{FF2B5EF4-FFF2-40B4-BE49-F238E27FC236}">
                <a16:creationId xmlns:a16="http://schemas.microsoft.com/office/drawing/2014/main" id="{67BC595C-B442-74A0-3CA6-6BBA76FEE322}"/>
              </a:ext>
            </a:extLst>
          </p:cNvPr>
          <p:cNvGrpSpPr/>
          <p:nvPr/>
        </p:nvGrpSpPr>
        <p:grpSpPr>
          <a:xfrm>
            <a:off x="0" y="-13252"/>
            <a:ext cx="12192000" cy="1230489"/>
            <a:chOff x="0" y="-13252"/>
            <a:chExt cx="12192000" cy="1230489"/>
          </a:xfrm>
        </p:grpSpPr>
        <p:sp>
          <p:nvSpPr>
            <p:cNvPr id="32" name="Rectangle 31">
              <a:extLst>
                <a:ext uri="{FF2B5EF4-FFF2-40B4-BE49-F238E27FC236}">
                  <a16:creationId xmlns:a16="http://schemas.microsoft.com/office/drawing/2014/main" id="{9AA34293-9245-7067-31B8-2ED34E348BBE}"/>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9D5534C3-30C5-40C9-F935-00EC7FEEB4E3}"/>
                </a:ext>
              </a:extLst>
            </p:cNvPr>
            <p:cNvSpPr txBox="1"/>
            <p:nvPr/>
          </p:nvSpPr>
          <p:spPr>
            <a:xfrm>
              <a:off x="1030415" y="324993"/>
              <a:ext cx="7439857" cy="553998"/>
            </a:xfrm>
            <a:prstGeom prst="rect">
              <a:avLst/>
            </a:prstGeom>
            <a:noFill/>
          </p:spPr>
          <p:txBody>
            <a:bodyPr wrap="none" rtlCol="0">
              <a:spAutoFit/>
            </a:bodyPr>
            <a:lstStyle/>
            <a:p>
              <a:r>
                <a:rPr lang="en-US" sz="3000" b="1" dirty="0">
                  <a:solidFill>
                    <a:schemeClr val="bg1"/>
                  </a:solidFill>
                  <a:latin typeface="Merriweather" pitchFamily="2" charset="77"/>
                </a:rPr>
                <a:t> Major factors – Children’s Education</a:t>
              </a:r>
              <a:endParaRPr lang="en-US" sz="3000" dirty="0">
                <a:solidFill>
                  <a:schemeClr val="bg1"/>
                </a:solidFill>
                <a:latin typeface="Merriweather" pitchFamily="2" charset="77"/>
              </a:endParaRPr>
            </a:p>
          </p:txBody>
        </p:sp>
      </p:grpSp>
      <p:sp>
        <p:nvSpPr>
          <p:cNvPr id="35" name="TextBox 34">
            <a:extLst>
              <a:ext uri="{FF2B5EF4-FFF2-40B4-BE49-F238E27FC236}">
                <a16:creationId xmlns:a16="http://schemas.microsoft.com/office/drawing/2014/main" id="{7DF986E0-F2B8-6E24-85DA-087AC7EFFC4F}"/>
              </a:ext>
            </a:extLst>
          </p:cNvPr>
          <p:cNvSpPr txBox="1"/>
          <p:nvPr/>
        </p:nvSpPr>
        <p:spPr>
          <a:xfrm>
            <a:off x="1051298" y="1555482"/>
            <a:ext cx="6253742" cy="2542363"/>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IN" b="1" dirty="0"/>
              <a:t>Inflation </a:t>
            </a:r>
            <a:r>
              <a:rPr lang="en-IN" dirty="0"/>
              <a:t>– Educational costs have been increasing at a higher rate than the general inflation</a:t>
            </a:r>
          </a:p>
          <a:p>
            <a:pPr marL="285750" indent="-285750">
              <a:lnSpc>
                <a:spcPct val="150000"/>
              </a:lnSpc>
              <a:buFont typeface="Arial" panose="020B0604020202020204" pitchFamily="34" charset="0"/>
              <a:buChar char="•"/>
            </a:pPr>
            <a:r>
              <a:rPr lang="en-IN" b="1" dirty="0"/>
              <a:t>Type of education – </a:t>
            </a:r>
            <a:r>
              <a:rPr lang="en-IN" dirty="0"/>
              <a:t>The costs vary dramatically based on type of education</a:t>
            </a:r>
          </a:p>
          <a:p>
            <a:pPr marL="285750" indent="-285750">
              <a:lnSpc>
                <a:spcPct val="150000"/>
              </a:lnSpc>
              <a:buFont typeface="Arial" panose="020B0604020202020204" pitchFamily="34" charset="0"/>
              <a:buChar char="•"/>
            </a:pPr>
            <a:r>
              <a:rPr lang="en-IN" b="1" dirty="0"/>
              <a:t>Children details – </a:t>
            </a:r>
            <a:r>
              <a:rPr lang="en-IN" dirty="0"/>
              <a:t>Number of children and their current age will also impact the savings requirement</a:t>
            </a:r>
          </a:p>
        </p:txBody>
      </p:sp>
      <p:pic>
        <p:nvPicPr>
          <p:cNvPr id="4" name="Picture 3" descr="Icon&#10;&#10;Description automatically generated">
            <a:extLst>
              <a:ext uri="{FF2B5EF4-FFF2-40B4-BE49-F238E27FC236}">
                <a16:creationId xmlns:a16="http://schemas.microsoft.com/office/drawing/2014/main" id="{457199B9-C264-2BE5-3E7E-E2120D3900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8812" y="6045200"/>
            <a:ext cx="1581530" cy="542098"/>
          </a:xfrm>
          <a:prstGeom prst="rect">
            <a:avLst/>
          </a:prstGeom>
        </p:spPr>
      </p:pic>
    </p:spTree>
    <p:extLst>
      <p:ext uri="{BB962C8B-B14F-4D97-AF65-F5344CB8AC3E}">
        <p14:creationId xmlns:p14="http://schemas.microsoft.com/office/powerpoint/2010/main" val="39224403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grpSp>
        <p:nvGrpSpPr>
          <p:cNvPr id="12" name="Group 11">
            <a:extLst>
              <a:ext uri="{FF2B5EF4-FFF2-40B4-BE49-F238E27FC236}">
                <a16:creationId xmlns:a16="http://schemas.microsoft.com/office/drawing/2014/main" id="{92C2E27D-A3C9-E14F-8842-32127DA9DE17}"/>
              </a:ext>
            </a:extLst>
          </p:cNvPr>
          <p:cNvGrpSpPr/>
          <p:nvPr/>
        </p:nvGrpSpPr>
        <p:grpSpPr>
          <a:xfrm>
            <a:off x="0" y="6811108"/>
            <a:ext cx="12192000" cy="46892"/>
            <a:chOff x="0" y="6811108"/>
            <a:chExt cx="12192000" cy="46892"/>
          </a:xfrm>
        </p:grpSpPr>
        <p:sp>
          <p:nvSpPr>
            <p:cNvPr id="13" name="Rectangle 12">
              <a:extLst>
                <a:ext uri="{FF2B5EF4-FFF2-40B4-BE49-F238E27FC236}">
                  <a16:creationId xmlns:a16="http://schemas.microsoft.com/office/drawing/2014/main" id="{51C9BA1B-ED25-FB4B-B10B-8C86E1BCFA8E}"/>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56F4BFD-4380-D545-822F-BBB42A78A51B}"/>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E08C70C-DD66-6B42-B0A9-8B5DA70EA95B}"/>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4ACEDDEA-D2EA-954F-A0C8-709DFDA195DE}"/>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1FBAFBB7-BF45-634C-86E7-02ADBE13B137}"/>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7789C17D-E907-5441-9C2E-38A0ABC74CE5}"/>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98075196-14AC-FE46-9B6A-5C77CFFD2DDF}"/>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905AABAB-384A-2D47-8F8A-2A3655DCA710}"/>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29AD4208-B737-9F41-95EA-60D38640926E}"/>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8BA11ECD-1C27-E34F-A8EC-0D19C9224EA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8AA27630-4FAD-A248-9717-0F0758D19B70}"/>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AFA51FB6-2E5F-C448-AB9E-FA032B259C3D}"/>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66B64E35-B43A-C847-8AE9-FF3FA1BBA7D2}"/>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C555562F-9BDE-9741-B45B-141DDE4EBC5C}"/>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879E3C7-DFA8-7348-9ED3-286D2D9B4A3E}"/>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556428AB-0FAA-B04A-8651-C81E2FE95ABE}"/>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32F2DB9A-E580-A742-AF9B-224F62DAD96F}"/>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F4375F15-1CAE-704D-8BA8-D74B10D9D5B2}"/>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D098B0AF-FA3A-E74D-9056-0EFE2D82E83E}"/>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2" name="Rectangle 31">
              <a:extLst>
                <a:ext uri="{FF2B5EF4-FFF2-40B4-BE49-F238E27FC236}">
                  <a16:creationId xmlns:a16="http://schemas.microsoft.com/office/drawing/2014/main" id="{3C0278F3-4C8F-4D46-8B7D-97A89B83FF6C}"/>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10" name="Group 9">
            <a:extLst>
              <a:ext uri="{FF2B5EF4-FFF2-40B4-BE49-F238E27FC236}">
                <a16:creationId xmlns:a16="http://schemas.microsoft.com/office/drawing/2014/main" id="{CD3F109C-C02E-D0D3-2E63-B6224A1B539E}"/>
              </a:ext>
            </a:extLst>
          </p:cNvPr>
          <p:cNvGrpSpPr/>
          <p:nvPr/>
        </p:nvGrpSpPr>
        <p:grpSpPr>
          <a:xfrm>
            <a:off x="0" y="-13252"/>
            <a:ext cx="12192000" cy="1230489"/>
            <a:chOff x="0" y="-13252"/>
            <a:chExt cx="12192000" cy="1230489"/>
          </a:xfrm>
        </p:grpSpPr>
        <p:sp>
          <p:nvSpPr>
            <p:cNvPr id="34" name="Rectangle 33">
              <a:extLst>
                <a:ext uri="{FF2B5EF4-FFF2-40B4-BE49-F238E27FC236}">
                  <a16:creationId xmlns:a16="http://schemas.microsoft.com/office/drawing/2014/main" id="{8838C63F-0686-CB44-98A8-3686862C7503}"/>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686D2052-FFFF-F733-E915-99092FFA28AA}"/>
                </a:ext>
              </a:extLst>
            </p:cNvPr>
            <p:cNvSpPr txBox="1"/>
            <p:nvPr/>
          </p:nvSpPr>
          <p:spPr>
            <a:xfrm>
              <a:off x="1030415" y="324993"/>
              <a:ext cx="6151043" cy="553998"/>
            </a:xfrm>
            <a:prstGeom prst="rect">
              <a:avLst/>
            </a:prstGeom>
            <a:noFill/>
          </p:spPr>
          <p:txBody>
            <a:bodyPr wrap="none" rtlCol="0">
              <a:spAutoFit/>
            </a:bodyPr>
            <a:lstStyle/>
            <a:p>
              <a:r>
                <a:rPr lang="en-US" sz="3000" b="1" dirty="0">
                  <a:solidFill>
                    <a:schemeClr val="bg1"/>
                  </a:solidFill>
                  <a:latin typeface="Merriweather" pitchFamily="2" charset="77"/>
                </a:rPr>
                <a:t>Templates used in this Episode</a:t>
              </a:r>
              <a:endParaRPr lang="en-US" sz="3000" dirty="0">
                <a:solidFill>
                  <a:schemeClr val="bg1"/>
                </a:solidFill>
                <a:latin typeface="Merriweather" pitchFamily="2" charset="77"/>
              </a:endParaRPr>
            </a:p>
          </p:txBody>
        </p:sp>
      </p:grpSp>
      <p:pic>
        <p:nvPicPr>
          <p:cNvPr id="5" name="Picture 4" descr="Icon&#10;&#10;Description automatically generated">
            <a:extLst>
              <a:ext uri="{FF2B5EF4-FFF2-40B4-BE49-F238E27FC236}">
                <a16:creationId xmlns:a16="http://schemas.microsoft.com/office/drawing/2014/main" id="{41CD9FE3-F4DC-E7FF-32C2-49443F9FF8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6055360"/>
            <a:ext cx="1581530" cy="542098"/>
          </a:xfrm>
          <a:prstGeom prst="rect">
            <a:avLst/>
          </a:prstGeom>
        </p:spPr>
      </p:pic>
      <p:sp>
        <p:nvSpPr>
          <p:cNvPr id="4" name="TextBox 3">
            <a:extLst>
              <a:ext uri="{FF2B5EF4-FFF2-40B4-BE49-F238E27FC236}">
                <a16:creationId xmlns:a16="http://schemas.microsoft.com/office/drawing/2014/main" id="{FBA9DB2B-B05E-E64A-00A3-89788C4B6F83}"/>
              </a:ext>
            </a:extLst>
          </p:cNvPr>
          <p:cNvSpPr txBox="1"/>
          <p:nvPr/>
        </p:nvSpPr>
        <p:spPr>
          <a:xfrm>
            <a:off x="1030415" y="1709057"/>
            <a:ext cx="7004061" cy="1015663"/>
          </a:xfrm>
          <a:prstGeom prst="rect">
            <a:avLst/>
          </a:prstGeom>
          <a:noFill/>
        </p:spPr>
        <p:txBody>
          <a:bodyPr wrap="square" rtlCol="0">
            <a:spAutoFit/>
          </a:bodyPr>
          <a:lstStyle/>
          <a:p>
            <a:pPr marL="285750" indent="-285750">
              <a:buFont typeface="Arial" panose="020B0604020202020204" pitchFamily="34" charset="0"/>
              <a:buChar char="•"/>
            </a:pPr>
            <a:r>
              <a:rPr lang="en-IN" sz="2000" dirty="0"/>
              <a:t>Gulaq Retirement Planning Template</a:t>
            </a:r>
          </a:p>
          <a:p>
            <a:pPr marL="285750" indent="-285750">
              <a:buFont typeface="Arial" panose="020B0604020202020204" pitchFamily="34" charset="0"/>
              <a:buChar char="•"/>
            </a:pPr>
            <a:endParaRPr lang="en-IN" sz="2000" dirty="0"/>
          </a:p>
          <a:p>
            <a:pPr marL="285750" indent="-285750">
              <a:buFont typeface="Arial" panose="020B0604020202020204" pitchFamily="34" charset="0"/>
              <a:buChar char="•"/>
            </a:pPr>
            <a:r>
              <a:rPr lang="en-IN" sz="2000" dirty="0"/>
              <a:t>Gulaq Children’s Education planning Template</a:t>
            </a:r>
          </a:p>
        </p:txBody>
      </p:sp>
    </p:spTree>
    <p:extLst>
      <p:ext uri="{BB962C8B-B14F-4D97-AF65-F5344CB8AC3E}">
        <p14:creationId xmlns:p14="http://schemas.microsoft.com/office/powerpoint/2010/main" val="3735331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grpSp>
        <p:nvGrpSpPr>
          <p:cNvPr id="12" name="Group 11">
            <a:extLst>
              <a:ext uri="{FF2B5EF4-FFF2-40B4-BE49-F238E27FC236}">
                <a16:creationId xmlns:a16="http://schemas.microsoft.com/office/drawing/2014/main" id="{92C2E27D-A3C9-E14F-8842-32127DA9DE17}"/>
              </a:ext>
            </a:extLst>
          </p:cNvPr>
          <p:cNvGrpSpPr/>
          <p:nvPr/>
        </p:nvGrpSpPr>
        <p:grpSpPr>
          <a:xfrm>
            <a:off x="0" y="6811108"/>
            <a:ext cx="12192000" cy="46892"/>
            <a:chOff x="0" y="6811108"/>
            <a:chExt cx="12192000" cy="46892"/>
          </a:xfrm>
        </p:grpSpPr>
        <p:sp>
          <p:nvSpPr>
            <p:cNvPr id="13" name="Rectangle 12">
              <a:extLst>
                <a:ext uri="{FF2B5EF4-FFF2-40B4-BE49-F238E27FC236}">
                  <a16:creationId xmlns:a16="http://schemas.microsoft.com/office/drawing/2014/main" id="{51C9BA1B-ED25-FB4B-B10B-8C86E1BCFA8E}"/>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56F4BFD-4380-D545-822F-BBB42A78A51B}"/>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E08C70C-DD66-6B42-B0A9-8B5DA70EA95B}"/>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4ACEDDEA-D2EA-954F-A0C8-709DFDA195DE}"/>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1FBAFBB7-BF45-634C-86E7-02ADBE13B137}"/>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7789C17D-E907-5441-9C2E-38A0ABC74CE5}"/>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98075196-14AC-FE46-9B6A-5C77CFFD2DDF}"/>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905AABAB-384A-2D47-8F8A-2A3655DCA710}"/>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29AD4208-B737-9F41-95EA-60D38640926E}"/>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8BA11ECD-1C27-E34F-A8EC-0D19C9224EA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8AA27630-4FAD-A248-9717-0F0758D19B70}"/>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AFA51FB6-2E5F-C448-AB9E-FA032B259C3D}"/>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66B64E35-B43A-C847-8AE9-FF3FA1BBA7D2}"/>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C555562F-9BDE-9741-B45B-141DDE4EBC5C}"/>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879E3C7-DFA8-7348-9ED3-286D2D9B4A3E}"/>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556428AB-0FAA-B04A-8651-C81E2FE95ABE}"/>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32F2DB9A-E580-A742-AF9B-224F62DAD96F}"/>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F4375F15-1CAE-704D-8BA8-D74B10D9D5B2}"/>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D098B0AF-FA3A-E74D-9056-0EFE2D82E83E}"/>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2" name="Rectangle 31">
              <a:extLst>
                <a:ext uri="{FF2B5EF4-FFF2-40B4-BE49-F238E27FC236}">
                  <a16:creationId xmlns:a16="http://schemas.microsoft.com/office/drawing/2014/main" id="{3C0278F3-4C8F-4D46-8B7D-97A89B83FF6C}"/>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sp>
        <p:nvSpPr>
          <p:cNvPr id="2" name="TextBox 1">
            <a:extLst>
              <a:ext uri="{FF2B5EF4-FFF2-40B4-BE49-F238E27FC236}">
                <a16:creationId xmlns:a16="http://schemas.microsoft.com/office/drawing/2014/main" id="{0AD5E64C-56A4-EA14-6B91-12E12597405B}"/>
              </a:ext>
            </a:extLst>
          </p:cNvPr>
          <p:cNvSpPr txBox="1"/>
          <p:nvPr/>
        </p:nvSpPr>
        <p:spPr>
          <a:xfrm>
            <a:off x="3947365" y="2480122"/>
            <a:ext cx="5853127" cy="2528064"/>
          </a:xfrm>
          <a:prstGeom prst="rect">
            <a:avLst/>
          </a:prstGeom>
          <a:noFill/>
        </p:spPr>
        <p:txBody>
          <a:bodyPr wrap="square" rtlCol="0">
            <a:spAutoFit/>
          </a:bodyPr>
          <a:lstStyle/>
          <a:p>
            <a:pPr>
              <a:lnSpc>
                <a:spcPct val="150000"/>
              </a:lnSpc>
            </a:pPr>
            <a:r>
              <a:rPr lang="en-IN" sz="3600" b="1" dirty="0">
                <a:solidFill>
                  <a:srgbClr val="0070C0"/>
                </a:solidFill>
              </a:rPr>
              <a:t>Refining investment style</a:t>
            </a:r>
          </a:p>
          <a:p>
            <a:pPr marL="457200" indent="-457200">
              <a:lnSpc>
                <a:spcPct val="150000"/>
              </a:lnSpc>
              <a:buFont typeface="Arial" panose="020B0604020202020204" pitchFamily="34" charset="0"/>
              <a:buChar char="•"/>
            </a:pPr>
            <a:r>
              <a:rPr lang="en-IN" sz="2400" b="1" dirty="0">
                <a:solidFill>
                  <a:srgbClr val="0070C0"/>
                </a:solidFill>
              </a:rPr>
              <a:t>Your Risk Tolerance</a:t>
            </a:r>
          </a:p>
          <a:p>
            <a:pPr marL="457200" indent="-457200">
              <a:lnSpc>
                <a:spcPct val="150000"/>
              </a:lnSpc>
              <a:buFont typeface="Arial" panose="020B0604020202020204" pitchFamily="34" charset="0"/>
              <a:buChar char="•"/>
            </a:pPr>
            <a:r>
              <a:rPr lang="en-IN" sz="2400" b="1" dirty="0">
                <a:solidFill>
                  <a:srgbClr val="0070C0"/>
                </a:solidFill>
              </a:rPr>
              <a:t>Liquidity Needs</a:t>
            </a:r>
          </a:p>
          <a:p>
            <a:pPr marL="457200" indent="-457200">
              <a:lnSpc>
                <a:spcPct val="150000"/>
              </a:lnSpc>
              <a:buFont typeface="Arial" panose="020B0604020202020204" pitchFamily="34" charset="0"/>
              <a:buChar char="•"/>
            </a:pPr>
            <a:r>
              <a:rPr lang="en-IN" sz="2400" b="1" dirty="0">
                <a:solidFill>
                  <a:srgbClr val="0070C0"/>
                </a:solidFill>
              </a:rPr>
              <a:t>Tax considerations</a:t>
            </a:r>
            <a:endParaRPr lang="en-IN" sz="1400" dirty="0">
              <a:solidFill>
                <a:schemeClr val="tx1">
                  <a:lumMod val="95000"/>
                  <a:lumOff val="5000"/>
                </a:schemeClr>
              </a:solidFill>
            </a:endParaRPr>
          </a:p>
        </p:txBody>
      </p:sp>
      <p:pic>
        <p:nvPicPr>
          <p:cNvPr id="4" name="Graphic 3" descr="Lightbulb and gear with solid fill">
            <a:extLst>
              <a:ext uri="{FF2B5EF4-FFF2-40B4-BE49-F238E27FC236}">
                <a16:creationId xmlns:a16="http://schemas.microsoft.com/office/drawing/2014/main" id="{2FFB0A52-FFAB-70CE-B7BE-1BF5289DD6F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959579" y="3205396"/>
            <a:ext cx="1338773" cy="1338773"/>
          </a:xfrm>
          <a:prstGeom prst="rect">
            <a:avLst/>
          </a:prstGeom>
        </p:spPr>
      </p:pic>
      <p:grpSp>
        <p:nvGrpSpPr>
          <p:cNvPr id="3" name="Group 2">
            <a:extLst>
              <a:ext uri="{FF2B5EF4-FFF2-40B4-BE49-F238E27FC236}">
                <a16:creationId xmlns:a16="http://schemas.microsoft.com/office/drawing/2014/main" id="{76B83722-20D9-094A-0274-49D9C16280D8}"/>
              </a:ext>
            </a:extLst>
          </p:cNvPr>
          <p:cNvGrpSpPr/>
          <p:nvPr/>
        </p:nvGrpSpPr>
        <p:grpSpPr>
          <a:xfrm>
            <a:off x="0" y="-13252"/>
            <a:ext cx="12192000" cy="1230489"/>
            <a:chOff x="0" y="-13252"/>
            <a:chExt cx="12192000" cy="1230489"/>
          </a:xfrm>
        </p:grpSpPr>
        <p:sp>
          <p:nvSpPr>
            <p:cNvPr id="33" name="Rectangle 32">
              <a:extLst>
                <a:ext uri="{FF2B5EF4-FFF2-40B4-BE49-F238E27FC236}">
                  <a16:creationId xmlns:a16="http://schemas.microsoft.com/office/drawing/2014/main" id="{F4CCB7E1-774D-7820-F567-072A85CB3260}"/>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07FE619C-EE06-31A3-C14C-2D758FCA7B7A}"/>
                </a:ext>
              </a:extLst>
            </p:cNvPr>
            <p:cNvSpPr txBox="1"/>
            <p:nvPr/>
          </p:nvSpPr>
          <p:spPr>
            <a:xfrm>
              <a:off x="1030415" y="324993"/>
              <a:ext cx="3316934" cy="553998"/>
            </a:xfrm>
            <a:prstGeom prst="rect">
              <a:avLst/>
            </a:prstGeom>
            <a:noFill/>
          </p:spPr>
          <p:txBody>
            <a:bodyPr wrap="none" rtlCol="0">
              <a:spAutoFit/>
            </a:bodyPr>
            <a:lstStyle/>
            <a:p>
              <a:r>
                <a:rPr lang="en-US" sz="3000" b="1" dirty="0">
                  <a:solidFill>
                    <a:schemeClr val="bg1"/>
                  </a:solidFill>
                  <a:latin typeface="Merriweather" pitchFamily="2" charset="77"/>
                </a:rPr>
                <a:t>Coming Episode</a:t>
              </a:r>
              <a:endParaRPr lang="en-US" sz="3000" dirty="0">
                <a:solidFill>
                  <a:schemeClr val="bg1"/>
                </a:solidFill>
                <a:latin typeface="Merriweather" pitchFamily="2" charset="77"/>
              </a:endParaRPr>
            </a:p>
          </p:txBody>
        </p:sp>
      </p:grpSp>
      <p:pic>
        <p:nvPicPr>
          <p:cNvPr id="6" name="Picture 5" descr="Icon&#10;&#10;Description automatically generated">
            <a:extLst>
              <a:ext uri="{FF2B5EF4-FFF2-40B4-BE49-F238E27FC236}">
                <a16:creationId xmlns:a16="http://schemas.microsoft.com/office/drawing/2014/main" id="{251856F9-9995-9F2F-D5D9-BE165D3C0E4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318812" y="6045200"/>
            <a:ext cx="1581530" cy="542098"/>
          </a:xfrm>
          <a:prstGeom prst="rect">
            <a:avLst/>
          </a:prstGeom>
        </p:spPr>
      </p:pic>
    </p:spTree>
    <p:extLst>
      <p:ext uri="{BB962C8B-B14F-4D97-AF65-F5344CB8AC3E}">
        <p14:creationId xmlns:p14="http://schemas.microsoft.com/office/powerpoint/2010/main" val="17970143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7D17A1BE-C3E1-C607-D598-DC0EC94DFE86}"/>
              </a:ext>
            </a:extLst>
          </p:cNvPr>
          <p:cNvSpPr txBox="1"/>
          <p:nvPr/>
        </p:nvSpPr>
        <p:spPr>
          <a:xfrm>
            <a:off x="4980951" y="3201676"/>
            <a:ext cx="2230098" cy="338554"/>
          </a:xfrm>
          <a:prstGeom prst="rect">
            <a:avLst/>
          </a:prstGeom>
          <a:noFill/>
        </p:spPr>
        <p:txBody>
          <a:bodyPr wrap="none" rtlCol="0">
            <a:spAutoFit/>
          </a:bodyPr>
          <a:lstStyle/>
          <a:p>
            <a:r>
              <a:rPr lang="en-US" sz="1600" b="1" spc="300" dirty="0">
                <a:latin typeface="Merriweather" pitchFamily="2" charset="77"/>
              </a:rPr>
              <a:t>FOLLOW US ON</a:t>
            </a:r>
          </a:p>
        </p:txBody>
      </p:sp>
      <p:cxnSp>
        <p:nvCxnSpPr>
          <p:cNvPr id="30" name="Straight Connector 29">
            <a:extLst>
              <a:ext uri="{FF2B5EF4-FFF2-40B4-BE49-F238E27FC236}">
                <a16:creationId xmlns:a16="http://schemas.microsoft.com/office/drawing/2014/main" id="{DC4C09A4-181B-8FC5-5EF1-B7207FAFF8B1}"/>
              </a:ext>
            </a:extLst>
          </p:cNvPr>
          <p:cNvCxnSpPr>
            <a:cxnSpLocks/>
          </p:cNvCxnSpPr>
          <p:nvPr/>
        </p:nvCxnSpPr>
        <p:spPr>
          <a:xfrm>
            <a:off x="6096000" y="3784600"/>
            <a:ext cx="0" cy="2806700"/>
          </a:xfrm>
          <a:prstGeom prst="line">
            <a:avLst/>
          </a:prstGeom>
          <a:ln>
            <a:solidFill>
              <a:srgbClr val="007AB9"/>
            </a:solidFill>
          </a:ln>
        </p:spPr>
        <p:style>
          <a:lnRef idx="1">
            <a:schemeClr val="accent1"/>
          </a:lnRef>
          <a:fillRef idx="0">
            <a:schemeClr val="accent1"/>
          </a:fillRef>
          <a:effectRef idx="0">
            <a:schemeClr val="accent1"/>
          </a:effectRef>
          <a:fontRef idx="minor">
            <a:schemeClr val="tx1"/>
          </a:fontRef>
        </p:style>
      </p:cxnSp>
      <p:grpSp>
        <p:nvGrpSpPr>
          <p:cNvPr id="35" name="Group 34">
            <a:extLst>
              <a:ext uri="{FF2B5EF4-FFF2-40B4-BE49-F238E27FC236}">
                <a16:creationId xmlns:a16="http://schemas.microsoft.com/office/drawing/2014/main" id="{139F2AB2-A112-1F4F-3964-BE87339D31DB}"/>
              </a:ext>
            </a:extLst>
          </p:cNvPr>
          <p:cNvGrpSpPr/>
          <p:nvPr/>
        </p:nvGrpSpPr>
        <p:grpSpPr>
          <a:xfrm>
            <a:off x="0" y="6811108"/>
            <a:ext cx="12192000" cy="46892"/>
            <a:chOff x="0" y="6811108"/>
            <a:chExt cx="12192000" cy="46892"/>
          </a:xfrm>
        </p:grpSpPr>
        <p:sp>
          <p:nvSpPr>
            <p:cNvPr id="36" name="Rectangle 35">
              <a:extLst>
                <a:ext uri="{FF2B5EF4-FFF2-40B4-BE49-F238E27FC236}">
                  <a16:creationId xmlns:a16="http://schemas.microsoft.com/office/drawing/2014/main" id="{C88559F1-80B0-0848-DFAA-654FE8C130FC}"/>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7" name="Rectangle 36">
              <a:extLst>
                <a:ext uri="{FF2B5EF4-FFF2-40B4-BE49-F238E27FC236}">
                  <a16:creationId xmlns:a16="http://schemas.microsoft.com/office/drawing/2014/main" id="{638C7E2C-4AFC-6681-BC69-AAC82EF9B7BB}"/>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8" name="Rectangle 37">
              <a:extLst>
                <a:ext uri="{FF2B5EF4-FFF2-40B4-BE49-F238E27FC236}">
                  <a16:creationId xmlns:a16="http://schemas.microsoft.com/office/drawing/2014/main" id="{819F702F-3942-D175-ADB9-388E62DE4B18}"/>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9" name="Rectangle 38">
              <a:extLst>
                <a:ext uri="{FF2B5EF4-FFF2-40B4-BE49-F238E27FC236}">
                  <a16:creationId xmlns:a16="http://schemas.microsoft.com/office/drawing/2014/main" id="{4DA7FEA9-BDFA-B711-A1CE-F1CCF832BC18}"/>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0" name="Rectangle 39">
              <a:extLst>
                <a:ext uri="{FF2B5EF4-FFF2-40B4-BE49-F238E27FC236}">
                  <a16:creationId xmlns:a16="http://schemas.microsoft.com/office/drawing/2014/main" id="{A7873379-39D3-9D1C-F74B-0D15E810F910}"/>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1" name="Rectangle 40">
              <a:extLst>
                <a:ext uri="{FF2B5EF4-FFF2-40B4-BE49-F238E27FC236}">
                  <a16:creationId xmlns:a16="http://schemas.microsoft.com/office/drawing/2014/main" id="{EC7D382C-1E4E-BAFC-8FF7-F53EECE5F4C0}"/>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2" name="Rectangle 41">
              <a:extLst>
                <a:ext uri="{FF2B5EF4-FFF2-40B4-BE49-F238E27FC236}">
                  <a16:creationId xmlns:a16="http://schemas.microsoft.com/office/drawing/2014/main" id="{1018EF00-9F0D-930A-556A-D9100F1EBE47}"/>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3" name="Rectangle 42">
              <a:extLst>
                <a:ext uri="{FF2B5EF4-FFF2-40B4-BE49-F238E27FC236}">
                  <a16:creationId xmlns:a16="http://schemas.microsoft.com/office/drawing/2014/main" id="{E82E2038-AD45-1FFA-5AC1-458B14BBB3AA}"/>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4" name="Rectangle 43">
              <a:extLst>
                <a:ext uri="{FF2B5EF4-FFF2-40B4-BE49-F238E27FC236}">
                  <a16:creationId xmlns:a16="http://schemas.microsoft.com/office/drawing/2014/main" id="{9C5E4312-7B8A-40D1-F2F1-608432D0504A}"/>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5" name="Rectangle 44">
              <a:extLst>
                <a:ext uri="{FF2B5EF4-FFF2-40B4-BE49-F238E27FC236}">
                  <a16:creationId xmlns:a16="http://schemas.microsoft.com/office/drawing/2014/main" id="{67BDA128-6F89-DEC9-1C10-CE32B00B39FD}"/>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6" name="Rectangle 45">
              <a:extLst>
                <a:ext uri="{FF2B5EF4-FFF2-40B4-BE49-F238E27FC236}">
                  <a16:creationId xmlns:a16="http://schemas.microsoft.com/office/drawing/2014/main" id="{36F1580D-C737-D408-3D11-B247E6E9C7D8}"/>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7" name="Rectangle 46">
              <a:extLst>
                <a:ext uri="{FF2B5EF4-FFF2-40B4-BE49-F238E27FC236}">
                  <a16:creationId xmlns:a16="http://schemas.microsoft.com/office/drawing/2014/main" id="{2A957EE9-8190-ABE5-121F-F69E2B777A39}"/>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8" name="Rectangle 47">
              <a:extLst>
                <a:ext uri="{FF2B5EF4-FFF2-40B4-BE49-F238E27FC236}">
                  <a16:creationId xmlns:a16="http://schemas.microsoft.com/office/drawing/2014/main" id="{A84A9DCE-C5E5-7AEE-7EBF-67325487E526}"/>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9" name="Rectangle 48">
              <a:extLst>
                <a:ext uri="{FF2B5EF4-FFF2-40B4-BE49-F238E27FC236}">
                  <a16:creationId xmlns:a16="http://schemas.microsoft.com/office/drawing/2014/main" id="{F9369453-D298-08CC-98A0-D06EE332911A}"/>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0" name="Rectangle 49">
              <a:extLst>
                <a:ext uri="{FF2B5EF4-FFF2-40B4-BE49-F238E27FC236}">
                  <a16:creationId xmlns:a16="http://schemas.microsoft.com/office/drawing/2014/main" id="{FC043C2E-80BB-0689-4D5C-E479B27F57CB}"/>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1" name="Rectangle 50">
              <a:extLst>
                <a:ext uri="{FF2B5EF4-FFF2-40B4-BE49-F238E27FC236}">
                  <a16:creationId xmlns:a16="http://schemas.microsoft.com/office/drawing/2014/main" id="{0ECA2DFB-3AC6-0DF1-EC04-0431708C4492}"/>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2" name="Rectangle 51">
              <a:extLst>
                <a:ext uri="{FF2B5EF4-FFF2-40B4-BE49-F238E27FC236}">
                  <a16:creationId xmlns:a16="http://schemas.microsoft.com/office/drawing/2014/main" id="{4E9814DA-FCAA-6E72-8E5E-2792EA7A62CB}"/>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3" name="Rectangle 52">
              <a:extLst>
                <a:ext uri="{FF2B5EF4-FFF2-40B4-BE49-F238E27FC236}">
                  <a16:creationId xmlns:a16="http://schemas.microsoft.com/office/drawing/2014/main" id="{18B7E8CB-A0DC-E78E-3771-DAAC69DC034C}"/>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4" name="Rectangle 53">
              <a:extLst>
                <a:ext uri="{FF2B5EF4-FFF2-40B4-BE49-F238E27FC236}">
                  <a16:creationId xmlns:a16="http://schemas.microsoft.com/office/drawing/2014/main" id="{A7206202-5483-7A14-CD1C-962E34A8051E}"/>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5" name="Rectangle 54">
              <a:extLst>
                <a:ext uri="{FF2B5EF4-FFF2-40B4-BE49-F238E27FC236}">
                  <a16:creationId xmlns:a16="http://schemas.microsoft.com/office/drawing/2014/main" id="{EF33A5D7-2434-E0A4-77E4-30D6B17DFA55}"/>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sp>
        <p:nvSpPr>
          <p:cNvPr id="59" name="Rectangle 58">
            <a:extLst>
              <a:ext uri="{FF2B5EF4-FFF2-40B4-BE49-F238E27FC236}">
                <a16:creationId xmlns:a16="http://schemas.microsoft.com/office/drawing/2014/main" id="{65E9E6F9-10C6-D97A-C173-065849836219}"/>
              </a:ext>
            </a:extLst>
          </p:cNvPr>
          <p:cNvSpPr/>
          <p:nvPr/>
        </p:nvSpPr>
        <p:spPr>
          <a:xfrm>
            <a:off x="0" y="-13252"/>
            <a:ext cx="12192000" cy="2817751"/>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a:extLst>
              <a:ext uri="{FF2B5EF4-FFF2-40B4-BE49-F238E27FC236}">
                <a16:creationId xmlns:a16="http://schemas.microsoft.com/office/drawing/2014/main" id="{33A87067-D881-4AE7-24DE-846E0B610999}"/>
              </a:ext>
            </a:extLst>
          </p:cNvPr>
          <p:cNvSpPr txBox="1"/>
          <p:nvPr/>
        </p:nvSpPr>
        <p:spPr>
          <a:xfrm>
            <a:off x="4789392" y="1142436"/>
            <a:ext cx="2613216" cy="553998"/>
          </a:xfrm>
          <a:prstGeom prst="rect">
            <a:avLst/>
          </a:prstGeom>
          <a:noFill/>
        </p:spPr>
        <p:txBody>
          <a:bodyPr wrap="none" rtlCol="0">
            <a:spAutoFit/>
          </a:bodyPr>
          <a:lstStyle/>
          <a:p>
            <a:r>
              <a:rPr lang="en-US" sz="3000" b="1" spc="300" dirty="0">
                <a:solidFill>
                  <a:schemeClr val="bg1"/>
                </a:solidFill>
                <a:latin typeface="Merriweather" pitchFamily="2" charset="77"/>
              </a:rPr>
              <a:t>Thank You</a:t>
            </a:r>
            <a:endParaRPr lang="en-US" sz="3000" spc="300" dirty="0">
              <a:solidFill>
                <a:schemeClr val="bg1"/>
              </a:solidFill>
              <a:latin typeface="Merriweather" pitchFamily="2" charset="77"/>
            </a:endParaRPr>
          </a:p>
        </p:txBody>
      </p:sp>
      <p:sp>
        <p:nvSpPr>
          <p:cNvPr id="2" name="TextBox 1">
            <a:extLst>
              <a:ext uri="{FF2B5EF4-FFF2-40B4-BE49-F238E27FC236}">
                <a16:creationId xmlns:a16="http://schemas.microsoft.com/office/drawing/2014/main" id="{F1E1A6CD-B6C7-FE02-383D-678A5401560C}"/>
              </a:ext>
            </a:extLst>
          </p:cNvPr>
          <p:cNvSpPr txBox="1"/>
          <p:nvPr/>
        </p:nvSpPr>
        <p:spPr>
          <a:xfrm>
            <a:off x="751707" y="3960187"/>
            <a:ext cx="4592321" cy="1846659"/>
          </a:xfrm>
          <a:prstGeom prst="rect">
            <a:avLst/>
          </a:prstGeom>
          <a:noFill/>
        </p:spPr>
        <p:txBody>
          <a:bodyPr wrap="square" rtlCol="0">
            <a:spAutoFit/>
          </a:bodyPr>
          <a:lstStyle/>
          <a:p>
            <a:pPr algn="ctr"/>
            <a:r>
              <a:rPr lang="en-IN" sz="2000" b="1" dirty="0"/>
              <a:t>Sandeep Tyagi</a:t>
            </a:r>
          </a:p>
          <a:p>
            <a:endParaRPr lang="en-IN" dirty="0"/>
          </a:p>
          <a:p>
            <a:r>
              <a:rPr lang="en-IN" dirty="0"/>
              <a:t>LinkedIn: </a:t>
            </a:r>
            <a:r>
              <a:rPr lang="en-IN" dirty="0">
                <a:hlinkClick r:id="rId2"/>
              </a:rPr>
              <a:t>https://www.linkedin.com/in/styagi/</a:t>
            </a:r>
            <a:endParaRPr lang="en-IN" dirty="0"/>
          </a:p>
          <a:p>
            <a:endParaRPr lang="en-IN" dirty="0"/>
          </a:p>
          <a:p>
            <a:r>
              <a:rPr lang="en-IN" dirty="0"/>
              <a:t>Twitter: </a:t>
            </a:r>
            <a:r>
              <a:rPr lang="en-IN" dirty="0">
                <a:hlinkClick r:id="rId3"/>
              </a:rPr>
              <a:t>https://twitter.com/styagi</a:t>
            </a:r>
            <a:endParaRPr lang="en-IN" dirty="0"/>
          </a:p>
          <a:p>
            <a:endParaRPr lang="en-IN" dirty="0"/>
          </a:p>
        </p:txBody>
      </p:sp>
      <p:sp>
        <p:nvSpPr>
          <p:cNvPr id="3" name="TextBox 2">
            <a:extLst>
              <a:ext uri="{FF2B5EF4-FFF2-40B4-BE49-F238E27FC236}">
                <a16:creationId xmlns:a16="http://schemas.microsoft.com/office/drawing/2014/main" id="{835AADDC-E0E0-AE58-63E6-5F0B97A40119}"/>
              </a:ext>
            </a:extLst>
          </p:cNvPr>
          <p:cNvSpPr txBox="1"/>
          <p:nvPr/>
        </p:nvSpPr>
        <p:spPr>
          <a:xfrm>
            <a:off x="6549034" y="3960187"/>
            <a:ext cx="5379458" cy="2954655"/>
          </a:xfrm>
          <a:prstGeom prst="rect">
            <a:avLst/>
          </a:prstGeom>
          <a:noFill/>
        </p:spPr>
        <p:txBody>
          <a:bodyPr wrap="square" rtlCol="0">
            <a:spAutoFit/>
          </a:bodyPr>
          <a:lstStyle/>
          <a:p>
            <a:pPr algn="ctr"/>
            <a:r>
              <a:rPr lang="en-IN" sz="2000" b="1" dirty="0"/>
              <a:t>GULAQ</a:t>
            </a:r>
          </a:p>
          <a:p>
            <a:endParaRPr lang="en-IN" dirty="0"/>
          </a:p>
          <a:p>
            <a:r>
              <a:rPr lang="en-IN" dirty="0"/>
              <a:t>LinkedIn: </a:t>
            </a:r>
            <a:r>
              <a:rPr lang="en-IN" dirty="0">
                <a:hlinkClick r:id="rId4"/>
              </a:rPr>
              <a:t>https://www.linkedin.com/in/</a:t>
            </a:r>
            <a:r>
              <a:rPr lang="en-US" dirty="0" err="1">
                <a:hlinkClick r:id="rId4"/>
              </a:rPr>
              <a:t>gulaqnew</a:t>
            </a:r>
            <a:endParaRPr lang="en-US" dirty="0"/>
          </a:p>
          <a:p>
            <a:endParaRPr lang="en-IN" dirty="0"/>
          </a:p>
          <a:p>
            <a:r>
              <a:rPr lang="en-IN" dirty="0"/>
              <a:t>Twitter: </a:t>
            </a:r>
            <a:r>
              <a:rPr lang="en-IN" dirty="0">
                <a:hlinkClick r:id="rId5"/>
              </a:rPr>
              <a:t>https://twitter.com/gulaqfintech</a:t>
            </a:r>
            <a:endParaRPr lang="en-IN" dirty="0"/>
          </a:p>
          <a:p>
            <a:endParaRPr lang="en-IN" dirty="0"/>
          </a:p>
          <a:p>
            <a:r>
              <a:rPr lang="en-IN" dirty="0"/>
              <a:t>Instagram: </a:t>
            </a:r>
            <a:r>
              <a:rPr lang="en-IN" dirty="0">
                <a:hlinkClick r:id="rId6"/>
              </a:rPr>
              <a:t>https://www.instagram.com/gulaqfintech/</a:t>
            </a:r>
            <a:endParaRPr lang="en-IN" dirty="0"/>
          </a:p>
          <a:p>
            <a:endParaRPr lang="en-IN" dirty="0"/>
          </a:p>
          <a:p>
            <a:endParaRPr lang="en-IN" dirty="0"/>
          </a:p>
          <a:p>
            <a:endParaRPr lang="en-IN" dirty="0"/>
          </a:p>
        </p:txBody>
      </p:sp>
    </p:spTree>
    <p:extLst>
      <p:ext uri="{BB962C8B-B14F-4D97-AF65-F5344CB8AC3E}">
        <p14:creationId xmlns:p14="http://schemas.microsoft.com/office/powerpoint/2010/main" val="4170785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4ED153D1-03E8-83A0-F849-D0882D88C774}"/>
              </a:ext>
            </a:extLst>
          </p:cNvPr>
          <p:cNvGrpSpPr/>
          <p:nvPr/>
        </p:nvGrpSpPr>
        <p:grpSpPr>
          <a:xfrm>
            <a:off x="0" y="-13252"/>
            <a:ext cx="12192000" cy="1230489"/>
            <a:chOff x="0" y="-13252"/>
            <a:chExt cx="12192000" cy="1230489"/>
          </a:xfrm>
        </p:grpSpPr>
        <p:sp>
          <p:nvSpPr>
            <p:cNvPr id="20" name="Rectangle 19">
              <a:extLst>
                <a:ext uri="{FF2B5EF4-FFF2-40B4-BE49-F238E27FC236}">
                  <a16:creationId xmlns:a16="http://schemas.microsoft.com/office/drawing/2014/main" id="{B0441F5F-9C70-D5CF-8753-93318CF7529E}"/>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BAE66C59-D96A-90AA-D130-6D75B7B1DDC7}"/>
                </a:ext>
              </a:extLst>
            </p:cNvPr>
            <p:cNvSpPr txBox="1"/>
            <p:nvPr/>
          </p:nvSpPr>
          <p:spPr>
            <a:xfrm>
              <a:off x="1030415" y="324993"/>
              <a:ext cx="5306261" cy="553998"/>
            </a:xfrm>
            <a:prstGeom prst="rect">
              <a:avLst/>
            </a:prstGeom>
            <a:noFill/>
          </p:spPr>
          <p:txBody>
            <a:bodyPr wrap="none" rtlCol="0">
              <a:spAutoFit/>
            </a:bodyPr>
            <a:lstStyle/>
            <a:p>
              <a:r>
                <a:rPr lang="en-US" sz="3000" b="1" dirty="0">
                  <a:solidFill>
                    <a:schemeClr val="bg1"/>
                  </a:solidFill>
                  <a:latin typeface="Merriweather" pitchFamily="2" charset="77"/>
                </a:rPr>
                <a:t>Recap: First Two Episodes </a:t>
              </a:r>
              <a:endParaRPr lang="en-US" sz="3000" dirty="0">
                <a:solidFill>
                  <a:schemeClr val="bg1"/>
                </a:solidFill>
                <a:latin typeface="Merriweather" pitchFamily="2" charset="77"/>
              </a:endParaRPr>
            </a:p>
          </p:txBody>
        </p:sp>
      </p:grpSp>
      <p:sp>
        <p:nvSpPr>
          <p:cNvPr id="4" name="TextBox 3">
            <a:extLst>
              <a:ext uri="{FF2B5EF4-FFF2-40B4-BE49-F238E27FC236}">
                <a16:creationId xmlns:a16="http://schemas.microsoft.com/office/drawing/2014/main" id="{F9A74C47-4C5A-2733-771A-4962155C32AE}"/>
              </a:ext>
            </a:extLst>
          </p:cNvPr>
          <p:cNvSpPr txBox="1"/>
          <p:nvPr/>
        </p:nvSpPr>
        <p:spPr>
          <a:xfrm>
            <a:off x="1030415" y="1631683"/>
            <a:ext cx="8200671" cy="3373359"/>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IN" dirty="0"/>
              <a:t>Difficult to predict one year returns, easier to predict over long periods</a:t>
            </a:r>
          </a:p>
          <a:p>
            <a:pPr marL="285750" indent="-285750">
              <a:lnSpc>
                <a:spcPct val="150000"/>
              </a:lnSpc>
              <a:buFont typeface="Arial" panose="020B0604020202020204" pitchFamily="34" charset="0"/>
              <a:buChar char="•"/>
            </a:pPr>
            <a:r>
              <a:rPr lang="en-IN" dirty="0"/>
              <a:t>On an average Sensex gave 11.4% returns (CAGR) over 10-years rolling returns</a:t>
            </a:r>
          </a:p>
          <a:p>
            <a:pPr marL="285750" indent="-285750">
              <a:lnSpc>
                <a:spcPct val="150000"/>
              </a:lnSpc>
              <a:buFont typeface="Arial" panose="020B0604020202020204" pitchFamily="34" charset="0"/>
              <a:buChar char="•"/>
            </a:pPr>
            <a:r>
              <a:rPr lang="en-IN" dirty="0"/>
              <a:t>FD returns average is at 8.2%</a:t>
            </a:r>
          </a:p>
          <a:p>
            <a:pPr marL="285750" indent="-285750">
              <a:lnSpc>
                <a:spcPct val="150000"/>
              </a:lnSpc>
              <a:buFont typeface="Arial" panose="020B0604020202020204" pitchFamily="34" charset="0"/>
              <a:buChar char="•"/>
            </a:pPr>
            <a:r>
              <a:rPr lang="en-IN" dirty="0"/>
              <a:t>60-40 model portfolio has 10.76% average returns</a:t>
            </a:r>
          </a:p>
          <a:p>
            <a:pPr marL="285750" indent="-285750">
              <a:lnSpc>
                <a:spcPct val="150000"/>
              </a:lnSpc>
              <a:buFont typeface="Arial" panose="020B0604020202020204" pitchFamily="34" charset="0"/>
              <a:buChar char="•"/>
            </a:pPr>
            <a:r>
              <a:rPr lang="en-IN" dirty="0"/>
              <a:t>Savings rate of 25 to 40% is healthy</a:t>
            </a:r>
          </a:p>
          <a:p>
            <a:pPr marL="285750" indent="-285750">
              <a:lnSpc>
                <a:spcPct val="150000"/>
              </a:lnSpc>
              <a:buFont typeface="Arial" panose="020B0604020202020204" pitchFamily="34" charset="0"/>
              <a:buChar char="•"/>
            </a:pPr>
            <a:r>
              <a:rPr lang="en-IN" dirty="0"/>
              <a:t>Buying vs Renting – Investment returns, Asset appreciation, Rent, Interest Rate, Tenure of mortgage and investment are major factors</a:t>
            </a:r>
          </a:p>
          <a:p>
            <a:pPr marL="285750" indent="-285750">
              <a:lnSpc>
                <a:spcPct val="150000"/>
              </a:lnSpc>
              <a:buFont typeface="Arial" panose="020B0604020202020204" pitchFamily="34" charset="0"/>
              <a:buChar char="•"/>
            </a:pPr>
            <a:r>
              <a:rPr lang="en-IN" dirty="0"/>
              <a:t>Estimating savings, Buying vs Renting templates are provided on </a:t>
            </a:r>
            <a:r>
              <a:rPr lang="en-IN" dirty="0" err="1"/>
              <a:t>Gulaq</a:t>
            </a:r>
            <a:r>
              <a:rPr lang="en-IN" dirty="0"/>
              <a:t> website</a:t>
            </a:r>
          </a:p>
        </p:txBody>
      </p:sp>
      <p:pic>
        <p:nvPicPr>
          <p:cNvPr id="3" name="Picture 2" descr="Icon&#10;&#10;Description automatically generated">
            <a:extLst>
              <a:ext uri="{FF2B5EF4-FFF2-40B4-BE49-F238E27FC236}">
                <a16:creationId xmlns:a16="http://schemas.microsoft.com/office/drawing/2014/main" id="{6951AD84-A14D-62CE-8CDE-5C39DB7219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6045200"/>
            <a:ext cx="1581530" cy="542098"/>
          </a:xfrm>
          <a:prstGeom prst="rect">
            <a:avLst/>
          </a:prstGeom>
        </p:spPr>
      </p:pic>
    </p:spTree>
    <p:extLst>
      <p:ext uri="{BB962C8B-B14F-4D97-AF65-F5344CB8AC3E}">
        <p14:creationId xmlns:p14="http://schemas.microsoft.com/office/powerpoint/2010/main" val="2453137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7F4CACC-CC24-A64F-B4DA-B5A15EA3A501}"/>
              </a:ext>
            </a:extLst>
          </p:cNvPr>
          <p:cNvGrpSpPr/>
          <p:nvPr/>
        </p:nvGrpSpPr>
        <p:grpSpPr>
          <a:xfrm>
            <a:off x="0" y="6811108"/>
            <a:ext cx="12192000" cy="46892"/>
            <a:chOff x="0" y="6811108"/>
            <a:chExt cx="12192000" cy="46892"/>
          </a:xfrm>
        </p:grpSpPr>
        <p:sp>
          <p:nvSpPr>
            <p:cNvPr id="12" name="Rectangle 11">
              <a:extLst>
                <a:ext uri="{FF2B5EF4-FFF2-40B4-BE49-F238E27FC236}">
                  <a16:creationId xmlns:a16="http://schemas.microsoft.com/office/drawing/2014/main" id="{B45A71A1-ACED-2746-BF08-4E9556BB5A64}"/>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7BBA4116-A661-2E4E-AE8B-B8FDF8FCB8CA}"/>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6D4C26A-CF9A-D54F-870B-1B665E3E1261}"/>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DB024D0-80E8-424D-8257-C0033261EEDC}"/>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0FE05CFB-E685-C64F-BE1B-DC8D281CB459}"/>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7DF28313-DCC1-634D-AACB-898C8EC9E524}"/>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A502F74C-8293-0148-BAF8-17499F6DF5C3}"/>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788157DE-5520-C64C-AE06-4936E6C4269F}"/>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E1478E59-207A-1940-9A3A-3328F0F11415}"/>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D5A04F2C-1C46-4D4E-85C8-AC3B22B1230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9EB14651-261E-AC46-8EE3-3F058E16FE1C}"/>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037EC367-433A-8D42-88B9-916C4ACD5DF7}"/>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50D7E4DD-01F2-6340-882C-DE3971370B6B}"/>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B5DA03F9-0C80-E347-AD25-EFFEF05A24E9}"/>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46F31D64-16C2-D548-A080-7E00323E7EC6}"/>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567046D-FAA7-0846-85BB-623027933F2B}"/>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91529BE7-D8AD-C547-8D45-B81679FE04FC}"/>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41405493-F631-F64F-8996-CF64939AC0EA}"/>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6B76A85B-87CC-EC48-A1A0-28830BCC15B9}"/>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F097B615-7E94-334F-B61A-C13B1A8E3141}"/>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sp>
        <p:nvSpPr>
          <p:cNvPr id="3" name="TextBox 2">
            <a:extLst>
              <a:ext uri="{FF2B5EF4-FFF2-40B4-BE49-F238E27FC236}">
                <a16:creationId xmlns:a16="http://schemas.microsoft.com/office/drawing/2014/main" id="{E69B6B55-BE85-E39F-D319-6B065F0836B7}"/>
              </a:ext>
            </a:extLst>
          </p:cNvPr>
          <p:cNvSpPr txBox="1"/>
          <p:nvPr/>
        </p:nvSpPr>
        <p:spPr>
          <a:xfrm>
            <a:off x="1195754" y="2393728"/>
            <a:ext cx="6873806" cy="3788858"/>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IN" b="1" dirty="0"/>
              <a:t>Financial independence: </a:t>
            </a:r>
            <a:r>
              <a:rPr lang="en-IN" dirty="0"/>
              <a:t>Having a steady flow of income post-retirement helps in financial stability post retirement.</a:t>
            </a:r>
            <a:endParaRPr lang="en-IN" b="1" dirty="0"/>
          </a:p>
          <a:p>
            <a:pPr marL="285750" indent="-285750">
              <a:lnSpc>
                <a:spcPct val="150000"/>
              </a:lnSpc>
              <a:buFont typeface="Arial" panose="020B0604020202020204" pitchFamily="34" charset="0"/>
              <a:buChar char="•"/>
            </a:pPr>
            <a:r>
              <a:rPr lang="en-IN" b="1" dirty="0"/>
              <a:t>Changing Family Dynamics: </a:t>
            </a:r>
            <a:r>
              <a:rPr lang="en-IN" dirty="0"/>
              <a:t>As families evolve from joint finances to independent finances, one must plan for their situation</a:t>
            </a:r>
          </a:p>
          <a:p>
            <a:pPr marL="285750" indent="-285750">
              <a:lnSpc>
                <a:spcPct val="150000"/>
              </a:lnSpc>
              <a:buFont typeface="Arial" panose="020B0604020202020204" pitchFamily="34" charset="0"/>
              <a:buChar char="•"/>
            </a:pPr>
            <a:r>
              <a:rPr lang="en-IN" b="1" dirty="0"/>
              <a:t>Insufficient social security systems: </a:t>
            </a:r>
            <a:r>
              <a:rPr lang="en-IN" dirty="0"/>
              <a:t>Lack of retirement benefits for senior citizens. One medical bill can jeopardize the savings</a:t>
            </a:r>
          </a:p>
          <a:p>
            <a:pPr marL="285750" indent="-285750">
              <a:lnSpc>
                <a:spcPct val="150000"/>
              </a:lnSpc>
              <a:buFont typeface="Arial" panose="020B0604020202020204" pitchFamily="34" charset="0"/>
              <a:buChar char="•"/>
            </a:pPr>
            <a:r>
              <a:rPr lang="en-IN" b="1" dirty="0"/>
              <a:t>Lack of pensions in private sector – </a:t>
            </a:r>
            <a:r>
              <a:rPr lang="en-IN" dirty="0"/>
              <a:t>Majority of the workforce is employed in private sector. A lack of pension means, employees have to carefully plan their retirement</a:t>
            </a:r>
            <a:endParaRPr lang="en-IN" b="1" dirty="0"/>
          </a:p>
        </p:txBody>
      </p:sp>
      <p:grpSp>
        <p:nvGrpSpPr>
          <p:cNvPr id="4" name="Group 3">
            <a:extLst>
              <a:ext uri="{FF2B5EF4-FFF2-40B4-BE49-F238E27FC236}">
                <a16:creationId xmlns:a16="http://schemas.microsoft.com/office/drawing/2014/main" id="{A6978187-0747-9463-5510-919E45CFC566}"/>
              </a:ext>
            </a:extLst>
          </p:cNvPr>
          <p:cNvGrpSpPr/>
          <p:nvPr/>
        </p:nvGrpSpPr>
        <p:grpSpPr>
          <a:xfrm>
            <a:off x="0" y="-13252"/>
            <a:ext cx="12192000" cy="1230489"/>
            <a:chOff x="0" y="-13252"/>
            <a:chExt cx="12192000" cy="1230489"/>
          </a:xfrm>
        </p:grpSpPr>
        <p:sp>
          <p:nvSpPr>
            <p:cNvPr id="34" name="Rectangle 33">
              <a:extLst>
                <a:ext uri="{FF2B5EF4-FFF2-40B4-BE49-F238E27FC236}">
                  <a16:creationId xmlns:a16="http://schemas.microsoft.com/office/drawing/2014/main" id="{0D4A2AD9-78A5-BC7F-E039-1380A3912342}"/>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C12A5842-0E15-8D04-C663-6177422D532D}"/>
                </a:ext>
              </a:extLst>
            </p:cNvPr>
            <p:cNvSpPr txBox="1"/>
            <p:nvPr/>
          </p:nvSpPr>
          <p:spPr>
            <a:xfrm>
              <a:off x="1030415" y="324993"/>
              <a:ext cx="8321509" cy="553998"/>
            </a:xfrm>
            <a:prstGeom prst="rect">
              <a:avLst/>
            </a:prstGeom>
            <a:noFill/>
          </p:spPr>
          <p:txBody>
            <a:bodyPr wrap="none" rtlCol="0">
              <a:spAutoFit/>
            </a:bodyPr>
            <a:lstStyle/>
            <a:p>
              <a:r>
                <a:rPr lang="en-US" sz="3000" b="1" dirty="0">
                  <a:solidFill>
                    <a:schemeClr val="bg1"/>
                  </a:solidFill>
                  <a:latin typeface="Merriweather" pitchFamily="2" charset="77"/>
                </a:rPr>
                <a:t>Why do you need to plan for Retirement?</a:t>
              </a:r>
              <a:endParaRPr lang="en-US" sz="3000" dirty="0">
                <a:solidFill>
                  <a:schemeClr val="bg1"/>
                </a:solidFill>
                <a:latin typeface="Merriweather" pitchFamily="2" charset="77"/>
              </a:endParaRPr>
            </a:p>
          </p:txBody>
        </p:sp>
      </p:grpSp>
      <p:pic>
        <p:nvPicPr>
          <p:cNvPr id="5" name="Picture 4" descr="Icon&#10;&#10;Description automatically generated">
            <a:extLst>
              <a:ext uri="{FF2B5EF4-FFF2-40B4-BE49-F238E27FC236}">
                <a16:creationId xmlns:a16="http://schemas.microsoft.com/office/drawing/2014/main" id="{E37FA222-E163-CDB3-1534-4A98258F72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8812" y="6045200"/>
            <a:ext cx="1581530" cy="542098"/>
          </a:xfrm>
          <a:prstGeom prst="rect">
            <a:avLst/>
          </a:prstGeom>
        </p:spPr>
      </p:pic>
      <p:sp>
        <p:nvSpPr>
          <p:cNvPr id="2" name="TextBox 1">
            <a:extLst>
              <a:ext uri="{FF2B5EF4-FFF2-40B4-BE49-F238E27FC236}">
                <a16:creationId xmlns:a16="http://schemas.microsoft.com/office/drawing/2014/main" id="{FAB01A49-18D1-7E06-3D50-EFF07C08E9EA}"/>
              </a:ext>
            </a:extLst>
          </p:cNvPr>
          <p:cNvSpPr txBox="1"/>
          <p:nvPr/>
        </p:nvSpPr>
        <p:spPr>
          <a:xfrm>
            <a:off x="1319308" y="1370740"/>
            <a:ext cx="7740476" cy="880369"/>
          </a:xfrm>
          <a:prstGeom prst="rect">
            <a:avLst/>
          </a:prstGeom>
          <a:noFill/>
        </p:spPr>
        <p:txBody>
          <a:bodyPr wrap="square" rtlCol="0">
            <a:spAutoFit/>
          </a:bodyPr>
          <a:lstStyle/>
          <a:p>
            <a:pPr>
              <a:lnSpc>
                <a:spcPct val="150000"/>
              </a:lnSpc>
            </a:pPr>
            <a:r>
              <a:rPr lang="en-US" dirty="0">
                <a:solidFill>
                  <a:srgbClr val="181818"/>
                </a:solidFill>
                <a:cs typeface="Calibri" panose="020F0502020204030204" pitchFamily="34" charset="0"/>
              </a:rPr>
              <a:t>Retirement planning is the biggest savings goal. The Goal is to meet the living expenses after retirement.</a:t>
            </a:r>
          </a:p>
        </p:txBody>
      </p:sp>
    </p:spTree>
    <p:extLst>
      <p:ext uri="{BB962C8B-B14F-4D97-AF65-F5344CB8AC3E}">
        <p14:creationId xmlns:p14="http://schemas.microsoft.com/office/powerpoint/2010/main" val="4137388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AAD9EA4E-32EF-81DF-1D18-12801FCED2B4}"/>
              </a:ext>
            </a:extLst>
          </p:cNvPr>
          <p:cNvGrpSpPr/>
          <p:nvPr/>
        </p:nvGrpSpPr>
        <p:grpSpPr>
          <a:xfrm>
            <a:off x="0" y="6811108"/>
            <a:ext cx="12192000" cy="46892"/>
            <a:chOff x="0" y="6811108"/>
            <a:chExt cx="12192000" cy="46892"/>
          </a:xfrm>
        </p:grpSpPr>
        <p:sp>
          <p:nvSpPr>
            <p:cNvPr id="5" name="Rectangle 4">
              <a:extLst>
                <a:ext uri="{FF2B5EF4-FFF2-40B4-BE49-F238E27FC236}">
                  <a16:creationId xmlns:a16="http://schemas.microsoft.com/office/drawing/2014/main" id="{72A8BFE9-D421-3BA2-83A2-122C7797C16E}"/>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6" name="Rectangle 5">
              <a:extLst>
                <a:ext uri="{FF2B5EF4-FFF2-40B4-BE49-F238E27FC236}">
                  <a16:creationId xmlns:a16="http://schemas.microsoft.com/office/drawing/2014/main" id="{263BE863-F695-9271-BF26-6FF9A557C5ED}"/>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7" name="Rectangle 6">
              <a:extLst>
                <a:ext uri="{FF2B5EF4-FFF2-40B4-BE49-F238E27FC236}">
                  <a16:creationId xmlns:a16="http://schemas.microsoft.com/office/drawing/2014/main" id="{ADD2BCB1-6513-5131-1892-786BA8DB9642}"/>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8" name="Rectangle 7">
              <a:extLst>
                <a:ext uri="{FF2B5EF4-FFF2-40B4-BE49-F238E27FC236}">
                  <a16:creationId xmlns:a16="http://schemas.microsoft.com/office/drawing/2014/main" id="{1CAD5923-F468-A5A1-1C8E-E2C6CA93878C}"/>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9" name="Rectangle 8">
              <a:extLst>
                <a:ext uri="{FF2B5EF4-FFF2-40B4-BE49-F238E27FC236}">
                  <a16:creationId xmlns:a16="http://schemas.microsoft.com/office/drawing/2014/main" id="{D6194320-B25C-691D-81F8-D87B37BEC10B}"/>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0" name="Rectangle 9">
              <a:extLst>
                <a:ext uri="{FF2B5EF4-FFF2-40B4-BE49-F238E27FC236}">
                  <a16:creationId xmlns:a16="http://schemas.microsoft.com/office/drawing/2014/main" id="{76C0055C-0691-01AD-9024-31B66AE2AC26}"/>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1" name="Rectangle 10">
              <a:extLst>
                <a:ext uri="{FF2B5EF4-FFF2-40B4-BE49-F238E27FC236}">
                  <a16:creationId xmlns:a16="http://schemas.microsoft.com/office/drawing/2014/main" id="{9682BB68-8307-B2A2-6560-F59D2A8FB84F}"/>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2" name="Rectangle 11">
              <a:extLst>
                <a:ext uri="{FF2B5EF4-FFF2-40B4-BE49-F238E27FC236}">
                  <a16:creationId xmlns:a16="http://schemas.microsoft.com/office/drawing/2014/main" id="{0F665D95-54C2-ABF6-C56C-81BEACB62343}"/>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7AD9EDD0-BB38-6B5C-D69C-3A04AC358AAB}"/>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6AD005C5-150E-0398-0741-1DC4C73496F2}"/>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2D206FAE-EE70-30FF-B6C1-79EC0CC14179}"/>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F98F6AF5-0E0E-7EA9-3A58-343DE28890CB}"/>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ECA15950-DC6E-B97B-6081-389849F76AF0}"/>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2B736588-478E-6B27-A7C4-911554FB5AE1}"/>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4AC49382-C124-3163-6F5A-2D5C0F55A8AC}"/>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680522BE-4ED1-5A96-0BF0-1F5AEBB245C1}"/>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D7DD6B37-CDC5-EB80-A1FA-CDB01DCD68E3}"/>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C3F90DEB-B1D0-2F67-9AC1-96A0E53AE5AF}"/>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1CE95395-AE99-36A2-E0D4-8B2056AA3A5B}"/>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C3A93C13-FC57-E837-B3C8-BC853E3547C5}"/>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sp>
        <p:nvSpPr>
          <p:cNvPr id="25" name="TextBox 24">
            <a:extLst>
              <a:ext uri="{FF2B5EF4-FFF2-40B4-BE49-F238E27FC236}">
                <a16:creationId xmlns:a16="http://schemas.microsoft.com/office/drawing/2014/main" id="{EF181A40-3E1C-4E3C-E75D-4D10AC6D80EF}"/>
              </a:ext>
            </a:extLst>
          </p:cNvPr>
          <p:cNvSpPr txBox="1"/>
          <p:nvPr/>
        </p:nvSpPr>
        <p:spPr>
          <a:xfrm>
            <a:off x="1588312" y="1566771"/>
            <a:ext cx="7372217" cy="2126864"/>
          </a:xfrm>
          <a:prstGeom prst="rect">
            <a:avLst/>
          </a:prstGeom>
          <a:noFill/>
        </p:spPr>
        <p:txBody>
          <a:bodyPr wrap="square" rtlCol="0">
            <a:spAutoFit/>
          </a:bodyPr>
          <a:lstStyle/>
          <a:p>
            <a:pPr>
              <a:lnSpc>
                <a:spcPct val="150000"/>
              </a:lnSpc>
            </a:pPr>
            <a:r>
              <a:rPr lang="en-IN" b="1" dirty="0">
                <a:solidFill>
                  <a:schemeClr val="bg2">
                    <a:lumMod val="10000"/>
                  </a:schemeClr>
                </a:solidFill>
              </a:rPr>
              <a:t>At what age are you planning to retire?</a:t>
            </a:r>
            <a:endParaRPr lang="en-IN" dirty="0">
              <a:solidFill>
                <a:srgbClr val="0070C0"/>
              </a:solidFill>
            </a:endParaRPr>
          </a:p>
          <a:p>
            <a:pPr marL="342900" indent="-342900">
              <a:lnSpc>
                <a:spcPct val="150000"/>
              </a:lnSpc>
              <a:buAutoNum type="alphaLcParenR"/>
            </a:pPr>
            <a:r>
              <a:rPr lang="en-IN" dirty="0"/>
              <a:t>&lt;40</a:t>
            </a:r>
          </a:p>
          <a:p>
            <a:pPr marL="342900" indent="-342900">
              <a:lnSpc>
                <a:spcPct val="150000"/>
              </a:lnSpc>
              <a:buAutoNum type="alphaLcParenR"/>
            </a:pPr>
            <a:r>
              <a:rPr lang="en-IN" dirty="0"/>
              <a:t>40 to 50</a:t>
            </a:r>
          </a:p>
          <a:p>
            <a:pPr marL="342900" indent="-342900">
              <a:lnSpc>
                <a:spcPct val="150000"/>
              </a:lnSpc>
              <a:buAutoNum type="alphaLcParenR"/>
            </a:pPr>
            <a:r>
              <a:rPr lang="en-IN" dirty="0"/>
              <a:t>50 to 60</a:t>
            </a:r>
          </a:p>
          <a:p>
            <a:pPr marL="342900" indent="-342900">
              <a:lnSpc>
                <a:spcPct val="150000"/>
              </a:lnSpc>
              <a:buAutoNum type="alphaLcParenR"/>
            </a:pPr>
            <a:r>
              <a:rPr lang="en-IN" dirty="0"/>
              <a:t>60+</a:t>
            </a:r>
            <a:endParaRPr lang="en-US" dirty="0"/>
          </a:p>
        </p:txBody>
      </p:sp>
      <p:grpSp>
        <p:nvGrpSpPr>
          <p:cNvPr id="27" name="Group 26">
            <a:extLst>
              <a:ext uri="{FF2B5EF4-FFF2-40B4-BE49-F238E27FC236}">
                <a16:creationId xmlns:a16="http://schemas.microsoft.com/office/drawing/2014/main" id="{ADA254DD-6A47-A5CA-186B-C4525DE39EF3}"/>
              </a:ext>
            </a:extLst>
          </p:cNvPr>
          <p:cNvGrpSpPr/>
          <p:nvPr/>
        </p:nvGrpSpPr>
        <p:grpSpPr>
          <a:xfrm>
            <a:off x="0" y="-13252"/>
            <a:ext cx="12192000" cy="1230489"/>
            <a:chOff x="0" y="-13252"/>
            <a:chExt cx="12192000" cy="1230489"/>
          </a:xfrm>
        </p:grpSpPr>
        <p:sp>
          <p:nvSpPr>
            <p:cNvPr id="30" name="Rectangle 29">
              <a:extLst>
                <a:ext uri="{FF2B5EF4-FFF2-40B4-BE49-F238E27FC236}">
                  <a16:creationId xmlns:a16="http://schemas.microsoft.com/office/drawing/2014/main" id="{FDF09384-AE72-4B77-64BA-ABE54A3337AC}"/>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09E77F5D-BD69-DA68-15F1-971A536005D4}"/>
                </a:ext>
              </a:extLst>
            </p:cNvPr>
            <p:cNvSpPr txBox="1"/>
            <p:nvPr/>
          </p:nvSpPr>
          <p:spPr>
            <a:xfrm>
              <a:off x="1030415" y="324993"/>
              <a:ext cx="3187091" cy="553998"/>
            </a:xfrm>
            <a:prstGeom prst="rect">
              <a:avLst/>
            </a:prstGeom>
            <a:noFill/>
          </p:spPr>
          <p:txBody>
            <a:bodyPr wrap="none" rtlCol="0">
              <a:spAutoFit/>
            </a:bodyPr>
            <a:lstStyle/>
            <a:p>
              <a:r>
                <a:rPr lang="en-US" sz="3000" b="1" dirty="0">
                  <a:solidFill>
                    <a:schemeClr val="bg1"/>
                  </a:solidFill>
                  <a:latin typeface="Merriweather" pitchFamily="2" charset="77"/>
                </a:rPr>
                <a:t>Retirement Age</a:t>
              </a:r>
              <a:endParaRPr lang="en-US" sz="3000" dirty="0">
                <a:solidFill>
                  <a:schemeClr val="bg1"/>
                </a:solidFill>
                <a:latin typeface="Merriweather" pitchFamily="2" charset="77"/>
              </a:endParaRPr>
            </a:p>
          </p:txBody>
        </p:sp>
      </p:grpSp>
      <p:pic>
        <p:nvPicPr>
          <p:cNvPr id="35" name="Graphic 34" descr="Questions with solid fill">
            <a:extLst>
              <a:ext uri="{FF2B5EF4-FFF2-40B4-BE49-F238E27FC236}">
                <a16:creationId xmlns:a16="http://schemas.microsoft.com/office/drawing/2014/main" id="{36F466BB-ADCD-A93D-61BE-7BD6F282234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49188" y="1596719"/>
            <a:ext cx="458659" cy="458659"/>
          </a:xfrm>
          <a:prstGeom prst="rect">
            <a:avLst/>
          </a:prstGeom>
        </p:spPr>
      </p:pic>
      <p:pic>
        <p:nvPicPr>
          <p:cNvPr id="3" name="Picture 2" descr="Icon&#10;&#10;Description automatically generated">
            <a:extLst>
              <a:ext uri="{FF2B5EF4-FFF2-40B4-BE49-F238E27FC236}">
                <a16:creationId xmlns:a16="http://schemas.microsoft.com/office/drawing/2014/main" id="{CED1729F-DB6A-695A-AB86-2AF6545DDD7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318812" y="6045200"/>
            <a:ext cx="1581530" cy="542098"/>
          </a:xfrm>
          <a:prstGeom prst="rect">
            <a:avLst/>
          </a:prstGeom>
        </p:spPr>
      </p:pic>
    </p:spTree>
    <p:extLst>
      <p:ext uri="{BB962C8B-B14F-4D97-AF65-F5344CB8AC3E}">
        <p14:creationId xmlns:p14="http://schemas.microsoft.com/office/powerpoint/2010/main" val="1129863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7F4CACC-CC24-A64F-B4DA-B5A15EA3A501}"/>
              </a:ext>
            </a:extLst>
          </p:cNvPr>
          <p:cNvGrpSpPr/>
          <p:nvPr/>
        </p:nvGrpSpPr>
        <p:grpSpPr>
          <a:xfrm>
            <a:off x="0" y="6811108"/>
            <a:ext cx="12192000" cy="46892"/>
            <a:chOff x="0" y="6811108"/>
            <a:chExt cx="12192000" cy="46892"/>
          </a:xfrm>
        </p:grpSpPr>
        <p:sp>
          <p:nvSpPr>
            <p:cNvPr id="12" name="Rectangle 11">
              <a:extLst>
                <a:ext uri="{FF2B5EF4-FFF2-40B4-BE49-F238E27FC236}">
                  <a16:creationId xmlns:a16="http://schemas.microsoft.com/office/drawing/2014/main" id="{B45A71A1-ACED-2746-BF08-4E9556BB5A64}"/>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7BBA4116-A661-2E4E-AE8B-B8FDF8FCB8CA}"/>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6D4C26A-CF9A-D54F-870B-1B665E3E1261}"/>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DB024D0-80E8-424D-8257-C0033261EEDC}"/>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0FE05CFB-E685-C64F-BE1B-DC8D281CB459}"/>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7DF28313-DCC1-634D-AACB-898C8EC9E524}"/>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A502F74C-8293-0148-BAF8-17499F6DF5C3}"/>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788157DE-5520-C64C-AE06-4936E6C4269F}"/>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E1478E59-207A-1940-9A3A-3328F0F11415}"/>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D5A04F2C-1C46-4D4E-85C8-AC3B22B1230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9EB14651-261E-AC46-8EE3-3F058E16FE1C}"/>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037EC367-433A-8D42-88B9-916C4ACD5DF7}"/>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50D7E4DD-01F2-6340-882C-DE3971370B6B}"/>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B5DA03F9-0C80-E347-AD25-EFFEF05A24E9}"/>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46F31D64-16C2-D548-A080-7E00323E7EC6}"/>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567046D-FAA7-0846-85BB-623027933F2B}"/>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91529BE7-D8AD-C547-8D45-B81679FE04FC}"/>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41405493-F631-F64F-8996-CF64939AC0EA}"/>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6B76A85B-87CC-EC48-A1A0-28830BCC15B9}"/>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F097B615-7E94-334F-B61A-C13B1A8E3141}"/>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4" name="Group 3">
            <a:extLst>
              <a:ext uri="{FF2B5EF4-FFF2-40B4-BE49-F238E27FC236}">
                <a16:creationId xmlns:a16="http://schemas.microsoft.com/office/drawing/2014/main" id="{7DB04DA2-9B93-FA83-A219-532FD3306680}"/>
              </a:ext>
            </a:extLst>
          </p:cNvPr>
          <p:cNvGrpSpPr/>
          <p:nvPr/>
        </p:nvGrpSpPr>
        <p:grpSpPr>
          <a:xfrm>
            <a:off x="0" y="-13252"/>
            <a:ext cx="12192000" cy="1230489"/>
            <a:chOff x="0" y="-13252"/>
            <a:chExt cx="12192000" cy="1230489"/>
          </a:xfrm>
        </p:grpSpPr>
        <p:sp>
          <p:nvSpPr>
            <p:cNvPr id="34" name="Rectangle 33">
              <a:extLst>
                <a:ext uri="{FF2B5EF4-FFF2-40B4-BE49-F238E27FC236}">
                  <a16:creationId xmlns:a16="http://schemas.microsoft.com/office/drawing/2014/main" id="{2421D127-75FE-B53E-851C-6F218ABD9C44}"/>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F71FF46F-1BF8-1392-2B1B-CE37A67966D9}"/>
                </a:ext>
              </a:extLst>
            </p:cNvPr>
            <p:cNvSpPr txBox="1"/>
            <p:nvPr/>
          </p:nvSpPr>
          <p:spPr>
            <a:xfrm>
              <a:off x="1030415" y="324993"/>
              <a:ext cx="9147056" cy="553998"/>
            </a:xfrm>
            <a:prstGeom prst="rect">
              <a:avLst/>
            </a:prstGeom>
            <a:noFill/>
          </p:spPr>
          <p:txBody>
            <a:bodyPr wrap="none" rtlCol="0">
              <a:spAutoFit/>
            </a:bodyPr>
            <a:lstStyle/>
            <a:p>
              <a:r>
                <a:rPr lang="en-US" sz="3000" b="1" dirty="0">
                  <a:solidFill>
                    <a:schemeClr val="bg1"/>
                  </a:solidFill>
                  <a:latin typeface="Merriweather" pitchFamily="2" charset="77"/>
                </a:rPr>
                <a:t>Factors to consider while planning Retirement</a:t>
              </a:r>
              <a:endParaRPr lang="en-US" sz="3000" dirty="0">
                <a:solidFill>
                  <a:schemeClr val="bg1"/>
                </a:solidFill>
                <a:latin typeface="Merriweather" pitchFamily="2" charset="77"/>
              </a:endParaRPr>
            </a:p>
          </p:txBody>
        </p:sp>
      </p:grpSp>
      <p:sp>
        <p:nvSpPr>
          <p:cNvPr id="5" name="TextBox 4">
            <a:extLst>
              <a:ext uri="{FF2B5EF4-FFF2-40B4-BE49-F238E27FC236}">
                <a16:creationId xmlns:a16="http://schemas.microsoft.com/office/drawing/2014/main" id="{FBC65ED6-7E5E-85B1-0E36-E21CAED3391E}"/>
              </a:ext>
            </a:extLst>
          </p:cNvPr>
          <p:cNvSpPr txBox="1"/>
          <p:nvPr/>
        </p:nvSpPr>
        <p:spPr>
          <a:xfrm>
            <a:off x="1051299" y="1555482"/>
            <a:ext cx="7553439" cy="2542363"/>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IN" dirty="0"/>
              <a:t>Annual living expenses requirement</a:t>
            </a:r>
          </a:p>
          <a:p>
            <a:pPr marL="285750" indent="-285750">
              <a:lnSpc>
                <a:spcPct val="150000"/>
              </a:lnSpc>
              <a:buFont typeface="Arial" panose="020B0604020202020204" pitchFamily="34" charset="0"/>
              <a:buChar char="•"/>
            </a:pPr>
            <a:r>
              <a:rPr lang="en-IN" dirty="0"/>
              <a:t>Investment Returns - Accumulation and Withdrawal phase</a:t>
            </a:r>
          </a:p>
          <a:p>
            <a:pPr marL="285750" indent="-285750">
              <a:lnSpc>
                <a:spcPct val="150000"/>
              </a:lnSpc>
              <a:buFont typeface="Arial" panose="020B0604020202020204" pitchFamily="34" charset="0"/>
              <a:buChar char="•"/>
            </a:pPr>
            <a:r>
              <a:rPr lang="en-IN" dirty="0"/>
              <a:t>Inflation </a:t>
            </a:r>
          </a:p>
          <a:p>
            <a:pPr marL="285750" indent="-285750">
              <a:lnSpc>
                <a:spcPct val="150000"/>
              </a:lnSpc>
              <a:buFont typeface="Arial" panose="020B0604020202020204" pitchFamily="34" charset="0"/>
              <a:buChar char="•"/>
            </a:pPr>
            <a:r>
              <a:rPr lang="en-IN" dirty="0"/>
              <a:t>Life expectancy</a:t>
            </a:r>
          </a:p>
          <a:p>
            <a:pPr marL="285750" indent="-285750">
              <a:lnSpc>
                <a:spcPct val="150000"/>
              </a:lnSpc>
              <a:buFont typeface="Arial" panose="020B0604020202020204" pitchFamily="34" charset="0"/>
              <a:buChar char="•"/>
            </a:pPr>
            <a:r>
              <a:rPr lang="en-IN" dirty="0"/>
              <a:t>Age – present, retirement</a:t>
            </a:r>
          </a:p>
          <a:p>
            <a:pPr marL="285750" indent="-285750">
              <a:lnSpc>
                <a:spcPct val="150000"/>
              </a:lnSpc>
              <a:buFont typeface="Arial" panose="020B0604020202020204" pitchFamily="34" charset="0"/>
              <a:buChar char="•"/>
            </a:pPr>
            <a:r>
              <a:rPr lang="en-IN" dirty="0"/>
              <a:t>Asset Allocation</a:t>
            </a:r>
          </a:p>
        </p:txBody>
      </p:sp>
      <p:pic>
        <p:nvPicPr>
          <p:cNvPr id="7" name="Picture 6" descr="Icon&#10;&#10;Description automatically generated">
            <a:extLst>
              <a:ext uri="{FF2B5EF4-FFF2-40B4-BE49-F238E27FC236}">
                <a16:creationId xmlns:a16="http://schemas.microsoft.com/office/drawing/2014/main" id="{A877C8D4-A798-D91B-65DF-1F8ADBB011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8812" y="6045200"/>
            <a:ext cx="1581530" cy="542098"/>
          </a:xfrm>
          <a:prstGeom prst="rect">
            <a:avLst/>
          </a:prstGeom>
        </p:spPr>
      </p:pic>
    </p:spTree>
    <p:extLst>
      <p:ext uri="{BB962C8B-B14F-4D97-AF65-F5344CB8AC3E}">
        <p14:creationId xmlns:p14="http://schemas.microsoft.com/office/powerpoint/2010/main" val="18446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7F4CACC-CC24-A64F-B4DA-B5A15EA3A501}"/>
              </a:ext>
            </a:extLst>
          </p:cNvPr>
          <p:cNvGrpSpPr/>
          <p:nvPr/>
        </p:nvGrpSpPr>
        <p:grpSpPr>
          <a:xfrm>
            <a:off x="0" y="6811108"/>
            <a:ext cx="12192000" cy="46892"/>
            <a:chOff x="0" y="6811108"/>
            <a:chExt cx="12192000" cy="46892"/>
          </a:xfrm>
        </p:grpSpPr>
        <p:sp>
          <p:nvSpPr>
            <p:cNvPr id="12" name="Rectangle 11">
              <a:extLst>
                <a:ext uri="{FF2B5EF4-FFF2-40B4-BE49-F238E27FC236}">
                  <a16:creationId xmlns:a16="http://schemas.microsoft.com/office/drawing/2014/main" id="{B45A71A1-ACED-2746-BF08-4E9556BB5A64}"/>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7BBA4116-A661-2E4E-AE8B-B8FDF8FCB8CA}"/>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6D4C26A-CF9A-D54F-870B-1B665E3E1261}"/>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DB024D0-80E8-424D-8257-C0033261EEDC}"/>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0FE05CFB-E685-C64F-BE1B-DC8D281CB459}"/>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7DF28313-DCC1-634D-AACB-898C8EC9E524}"/>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A502F74C-8293-0148-BAF8-17499F6DF5C3}"/>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788157DE-5520-C64C-AE06-4936E6C4269F}"/>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E1478E59-207A-1940-9A3A-3328F0F11415}"/>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D5A04F2C-1C46-4D4E-85C8-AC3B22B1230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9EB14651-261E-AC46-8EE3-3F058E16FE1C}"/>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037EC367-433A-8D42-88B9-916C4ACD5DF7}"/>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50D7E4DD-01F2-6340-882C-DE3971370B6B}"/>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B5DA03F9-0C80-E347-AD25-EFFEF05A24E9}"/>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46F31D64-16C2-D548-A080-7E00323E7EC6}"/>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567046D-FAA7-0846-85BB-623027933F2B}"/>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91529BE7-D8AD-C547-8D45-B81679FE04FC}"/>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41405493-F631-F64F-8996-CF64939AC0EA}"/>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6B76A85B-87CC-EC48-A1A0-28830BCC15B9}"/>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F097B615-7E94-334F-B61A-C13B1A8E3141}"/>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33" name="Group 32">
            <a:extLst>
              <a:ext uri="{FF2B5EF4-FFF2-40B4-BE49-F238E27FC236}">
                <a16:creationId xmlns:a16="http://schemas.microsoft.com/office/drawing/2014/main" id="{F0A9B963-EE29-0929-7C16-D53D03C35232}"/>
              </a:ext>
            </a:extLst>
          </p:cNvPr>
          <p:cNvGrpSpPr/>
          <p:nvPr/>
        </p:nvGrpSpPr>
        <p:grpSpPr>
          <a:xfrm>
            <a:off x="0" y="-13252"/>
            <a:ext cx="12192000" cy="1230489"/>
            <a:chOff x="0" y="-13252"/>
            <a:chExt cx="12192000" cy="1230489"/>
          </a:xfrm>
        </p:grpSpPr>
        <p:sp>
          <p:nvSpPr>
            <p:cNvPr id="36" name="Rectangle 35">
              <a:extLst>
                <a:ext uri="{FF2B5EF4-FFF2-40B4-BE49-F238E27FC236}">
                  <a16:creationId xmlns:a16="http://schemas.microsoft.com/office/drawing/2014/main" id="{6FDFA76B-6BA0-6242-83BB-3C0BCA216D83}"/>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A780994D-EC5B-33F4-AE9F-4A1323BE5BA6}"/>
                </a:ext>
              </a:extLst>
            </p:cNvPr>
            <p:cNvSpPr txBox="1"/>
            <p:nvPr/>
          </p:nvSpPr>
          <p:spPr>
            <a:xfrm>
              <a:off x="1030415" y="324993"/>
              <a:ext cx="4681090" cy="553998"/>
            </a:xfrm>
            <a:prstGeom prst="rect">
              <a:avLst/>
            </a:prstGeom>
            <a:noFill/>
          </p:spPr>
          <p:txBody>
            <a:bodyPr wrap="none" rtlCol="0">
              <a:spAutoFit/>
            </a:bodyPr>
            <a:lstStyle/>
            <a:p>
              <a:r>
                <a:rPr lang="en-US" sz="3000" b="1" dirty="0">
                  <a:solidFill>
                    <a:schemeClr val="bg1"/>
                  </a:solidFill>
                  <a:latin typeface="Merriweather" pitchFamily="2" charset="77"/>
                </a:rPr>
                <a:t>Life Expectancy Trends</a:t>
              </a:r>
              <a:endParaRPr lang="en-US" sz="3000" dirty="0">
                <a:solidFill>
                  <a:schemeClr val="bg1"/>
                </a:solidFill>
                <a:latin typeface="Merriweather" pitchFamily="2" charset="77"/>
              </a:endParaRPr>
            </a:p>
          </p:txBody>
        </p:sp>
      </p:grpSp>
      <p:sp>
        <p:nvSpPr>
          <p:cNvPr id="3" name="TextBox 2">
            <a:extLst>
              <a:ext uri="{FF2B5EF4-FFF2-40B4-BE49-F238E27FC236}">
                <a16:creationId xmlns:a16="http://schemas.microsoft.com/office/drawing/2014/main" id="{88303739-EB9A-B955-47EE-62B8370A0951}"/>
              </a:ext>
            </a:extLst>
          </p:cNvPr>
          <p:cNvSpPr txBox="1"/>
          <p:nvPr/>
        </p:nvSpPr>
        <p:spPr>
          <a:xfrm>
            <a:off x="1097335" y="1555482"/>
            <a:ext cx="7697894" cy="2230739"/>
          </a:xfrm>
          <a:prstGeom prst="rect">
            <a:avLst/>
          </a:prstGeom>
          <a:noFill/>
        </p:spPr>
        <p:txBody>
          <a:bodyPr wrap="square" rtlCol="0">
            <a:spAutoFit/>
          </a:bodyPr>
          <a:lstStyle/>
          <a:p>
            <a:pPr marL="285750" indent="-285750">
              <a:lnSpc>
                <a:spcPct val="200000"/>
              </a:lnSpc>
              <a:buFont typeface="Arial" panose="020B0604020202020204" pitchFamily="34" charset="0"/>
              <a:buChar char="•"/>
            </a:pPr>
            <a:r>
              <a:rPr lang="en-IN" dirty="0"/>
              <a:t>In 2023, India has a life expectancy of 70.4 years</a:t>
            </a:r>
          </a:p>
          <a:p>
            <a:pPr marL="285750" indent="-285750">
              <a:lnSpc>
                <a:spcPct val="200000"/>
              </a:lnSpc>
              <a:buFont typeface="Arial" panose="020B0604020202020204" pitchFamily="34" charset="0"/>
              <a:buChar char="•"/>
            </a:pPr>
            <a:r>
              <a:rPr lang="en-IN" dirty="0"/>
              <a:t>People entering work force right now would retire in 2050s, where expectancy is projected to grow to 77 years</a:t>
            </a:r>
          </a:p>
          <a:p>
            <a:pPr marL="285750" indent="-285750">
              <a:lnSpc>
                <a:spcPct val="200000"/>
              </a:lnSpc>
              <a:buFont typeface="Arial" panose="020B0604020202020204" pitchFamily="34" charset="0"/>
              <a:buChar char="•"/>
            </a:pPr>
            <a:r>
              <a:rPr lang="en-IN" dirty="0"/>
              <a:t>Life expectancy is likely to increase</a:t>
            </a:r>
          </a:p>
        </p:txBody>
      </p:sp>
      <p:pic>
        <p:nvPicPr>
          <p:cNvPr id="4" name="Picture 3" descr="Icon&#10;&#10;Description automatically generated">
            <a:extLst>
              <a:ext uri="{FF2B5EF4-FFF2-40B4-BE49-F238E27FC236}">
                <a16:creationId xmlns:a16="http://schemas.microsoft.com/office/drawing/2014/main" id="{93BEBFAD-E52F-6086-EA90-F107B2CABE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6035040"/>
            <a:ext cx="1581530" cy="542098"/>
          </a:xfrm>
          <a:prstGeom prst="rect">
            <a:avLst/>
          </a:prstGeom>
        </p:spPr>
      </p:pic>
    </p:spTree>
    <p:extLst>
      <p:ext uri="{BB962C8B-B14F-4D97-AF65-F5344CB8AC3E}">
        <p14:creationId xmlns:p14="http://schemas.microsoft.com/office/powerpoint/2010/main" val="1522726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7F4CACC-CC24-A64F-B4DA-B5A15EA3A501}"/>
              </a:ext>
            </a:extLst>
          </p:cNvPr>
          <p:cNvGrpSpPr/>
          <p:nvPr/>
        </p:nvGrpSpPr>
        <p:grpSpPr>
          <a:xfrm>
            <a:off x="0" y="6811108"/>
            <a:ext cx="12192000" cy="46892"/>
            <a:chOff x="0" y="6811108"/>
            <a:chExt cx="12192000" cy="46892"/>
          </a:xfrm>
        </p:grpSpPr>
        <p:sp>
          <p:nvSpPr>
            <p:cNvPr id="12" name="Rectangle 11">
              <a:extLst>
                <a:ext uri="{FF2B5EF4-FFF2-40B4-BE49-F238E27FC236}">
                  <a16:creationId xmlns:a16="http://schemas.microsoft.com/office/drawing/2014/main" id="{B45A71A1-ACED-2746-BF08-4E9556BB5A64}"/>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7BBA4116-A661-2E4E-AE8B-B8FDF8FCB8CA}"/>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6D4C26A-CF9A-D54F-870B-1B665E3E1261}"/>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DB024D0-80E8-424D-8257-C0033261EEDC}"/>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0FE05CFB-E685-C64F-BE1B-DC8D281CB459}"/>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7DF28313-DCC1-634D-AACB-898C8EC9E524}"/>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A502F74C-8293-0148-BAF8-17499F6DF5C3}"/>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788157DE-5520-C64C-AE06-4936E6C4269F}"/>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E1478E59-207A-1940-9A3A-3328F0F11415}"/>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D5A04F2C-1C46-4D4E-85C8-AC3B22B1230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9EB14651-261E-AC46-8EE3-3F058E16FE1C}"/>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037EC367-433A-8D42-88B9-916C4ACD5DF7}"/>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50D7E4DD-01F2-6340-882C-DE3971370B6B}"/>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B5DA03F9-0C80-E347-AD25-EFFEF05A24E9}"/>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46F31D64-16C2-D548-A080-7E00323E7EC6}"/>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567046D-FAA7-0846-85BB-623027933F2B}"/>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91529BE7-D8AD-C547-8D45-B81679FE04FC}"/>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41405493-F631-F64F-8996-CF64939AC0EA}"/>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6B76A85B-87CC-EC48-A1A0-28830BCC15B9}"/>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F097B615-7E94-334F-B61A-C13B1A8E3141}"/>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33" name="Group 32">
            <a:extLst>
              <a:ext uri="{FF2B5EF4-FFF2-40B4-BE49-F238E27FC236}">
                <a16:creationId xmlns:a16="http://schemas.microsoft.com/office/drawing/2014/main" id="{F0A9B963-EE29-0929-7C16-D53D03C35232}"/>
              </a:ext>
            </a:extLst>
          </p:cNvPr>
          <p:cNvGrpSpPr/>
          <p:nvPr/>
        </p:nvGrpSpPr>
        <p:grpSpPr>
          <a:xfrm>
            <a:off x="0" y="-13252"/>
            <a:ext cx="12192000" cy="1230489"/>
            <a:chOff x="0" y="-13252"/>
            <a:chExt cx="12192000" cy="1230489"/>
          </a:xfrm>
        </p:grpSpPr>
        <p:sp>
          <p:nvSpPr>
            <p:cNvPr id="36" name="Rectangle 35">
              <a:extLst>
                <a:ext uri="{FF2B5EF4-FFF2-40B4-BE49-F238E27FC236}">
                  <a16:creationId xmlns:a16="http://schemas.microsoft.com/office/drawing/2014/main" id="{6FDFA76B-6BA0-6242-83BB-3C0BCA216D83}"/>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A780994D-EC5B-33F4-AE9F-4A1323BE5BA6}"/>
                </a:ext>
              </a:extLst>
            </p:cNvPr>
            <p:cNvSpPr txBox="1"/>
            <p:nvPr/>
          </p:nvSpPr>
          <p:spPr>
            <a:xfrm>
              <a:off x="1030415" y="324993"/>
              <a:ext cx="7212231" cy="553998"/>
            </a:xfrm>
            <a:prstGeom prst="rect">
              <a:avLst/>
            </a:prstGeom>
            <a:noFill/>
          </p:spPr>
          <p:txBody>
            <a:bodyPr wrap="none" rtlCol="0">
              <a:spAutoFit/>
            </a:bodyPr>
            <a:lstStyle/>
            <a:p>
              <a:r>
                <a:rPr lang="en-US" sz="3000" b="1" dirty="0">
                  <a:solidFill>
                    <a:schemeClr val="bg1"/>
                  </a:solidFill>
                  <a:latin typeface="Merriweather" pitchFamily="2" charset="77"/>
                </a:rPr>
                <a:t>Asset Allocation for Retirement Plan</a:t>
              </a:r>
              <a:endParaRPr lang="en-US" sz="3000" dirty="0">
                <a:solidFill>
                  <a:schemeClr val="bg1"/>
                </a:solidFill>
                <a:latin typeface="Merriweather" pitchFamily="2" charset="77"/>
              </a:endParaRPr>
            </a:p>
          </p:txBody>
        </p:sp>
      </p:grpSp>
      <p:pic>
        <p:nvPicPr>
          <p:cNvPr id="4" name="Picture 3" descr="Icon&#10;&#10;Description automatically generated">
            <a:extLst>
              <a:ext uri="{FF2B5EF4-FFF2-40B4-BE49-F238E27FC236}">
                <a16:creationId xmlns:a16="http://schemas.microsoft.com/office/drawing/2014/main" id="{93BEBFAD-E52F-6086-EA90-F107B2CABE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6035040"/>
            <a:ext cx="1581530" cy="542098"/>
          </a:xfrm>
          <a:prstGeom prst="rect">
            <a:avLst/>
          </a:prstGeom>
        </p:spPr>
      </p:pic>
      <p:graphicFrame>
        <p:nvGraphicFramePr>
          <p:cNvPr id="2" name="Table 4">
            <a:extLst>
              <a:ext uri="{FF2B5EF4-FFF2-40B4-BE49-F238E27FC236}">
                <a16:creationId xmlns:a16="http://schemas.microsoft.com/office/drawing/2014/main" id="{85541153-440E-7A19-BCDD-16B5484FE149}"/>
              </a:ext>
            </a:extLst>
          </p:cNvPr>
          <p:cNvGraphicFramePr>
            <a:graphicFrameLocks noGrp="1"/>
          </p:cNvGraphicFramePr>
          <p:nvPr>
            <p:extLst>
              <p:ext uri="{D42A27DB-BD31-4B8C-83A1-F6EECF244321}">
                <p14:modId xmlns:p14="http://schemas.microsoft.com/office/powerpoint/2010/main" val="2650208082"/>
              </p:ext>
            </p:extLst>
          </p:nvPr>
        </p:nvGraphicFramePr>
        <p:xfrm>
          <a:off x="961506" y="1791316"/>
          <a:ext cx="9940743" cy="1594612"/>
        </p:xfrm>
        <a:graphic>
          <a:graphicData uri="http://schemas.openxmlformats.org/drawingml/2006/table">
            <a:tbl>
              <a:tblPr firstRow="1" bandRow="1">
                <a:tableStyleId>{5C22544A-7EE6-4342-B048-85BDC9FD1C3A}</a:tableStyleId>
              </a:tblPr>
              <a:tblGrid>
                <a:gridCol w="917564">
                  <a:extLst>
                    <a:ext uri="{9D8B030D-6E8A-4147-A177-3AD203B41FA5}">
                      <a16:colId xmlns:a16="http://schemas.microsoft.com/office/drawing/2014/main" val="1660574380"/>
                    </a:ext>
                  </a:extLst>
                </a:gridCol>
                <a:gridCol w="1384056">
                  <a:extLst>
                    <a:ext uri="{9D8B030D-6E8A-4147-A177-3AD203B41FA5}">
                      <a16:colId xmlns:a16="http://schemas.microsoft.com/office/drawing/2014/main" val="1306631811"/>
                    </a:ext>
                  </a:extLst>
                </a:gridCol>
                <a:gridCol w="1220059">
                  <a:extLst>
                    <a:ext uri="{9D8B030D-6E8A-4147-A177-3AD203B41FA5}">
                      <a16:colId xmlns:a16="http://schemas.microsoft.com/office/drawing/2014/main" val="3229099758"/>
                    </a:ext>
                  </a:extLst>
                </a:gridCol>
                <a:gridCol w="1604766">
                  <a:extLst>
                    <a:ext uri="{9D8B030D-6E8A-4147-A177-3AD203B41FA5}">
                      <a16:colId xmlns:a16="http://schemas.microsoft.com/office/drawing/2014/main" val="3935470327"/>
                    </a:ext>
                  </a:extLst>
                </a:gridCol>
                <a:gridCol w="1604766">
                  <a:extLst>
                    <a:ext uri="{9D8B030D-6E8A-4147-A177-3AD203B41FA5}">
                      <a16:colId xmlns:a16="http://schemas.microsoft.com/office/drawing/2014/main" val="3909646141"/>
                    </a:ext>
                  </a:extLst>
                </a:gridCol>
                <a:gridCol w="1604766">
                  <a:extLst>
                    <a:ext uri="{9D8B030D-6E8A-4147-A177-3AD203B41FA5}">
                      <a16:colId xmlns:a16="http://schemas.microsoft.com/office/drawing/2014/main" val="1924427583"/>
                    </a:ext>
                  </a:extLst>
                </a:gridCol>
                <a:gridCol w="1604766">
                  <a:extLst>
                    <a:ext uri="{9D8B030D-6E8A-4147-A177-3AD203B41FA5}">
                      <a16:colId xmlns:a16="http://schemas.microsoft.com/office/drawing/2014/main" val="3089082711"/>
                    </a:ext>
                  </a:extLst>
                </a:gridCol>
              </a:tblGrid>
              <a:tr h="370840">
                <a:tc>
                  <a:txBody>
                    <a:bodyPr/>
                    <a:lstStyle/>
                    <a:p>
                      <a:pPr>
                        <a:lnSpc>
                          <a:spcPct val="120000"/>
                        </a:lnSpc>
                      </a:pPr>
                      <a:endParaRPr lang="en-IN"/>
                    </a:p>
                  </a:txBody>
                  <a:tcPr/>
                </a:tc>
                <a:tc>
                  <a:txBody>
                    <a:bodyPr/>
                    <a:lstStyle/>
                    <a:p>
                      <a:pPr>
                        <a:lnSpc>
                          <a:spcPct val="120000"/>
                        </a:lnSpc>
                      </a:pPr>
                      <a:r>
                        <a:rPr lang="en-IN" dirty="0"/>
                        <a:t>Gear 6</a:t>
                      </a:r>
                    </a:p>
                  </a:txBody>
                  <a:tcPr/>
                </a:tc>
                <a:tc>
                  <a:txBody>
                    <a:bodyPr/>
                    <a:lstStyle/>
                    <a:p>
                      <a:pPr>
                        <a:lnSpc>
                          <a:spcPct val="120000"/>
                        </a:lnSpc>
                      </a:pPr>
                      <a:r>
                        <a:rPr lang="en-IN" dirty="0"/>
                        <a:t>Gear 5</a:t>
                      </a:r>
                    </a:p>
                  </a:txBody>
                  <a:tcPr/>
                </a:tc>
                <a:tc>
                  <a:txBody>
                    <a:bodyPr/>
                    <a:lstStyle/>
                    <a:p>
                      <a:pPr>
                        <a:lnSpc>
                          <a:spcPct val="120000"/>
                        </a:lnSpc>
                      </a:pPr>
                      <a:r>
                        <a:rPr lang="en-IN" dirty="0"/>
                        <a:t>Gear 4</a:t>
                      </a:r>
                    </a:p>
                  </a:txBody>
                  <a:tcPr/>
                </a:tc>
                <a:tc>
                  <a:txBody>
                    <a:bodyPr/>
                    <a:lstStyle/>
                    <a:p>
                      <a:pPr>
                        <a:lnSpc>
                          <a:spcPct val="120000"/>
                        </a:lnSpc>
                      </a:pPr>
                      <a:r>
                        <a:rPr lang="en-IN" dirty="0"/>
                        <a:t>Gear 3</a:t>
                      </a:r>
                    </a:p>
                  </a:txBody>
                  <a:tcPr/>
                </a:tc>
                <a:tc>
                  <a:txBody>
                    <a:bodyPr/>
                    <a:lstStyle/>
                    <a:p>
                      <a:pPr>
                        <a:lnSpc>
                          <a:spcPct val="120000"/>
                        </a:lnSpc>
                      </a:pPr>
                      <a:r>
                        <a:rPr lang="en-IN" dirty="0"/>
                        <a:t>Gear 2</a:t>
                      </a:r>
                    </a:p>
                  </a:txBody>
                  <a:tcPr/>
                </a:tc>
                <a:tc>
                  <a:txBody>
                    <a:bodyPr/>
                    <a:lstStyle/>
                    <a:p>
                      <a:pPr>
                        <a:lnSpc>
                          <a:spcPct val="120000"/>
                        </a:lnSpc>
                      </a:pPr>
                      <a:r>
                        <a:rPr lang="en-IN" dirty="0"/>
                        <a:t>Gear 1</a:t>
                      </a:r>
                    </a:p>
                  </a:txBody>
                  <a:tcPr/>
                </a:tc>
                <a:extLst>
                  <a:ext uri="{0D108BD9-81ED-4DB2-BD59-A6C34878D82A}">
                    <a16:rowId xmlns:a16="http://schemas.microsoft.com/office/drawing/2014/main" val="3720769226"/>
                  </a:ext>
                </a:extLst>
              </a:tr>
              <a:tr h="370840">
                <a:tc>
                  <a:txBody>
                    <a:bodyPr/>
                    <a:lstStyle/>
                    <a:p>
                      <a:pPr>
                        <a:lnSpc>
                          <a:spcPct val="120000"/>
                        </a:lnSpc>
                      </a:pPr>
                      <a:r>
                        <a:rPr lang="en-IN" dirty="0"/>
                        <a:t>Equity</a:t>
                      </a:r>
                    </a:p>
                  </a:txBody>
                  <a:tcPr/>
                </a:tc>
                <a:tc>
                  <a:txBody>
                    <a:bodyPr/>
                    <a:lstStyle/>
                    <a:p>
                      <a:pPr algn="ctr">
                        <a:lnSpc>
                          <a:spcPct val="120000"/>
                        </a:lnSpc>
                      </a:pPr>
                      <a:r>
                        <a:rPr lang="en-IN" dirty="0"/>
                        <a:t>100%</a:t>
                      </a:r>
                    </a:p>
                  </a:txBody>
                  <a:tcPr/>
                </a:tc>
                <a:tc>
                  <a:txBody>
                    <a:bodyPr/>
                    <a:lstStyle/>
                    <a:p>
                      <a:pPr algn="ctr">
                        <a:lnSpc>
                          <a:spcPct val="120000"/>
                        </a:lnSpc>
                      </a:pPr>
                      <a:r>
                        <a:rPr lang="en-IN" dirty="0"/>
                        <a:t>80%</a:t>
                      </a:r>
                    </a:p>
                  </a:txBody>
                  <a:tcPr/>
                </a:tc>
                <a:tc>
                  <a:txBody>
                    <a:bodyPr/>
                    <a:lstStyle/>
                    <a:p>
                      <a:pPr algn="ctr">
                        <a:lnSpc>
                          <a:spcPct val="120000"/>
                        </a:lnSpc>
                      </a:pPr>
                      <a:r>
                        <a:rPr lang="en-IN" dirty="0"/>
                        <a:t>60%</a:t>
                      </a:r>
                    </a:p>
                  </a:txBody>
                  <a:tcPr/>
                </a:tc>
                <a:tc>
                  <a:txBody>
                    <a:bodyPr/>
                    <a:lstStyle/>
                    <a:p>
                      <a:pPr algn="ctr">
                        <a:lnSpc>
                          <a:spcPct val="120000"/>
                        </a:lnSpc>
                      </a:pPr>
                      <a:r>
                        <a:rPr lang="en-IN" dirty="0"/>
                        <a:t>40%</a:t>
                      </a:r>
                    </a:p>
                  </a:txBody>
                  <a:tcPr/>
                </a:tc>
                <a:tc>
                  <a:txBody>
                    <a:bodyPr/>
                    <a:lstStyle/>
                    <a:p>
                      <a:pPr algn="ctr">
                        <a:lnSpc>
                          <a:spcPct val="120000"/>
                        </a:lnSpc>
                      </a:pPr>
                      <a:r>
                        <a:rPr lang="en-IN" dirty="0"/>
                        <a:t>20%</a:t>
                      </a:r>
                    </a:p>
                  </a:txBody>
                  <a:tcPr/>
                </a:tc>
                <a:tc>
                  <a:txBody>
                    <a:bodyPr/>
                    <a:lstStyle/>
                    <a:p>
                      <a:pPr algn="ctr">
                        <a:lnSpc>
                          <a:spcPct val="120000"/>
                        </a:lnSpc>
                      </a:pPr>
                      <a:r>
                        <a:rPr lang="en-IN" dirty="0"/>
                        <a:t>0%</a:t>
                      </a:r>
                    </a:p>
                  </a:txBody>
                  <a:tcPr/>
                </a:tc>
                <a:extLst>
                  <a:ext uri="{0D108BD9-81ED-4DB2-BD59-A6C34878D82A}">
                    <a16:rowId xmlns:a16="http://schemas.microsoft.com/office/drawing/2014/main" val="9449540"/>
                  </a:ext>
                </a:extLst>
              </a:tr>
              <a:tr h="370840">
                <a:tc>
                  <a:txBody>
                    <a:bodyPr/>
                    <a:lstStyle/>
                    <a:p>
                      <a:pPr>
                        <a:lnSpc>
                          <a:spcPct val="120000"/>
                        </a:lnSpc>
                      </a:pPr>
                      <a:r>
                        <a:rPr lang="en-IN" dirty="0"/>
                        <a:t>Debt</a:t>
                      </a:r>
                    </a:p>
                  </a:txBody>
                  <a:tcPr/>
                </a:tc>
                <a:tc>
                  <a:txBody>
                    <a:bodyPr/>
                    <a:lstStyle/>
                    <a:p>
                      <a:pPr algn="ctr">
                        <a:lnSpc>
                          <a:spcPct val="120000"/>
                        </a:lnSpc>
                      </a:pPr>
                      <a:r>
                        <a:rPr lang="en-IN" dirty="0"/>
                        <a:t>0%</a:t>
                      </a:r>
                    </a:p>
                  </a:txBody>
                  <a:tcPr/>
                </a:tc>
                <a:tc>
                  <a:txBody>
                    <a:bodyPr/>
                    <a:lstStyle/>
                    <a:p>
                      <a:pPr algn="ctr">
                        <a:lnSpc>
                          <a:spcPct val="120000"/>
                        </a:lnSpc>
                      </a:pPr>
                      <a:r>
                        <a:rPr lang="en-IN" dirty="0"/>
                        <a:t>20%</a:t>
                      </a:r>
                    </a:p>
                  </a:txBody>
                  <a:tcPr/>
                </a:tc>
                <a:tc>
                  <a:txBody>
                    <a:bodyPr/>
                    <a:lstStyle/>
                    <a:p>
                      <a:pPr algn="ctr">
                        <a:lnSpc>
                          <a:spcPct val="120000"/>
                        </a:lnSpc>
                      </a:pPr>
                      <a:r>
                        <a:rPr lang="en-IN" dirty="0"/>
                        <a:t>40%</a:t>
                      </a:r>
                    </a:p>
                  </a:txBody>
                  <a:tcPr/>
                </a:tc>
                <a:tc>
                  <a:txBody>
                    <a:bodyPr/>
                    <a:lstStyle/>
                    <a:p>
                      <a:pPr algn="ctr">
                        <a:lnSpc>
                          <a:spcPct val="120000"/>
                        </a:lnSpc>
                      </a:pPr>
                      <a:r>
                        <a:rPr lang="en-IN" dirty="0"/>
                        <a:t>60%</a:t>
                      </a:r>
                    </a:p>
                  </a:txBody>
                  <a:tcPr/>
                </a:tc>
                <a:tc>
                  <a:txBody>
                    <a:bodyPr/>
                    <a:lstStyle/>
                    <a:p>
                      <a:pPr algn="ctr">
                        <a:lnSpc>
                          <a:spcPct val="120000"/>
                        </a:lnSpc>
                      </a:pPr>
                      <a:r>
                        <a:rPr lang="en-IN" dirty="0"/>
                        <a:t>80%</a:t>
                      </a:r>
                    </a:p>
                  </a:txBody>
                  <a:tcPr/>
                </a:tc>
                <a:tc>
                  <a:txBody>
                    <a:bodyPr/>
                    <a:lstStyle/>
                    <a:p>
                      <a:pPr algn="ctr">
                        <a:lnSpc>
                          <a:spcPct val="120000"/>
                        </a:lnSpc>
                      </a:pPr>
                      <a:r>
                        <a:rPr lang="en-IN" dirty="0"/>
                        <a:t>100%</a:t>
                      </a:r>
                    </a:p>
                  </a:txBody>
                  <a:tcPr/>
                </a:tc>
                <a:extLst>
                  <a:ext uri="{0D108BD9-81ED-4DB2-BD59-A6C34878D82A}">
                    <a16:rowId xmlns:a16="http://schemas.microsoft.com/office/drawing/2014/main" val="4021719802"/>
                  </a:ext>
                </a:extLst>
              </a:tr>
              <a:tr h="370840">
                <a:tc>
                  <a:txBody>
                    <a:bodyPr/>
                    <a:lstStyle/>
                    <a:p>
                      <a:pPr>
                        <a:lnSpc>
                          <a:spcPct val="120000"/>
                        </a:lnSpc>
                      </a:pPr>
                      <a:r>
                        <a:rPr lang="en-IN" dirty="0"/>
                        <a:t>Returns</a:t>
                      </a:r>
                    </a:p>
                  </a:txBody>
                  <a:tcPr/>
                </a:tc>
                <a:tc>
                  <a:txBody>
                    <a:bodyPr/>
                    <a:lstStyle/>
                    <a:p>
                      <a:pPr algn="ctr">
                        <a:lnSpc>
                          <a:spcPct val="120000"/>
                        </a:lnSpc>
                      </a:pPr>
                      <a:r>
                        <a:rPr lang="en-IN" dirty="0"/>
                        <a:t>11.2%</a:t>
                      </a:r>
                    </a:p>
                  </a:txBody>
                  <a:tcPr/>
                </a:tc>
                <a:tc>
                  <a:txBody>
                    <a:bodyPr/>
                    <a:lstStyle/>
                    <a:p>
                      <a:pPr algn="ctr">
                        <a:lnSpc>
                          <a:spcPct val="120000"/>
                        </a:lnSpc>
                      </a:pPr>
                      <a:r>
                        <a:rPr lang="en-IN" dirty="0"/>
                        <a:t>11.1%</a:t>
                      </a:r>
                    </a:p>
                  </a:txBody>
                  <a:tcPr/>
                </a:tc>
                <a:tc>
                  <a:txBody>
                    <a:bodyPr/>
                    <a:lstStyle/>
                    <a:p>
                      <a:pPr algn="ctr">
                        <a:lnSpc>
                          <a:spcPct val="120000"/>
                        </a:lnSpc>
                      </a:pPr>
                      <a:r>
                        <a:rPr lang="en-IN" dirty="0"/>
                        <a:t>10.76%</a:t>
                      </a:r>
                    </a:p>
                  </a:txBody>
                  <a:tcPr/>
                </a:tc>
                <a:tc>
                  <a:txBody>
                    <a:bodyPr/>
                    <a:lstStyle/>
                    <a:p>
                      <a:pPr algn="ctr">
                        <a:lnSpc>
                          <a:spcPct val="120000"/>
                        </a:lnSpc>
                      </a:pPr>
                      <a:r>
                        <a:rPr lang="en-IN" dirty="0"/>
                        <a:t>10.16%</a:t>
                      </a:r>
                    </a:p>
                  </a:txBody>
                  <a:tcPr/>
                </a:tc>
                <a:tc>
                  <a:txBody>
                    <a:bodyPr/>
                    <a:lstStyle/>
                    <a:p>
                      <a:pPr algn="ctr">
                        <a:lnSpc>
                          <a:spcPct val="120000"/>
                        </a:lnSpc>
                      </a:pPr>
                      <a:r>
                        <a:rPr lang="en-IN" dirty="0"/>
                        <a:t>9.29%</a:t>
                      </a:r>
                    </a:p>
                  </a:txBody>
                  <a:tcPr/>
                </a:tc>
                <a:tc>
                  <a:txBody>
                    <a:bodyPr/>
                    <a:lstStyle/>
                    <a:p>
                      <a:pPr algn="ctr">
                        <a:lnSpc>
                          <a:spcPct val="120000"/>
                        </a:lnSpc>
                      </a:pPr>
                      <a:r>
                        <a:rPr lang="en-IN" dirty="0"/>
                        <a:t>8.2%</a:t>
                      </a:r>
                    </a:p>
                  </a:txBody>
                  <a:tcPr/>
                </a:tc>
                <a:extLst>
                  <a:ext uri="{0D108BD9-81ED-4DB2-BD59-A6C34878D82A}">
                    <a16:rowId xmlns:a16="http://schemas.microsoft.com/office/drawing/2014/main" val="4011000677"/>
                  </a:ext>
                </a:extLst>
              </a:tr>
            </a:tbl>
          </a:graphicData>
        </a:graphic>
      </p:graphicFrame>
      <p:sp>
        <p:nvSpPr>
          <p:cNvPr id="6" name="TextBox 5">
            <a:extLst>
              <a:ext uri="{FF2B5EF4-FFF2-40B4-BE49-F238E27FC236}">
                <a16:creationId xmlns:a16="http://schemas.microsoft.com/office/drawing/2014/main" id="{F9E2910D-3BD3-12F5-B875-14B4EDF3B0F8}"/>
              </a:ext>
            </a:extLst>
          </p:cNvPr>
          <p:cNvSpPr txBox="1"/>
          <p:nvPr/>
        </p:nvSpPr>
        <p:spPr>
          <a:xfrm>
            <a:off x="4474829" y="1319610"/>
            <a:ext cx="3993792" cy="369332"/>
          </a:xfrm>
          <a:prstGeom prst="rect">
            <a:avLst/>
          </a:prstGeom>
          <a:noFill/>
        </p:spPr>
        <p:txBody>
          <a:bodyPr wrap="square" rtlCol="0">
            <a:spAutoFit/>
          </a:bodyPr>
          <a:lstStyle/>
          <a:p>
            <a:r>
              <a:rPr lang="en-IN" b="1" dirty="0"/>
              <a:t>Gear based allocation</a:t>
            </a:r>
          </a:p>
        </p:txBody>
      </p:sp>
      <p:sp>
        <p:nvSpPr>
          <p:cNvPr id="9" name="TextBox 8">
            <a:extLst>
              <a:ext uri="{FF2B5EF4-FFF2-40B4-BE49-F238E27FC236}">
                <a16:creationId xmlns:a16="http://schemas.microsoft.com/office/drawing/2014/main" id="{2784C8A5-43BB-84A0-BE85-0A3984666508}"/>
              </a:ext>
            </a:extLst>
          </p:cNvPr>
          <p:cNvSpPr txBox="1"/>
          <p:nvPr/>
        </p:nvSpPr>
        <p:spPr>
          <a:xfrm>
            <a:off x="2372621" y="6309844"/>
            <a:ext cx="6096000" cy="382092"/>
          </a:xfrm>
          <a:prstGeom prst="rect">
            <a:avLst/>
          </a:prstGeom>
          <a:noFill/>
        </p:spPr>
        <p:txBody>
          <a:bodyPr wrap="square">
            <a:spAutoFit/>
          </a:bodyPr>
          <a:lstStyle/>
          <a:p>
            <a:pPr>
              <a:lnSpc>
                <a:spcPct val="150000"/>
              </a:lnSpc>
            </a:pPr>
            <a:r>
              <a:rPr lang="en-IN" sz="1400" dirty="0">
                <a:sym typeface="Wingdings" panose="05000000000000000000" pitchFamily="2" charset="2"/>
              </a:rPr>
              <a:t>*Equity = BSE Sensex, Debt = FD Returns </a:t>
            </a:r>
          </a:p>
        </p:txBody>
      </p:sp>
      <p:cxnSp>
        <p:nvCxnSpPr>
          <p:cNvPr id="10" name="Straight Arrow Connector 9">
            <a:extLst>
              <a:ext uri="{FF2B5EF4-FFF2-40B4-BE49-F238E27FC236}">
                <a16:creationId xmlns:a16="http://schemas.microsoft.com/office/drawing/2014/main" id="{FA096F2B-B92A-0E91-295A-EDE0A7606BCA}"/>
              </a:ext>
            </a:extLst>
          </p:cNvPr>
          <p:cNvCxnSpPr/>
          <p:nvPr/>
        </p:nvCxnSpPr>
        <p:spPr>
          <a:xfrm>
            <a:off x="2095152" y="5519058"/>
            <a:ext cx="6050220"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1B3C82A3-B720-84F2-2A13-EEE18A740B2A}"/>
              </a:ext>
            </a:extLst>
          </p:cNvPr>
          <p:cNvSpPr txBox="1"/>
          <p:nvPr/>
        </p:nvSpPr>
        <p:spPr>
          <a:xfrm>
            <a:off x="8308660" y="5223161"/>
            <a:ext cx="1605268" cy="423449"/>
          </a:xfrm>
          <a:prstGeom prst="rect">
            <a:avLst/>
          </a:prstGeom>
          <a:noFill/>
        </p:spPr>
        <p:txBody>
          <a:bodyPr wrap="square">
            <a:spAutoFit/>
          </a:bodyPr>
          <a:lstStyle/>
          <a:p>
            <a:pPr>
              <a:lnSpc>
                <a:spcPct val="150000"/>
              </a:lnSpc>
            </a:pPr>
            <a:r>
              <a:rPr lang="en-IN" sz="1600" b="1" dirty="0">
                <a:sym typeface="Wingdings" panose="05000000000000000000" pitchFamily="2" charset="2"/>
              </a:rPr>
              <a:t>Age</a:t>
            </a:r>
          </a:p>
        </p:txBody>
      </p:sp>
      <p:sp>
        <p:nvSpPr>
          <p:cNvPr id="34" name="TextBox 33">
            <a:extLst>
              <a:ext uri="{FF2B5EF4-FFF2-40B4-BE49-F238E27FC236}">
                <a16:creationId xmlns:a16="http://schemas.microsoft.com/office/drawing/2014/main" id="{647C0AA4-D048-3026-94E8-3035F6D2D6E2}"/>
              </a:ext>
            </a:extLst>
          </p:cNvPr>
          <p:cNvSpPr txBox="1"/>
          <p:nvPr/>
        </p:nvSpPr>
        <p:spPr>
          <a:xfrm>
            <a:off x="2179496" y="5591945"/>
            <a:ext cx="680790" cy="382092"/>
          </a:xfrm>
          <a:prstGeom prst="rect">
            <a:avLst/>
          </a:prstGeom>
          <a:noFill/>
        </p:spPr>
        <p:txBody>
          <a:bodyPr wrap="square">
            <a:spAutoFit/>
          </a:bodyPr>
          <a:lstStyle/>
          <a:p>
            <a:pPr>
              <a:lnSpc>
                <a:spcPct val="150000"/>
              </a:lnSpc>
            </a:pPr>
            <a:r>
              <a:rPr lang="en-IN" sz="1400" dirty="0">
                <a:sym typeface="Wingdings" panose="05000000000000000000" pitchFamily="2" charset="2"/>
              </a:rPr>
              <a:t>30</a:t>
            </a:r>
          </a:p>
        </p:txBody>
      </p:sp>
      <p:sp>
        <p:nvSpPr>
          <p:cNvPr id="38" name="TextBox 37">
            <a:extLst>
              <a:ext uri="{FF2B5EF4-FFF2-40B4-BE49-F238E27FC236}">
                <a16:creationId xmlns:a16="http://schemas.microsoft.com/office/drawing/2014/main" id="{CADB19FA-D928-8852-9AA7-4A9A57E242F8}"/>
              </a:ext>
            </a:extLst>
          </p:cNvPr>
          <p:cNvSpPr txBox="1"/>
          <p:nvPr/>
        </p:nvSpPr>
        <p:spPr>
          <a:xfrm>
            <a:off x="3034302" y="5605253"/>
            <a:ext cx="6705610" cy="382092"/>
          </a:xfrm>
          <a:prstGeom prst="rect">
            <a:avLst/>
          </a:prstGeom>
          <a:noFill/>
        </p:spPr>
        <p:txBody>
          <a:bodyPr wrap="square">
            <a:spAutoFit/>
          </a:bodyPr>
          <a:lstStyle/>
          <a:p>
            <a:pPr>
              <a:lnSpc>
                <a:spcPct val="150000"/>
              </a:lnSpc>
            </a:pPr>
            <a:r>
              <a:rPr lang="en-IN" sz="1400" dirty="0">
                <a:sym typeface="Wingdings" panose="05000000000000000000" pitchFamily="2" charset="2"/>
              </a:rPr>
              <a:t>40	50	60	70	80+</a:t>
            </a:r>
          </a:p>
        </p:txBody>
      </p:sp>
      <p:sp>
        <p:nvSpPr>
          <p:cNvPr id="39" name="Oval 38">
            <a:extLst>
              <a:ext uri="{FF2B5EF4-FFF2-40B4-BE49-F238E27FC236}">
                <a16:creationId xmlns:a16="http://schemas.microsoft.com/office/drawing/2014/main" id="{10249CC8-7A8A-4C16-C725-97A9B755644F}"/>
              </a:ext>
            </a:extLst>
          </p:cNvPr>
          <p:cNvSpPr/>
          <p:nvPr/>
        </p:nvSpPr>
        <p:spPr>
          <a:xfrm>
            <a:off x="2050548" y="3740150"/>
            <a:ext cx="1605268" cy="68860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Gear 6</a:t>
            </a:r>
          </a:p>
        </p:txBody>
      </p:sp>
      <p:sp>
        <p:nvSpPr>
          <p:cNvPr id="40" name="Oval 39">
            <a:extLst>
              <a:ext uri="{FF2B5EF4-FFF2-40B4-BE49-F238E27FC236}">
                <a16:creationId xmlns:a16="http://schemas.microsoft.com/office/drawing/2014/main" id="{45EB1FCE-EB09-2D6E-7C7D-E2991D9F3E41}"/>
              </a:ext>
            </a:extLst>
          </p:cNvPr>
          <p:cNvSpPr/>
          <p:nvPr/>
        </p:nvSpPr>
        <p:spPr>
          <a:xfrm>
            <a:off x="3943350" y="4294940"/>
            <a:ext cx="1605268" cy="68860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Gear 4</a:t>
            </a:r>
          </a:p>
        </p:txBody>
      </p:sp>
      <p:sp>
        <p:nvSpPr>
          <p:cNvPr id="41" name="Oval 40">
            <a:extLst>
              <a:ext uri="{FF2B5EF4-FFF2-40B4-BE49-F238E27FC236}">
                <a16:creationId xmlns:a16="http://schemas.microsoft.com/office/drawing/2014/main" id="{88EAD956-A136-2B32-4F7D-3A416418B571}"/>
              </a:ext>
            </a:extLst>
          </p:cNvPr>
          <p:cNvSpPr/>
          <p:nvPr/>
        </p:nvSpPr>
        <p:spPr>
          <a:xfrm>
            <a:off x="5762693" y="4830412"/>
            <a:ext cx="1605268" cy="68860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Gear 1</a:t>
            </a:r>
          </a:p>
        </p:txBody>
      </p:sp>
    </p:spTree>
    <p:extLst>
      <p:ext uri="{BB962C8B-B14F-4D97-AF65-F5344CB8AC3E}">
        <p14:creationId xmlns:p14="http://schemas.microsoft.com/office/powerpoint/2010/main" val="3011328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7F4CACC-CC24-A64F-B4DA-B5A15EA3A501}"/>
              </a:ext>
            </a:extLst>
          </p:cNvPr>
          <p:cNvGrpSpPr/>
          <p:nvPr/>
        </p:nvGrpSpPr>
        <p:grpSpPr>
          <a:xfrm>
            <a:off x="0" y="6811108"/>
            <a:ext cx="12192000" cy="46892"/>
            <a:chOff x="0" y="6811108"/>
            <a:chExt cx="12192000" cy="46892"/>
          </a:xfrm>
        </p:grpSpPr>
        <p:sp>
          <p:nvSpPr>
            <p:cNvPr id="12" name="Rectangle 11">
              <a:extLst>
                <a:ext uri="{FF2B5EF4-FFF2-40B4-BE49-F238E27FC236}">
                  <a16:creationId xmlns:a16="http://schemas.microsoft.com/office/drawing/2014/main" id="{B45A71A1-ACED-2746-BF08-4E9556BB5A64}"/>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7BBA4116-A661-2E4E-AE8B-B8FDF8FCB8CA}"/>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6D4C26A-CF9A-D54F-870B-1B665E3E1261}"/>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DB024D0-80E8-424D-8257-C0033261EEDC}"/>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0FE05CFB-E685-C64F-BE1B-DC8D281CB459}"/>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7DF28313-DCC1-634D-AACB-898C8EC9E524}"/>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A502F74C-8293-0148-BAF8-17499F6DF5C3}"/>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788157DE-5520-C64C-AE06-4936E6C4269F}"/>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E1478E59-207A-1940-9A3A-3328F0F11415}"/>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D5A04F2C-1C46-4D4E-85C8-AC3B22B1230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9EB14651-261E-AC46-8EE3-3F058E16FE1C}"/>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037EC367-433A-8D42-88B9-916C4ACD5DF7}"/>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50D7E4DD-01F2-6340-882C-DE3971370B6B}"/>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B5DA03F9-0C80-E347-AD25-EFFEF05A24E9}"/>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46F31D64-16C2-D548-A080-7E00323E7EC6}"/>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567046D-FAA7-0846-85BB-623027933F2B}"/>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91529BE7-D8AD-C547-8D45-B81679FE04FC}"/>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41405493-F631-F64F-8996-CF64939AC0EA}"/>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6B76A85B-87CC-EC48-A1A0-28830BCC15B9}"/>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F097B615-7E94-334F-B61A-C13B1A8E3141}"/>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3" name="Group 2">
            <a:extLst>
              <a:ext uri="{FF2B5EF4-FFF2-40B4-BE49-F238E27FC236}">
                <a16:creationId xmlns:a16="http://schemas.microsoft.com/office/drawing/2014/main" id="{67BC595C-B442-74A0-3CA6-6BBA76FEE322}"/>
              </a:ext>
            </a:extLst>
          </p:cNvPr>
          <p:cNvGrpSpPr/>
          <p:nvPr/>
        </p:nvGrpSpPr>
        <p:grpSpPr>
          <a:xfrm>
            <a:off x="0" y="-13252"/>
            <a:ext cx="12192000" cy="1230489"/>
            <a:chOff x="0" y="-13252"/>
            <a:chExt cx="12192000" cy="1230489"/>
          </a:xfrm>
        </p:grpSpPr>
        <p:sp>
          <p:nvSpPr>
            <p:cNvPr id="32" name="Rectangle 31">
              <a:extLst>
                <a:ext uri="{FF2B5EF4-FFF2-40B4-BE49-F238E27FC236}">
                  <a16:creationId xmlns:a16="http://schemas.microsoft.com/office/drawing/2014/main" id="{9AA34293-9245-7067-31B8-2ED34E348BBE}"/>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9D5534C3-30C5-40C9-F935-00EC7FEEB4E3}"/>
                </a:ext>
              </a:extLst>
            </p:cNvPr>
            <p:cNvSpPr txBox="1"/>
            <p:nvPr/>
          </p:nvSpPr>
          <p:spPr>
            <a:xfrm>
              <a:off x="1030415" y="324993"/>
              <a:ext cx="2255746" cy="553998"/>
            </a:xfrm>
            <a:prstGeom prst="rect">
              <a:avLst/>
            </a:prstGeom>
            <a:noFill/>
          </p:spPr>
          <p:txBody>
            <a:bodyPr wrap="none" rtlCol="0">
              <a:spAutoFit/>
            </a:bodyPr>
            <a:lstStyle/>
            <a:p>
              <a:r>
                <a:rPr lang="en-US" sz="3000" b="1" dirty="0">
                  <a:solidFill>
                    <a:schemeClr val="bg1"/>
                  </a:solidFill>
                  <a:latin typeface="Merriweather" pitchFamily="2" charset="77"/>
                </a:rPr>
                <a:t>Case Study</a:t>
              </a:r>
              <a:endParaRPr lang="en-US" sz="3000" dirty="0">
                <a:solidFill>
                  <a:schemeClr val="bg1"/>
                </a:solidFill>
                <a:latin typeface="Merriweather" pitchFamily="2" charset="77"/>
              </a:endParaRPr>
            </a:p>
          </p:txBody>
        </p:sp>
      </p:grpSp>
      <p:sp>
        <p:nvSpPr>
          <p:cNvPr id="35" name="TextBox 34">
            <a:extLst>
              <a:ext uri="{FF2B5EF4-FFF2-40B4-BE49-F238E27FC236}">
                <a16:creationId xmlns:a16="http://schemas.microsoft.com/office/drawing/2014/main" id="{7DF986E0-F2B8-6E24-85DA-087AC7EFFC4F}"/>
              </a:ext>
            </a:extLst>
          </p:cNvPr>
          <p:cNvSpPr txBox="1"/>
          <p:nvPr/>
        </p:nvSpPr>
        <p:spPr>
          <a:xfrm>
            <a:off x="1030415" y="1718042"/>
            <a:ext cx="8461110" cy="2126864"/>
          </a:xfrm>
          <a:prstGeom prst="rect">
            <a:avLst/>
          </a:prstGeom>
          <a:noFill/>
        </p:spPr>
        <p:txBody>
          <a:bodyPr wrap="square" rtlCol="0">
            <a:spAutoFit/>
          </a:bodyPr>
          <a:lstStyle/>
          <a:p>
            <a:pPr>
              <a:lnSpc>
                <a:spcPct val="150000"/>
              </a:lnSpc>
            </a:pPr>
            <a:r>
              <a:rPr lang="en-IN" dirty="0"/>
              <a:t>Chanchal Kumar is 30 years old, living in Delhi. He is earning 30 LPA and his wife is a home maker. He wants to be independent along with his wife after retirement. He wants to retire at 55, and is expecting to live till 80. He would need 1.5 Lakhs/Month (in today Rs value) to sustain his standard of living. He finds himself as an aggressive investor. Suggest a retirement plan for Chanchal.</a:t>
            </a:r>
          </a:p>
        </p:txBody>
      </p:sp>
      <p:pic>
        <p:nvPicPr>
          <p:cNvPr id="4" name="Picture 3" descr="Icon&#10;&#10;Description automatically generated">
            <a:extLst>
              <a:ext uri="{FF2B5EF4-FFF2-40B4-BE49-F238E27FC236}">
                <a16:creationId xmlns:a16="http://schemas.microsoft.com/office/drawing/2014/main" id="{9A667A76-99D3-62EF-4286-81299AC3C2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8812" y="6045200"/>
            <a:ext cx="1581530" cy="542098"/>
          </a:xfrm>
          <a:prstGeom prst="rect">
            <a:avLst/>
          </a:prstGeom>
        </p:spPr>
      </p:pic>
    </p:spTree>
    <p:extLst>
      <p:ext uri="{BB962C8B-B14F-4D97-AF65-F5344CB8AC3E}">
        <p14:creationId xmlns:p14="http://schemas.microsoft.com/office/powerpoint/2010/main" val="828055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7F4CACC-CC24-A64F-B4DA-B5A15EA3A501}"/>
              </a:ext>
            </a:extLst>
          </p:cNvPr>
          <p:cNvGrpSpPr/>
          <p:nvPr/>
        </p:nvGrpSpPr>
        <p:grpSpPr>
          <a:xfrm>
            <a:off x="0" y="6811108"/>
            <a:ext cx="12192000" cy="46892"/>
            <a:chOff x="0" y="6811108"/>
            <a:chExt cx="12192000" cy="46892"/>
          </a:xfrm>
        </p:grpSpPr>
        <p:sp>
          <p:nvSpPr>
            <p:cNvPr id="12" name="Rectangle 11">
              <a:extLst>
                <a:ext uri="{FF2B5EF4-FFF2-40B4-BE49-F238E27FC236}">
                  <a16:creationId xmlns:a16="http://schemas.microsoft.com/office/drawing/2014/main" id="{B45A71A1-ACED-2746-BF08-4E9556BB5A64}"/>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7BBA4116-A661-2E4E-AE8B-B8FDF8FCB8CA}"/>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6D4C26A-CF9A-D54F-870B-1B665E3E1261}"/>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DB024D0-80E8-424D-8257-C0033261EEDC}"/>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0FE05CFB-E685-C64F-BE1B-DC8D281CB459}"/>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7DF28313-DCC1-634D-AACB-898C8EC9E524}"/>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A502F74C-8293-0148-BAF8-17499F6DF5C3}"/>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788157DE-5520-C64C-AE06-4936E6C4269F}"/>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E1478E59-207A-1940-9A3A-3328F0F11415}"/>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D5A04F2C-1C46-4D4E-85C8-AC3B22B1230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9EB14651-261E-AC46-8EE3-3F058E16FE1C}"/>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037EC367-433A-8D42-88B9-916C4ACD5DF7}"/>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50D7E4DD-01F2-6340-882C-DE3971370B6B}"/>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B5DA03F9-0C80-E347-AD25-EFFEF05A24E9}"/>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46F31D64-16C2-D548-A080-7E00323E7EC6}"/>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567046D-FAA7-0846-85BB-623027933F2B}"/>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91529BE7-D8AD-C547-8D45-B81679FE04FC}"/>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41405493-F631-F64F-8996-CF64939AC0EA}"/>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6B76A85B-87CC-EC48-A1A0-28830BCC15B9}"/>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F097B615-7E94-334F-B61A-C13B1A8E3141}"/>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3" name="Group 2">
            <a:extLst>
              <a:ext uri="{FF2B5EF4-FFF2-40B4-BE49-F238E27FC236}">
                <a16:creationId xmlns:a16="http://schemas.microsoft.com/office/drawing/2014/main" id="{67BC595C-B442-74A0-3CA6-6BBA76FEE322}"/>
              </a:ext>
            </a:extLst>
          </p:cNvPr>
          <p:cNvGrpSpPr/>
          <p:nvPr/>
        </p:nvGrpSpPr>
        <p:grpSpPr>
          <a:xfrm>
            <a:off x="0" y="-13252"/>
            <a:ext cx="12192000" cy="1230489"/>
            <a:chOff x="0" y="-13252"/>
            <a:chExt cx="12192000" cy="1230489"/>
          </a:xfrm>
        </p:grpSpPr>
        <p:sp>
          <p:nvSpPr>
            <p:cNvPr id="32" name="Rectangle 31">
              <a:extLst>
                <a:ext uri="{FF2B5EF4-FFF2-40B4-BE49-F238E27FC236}">
                  <a16:creationId xmlns:a16="http://schemas.microsoft.com/office/drawing/2014/main" id="{9AA34293-9245-7067-31B8-2ED34E348BBE}"/>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9D5534C3-30C5-40C9-F935-00EC7FEEB4E3}"/>
                </a:ext>
              </a:extLst>
            </p:cNvPr>
            <p:cNvSpPr txBox="1"/>
            <p:nvPr/>
          </p:nvSpPr>
          <p:spPr>
            <a:xfrm>
              <a:off x="1030415" y="324993"/>
              <a:ext cx="7120860" cy="553998"/>
            </a:xfrm>
            <a:prstGeom prst="rect">
              <a:avLst/>
            </a:prstGeom>
            <a:noFill/>
          </p:spPr>
          <p:txBody>
            <a:bodyPr wrap="none" rtlCol="0">
              <a:spAutoFit/>
            </a:bodyPr>
            <a:lstStyle/>
            <a:p>
              <a:r>
                <a:rPr lang="en-US" sz="3000" b="1" dirty="0">
                  <a:solidFill>
                    <a:schemeClr val="bg1"/>
                  </a:solidFill>
                  <a:latin typeface="Merriweather" pitchFamily="2" charset="77"/>
                </a:rPr>
                <a:t>Retirement plan – Key assumptions</a:t>
              </a:r>
              <a:endParaRPr lang="en-US" sz="3000" dirty="0">
                <a:solidFill>
                  <a:schemeClr val="bg1"/>
                </a:solidFill>
                <a:latin typeface="Merriweather" pitchFamily="2" charset="77"/>
              </a:endParaRPr>
            </a:p>
          </p:txBody>
        </p:sp>
      </p:grpSp>
      <p:sp>
        <p:nvSpPr>
          <p:cNvPr id="35" name="TextBox 34">
            <a:extLst>
              <a:ext uri="{FF2B5EF4-FFF2-40B4-BE49-F238E27FC236}">
                <a16:creationId xmlns:a16="http://schemas.microsoft.com/office/drawing/2014/main" id="{7DF986E0-F2B8-6E24-85DA-087AC7EFFC4F}"/>
              </a:ext>
            </a:extLst>
          </p:cNvPr>
          <p:cNvSpPr txBox="1"/>
          <p:nvPr/>
        </p:nvSpPr>
        <p:spPr>
          <a:xfrm>
            <a:off x="948686" y="1555482"/>
            <a:ext cx="6487913" cy="4204356"/>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IN" dirty="0"/>
              <a:t>Pre-Retirement </a:t>
            </a:r>
            <a:r>
              <a:rPr lang="en-IN" dirty="0">
                <a:sym typeface="Wingdings" panose="05000000000000000000" pitchFamily="2" charset="2"/>
              </a:rPr>
              <a:t> Gear 6 (100% Equity)</a:t>
            </a:r>
            <a:endParaRPr lang="en-IN" dirty="0"/>
          </a:p>
          <a:p>
            <a:pPr marL="285750" indent="-285750">
              <a:lnSpc>
                <a:spcPct val="150000"/>
              </a:lnSpc>
              <a:buFont typeface="Arial" panose="020B0604020202020204" pitchFamily="34" charset="0"/>
              <a:buChar char="•"/>
            </a:pPr>
            <a:r>
              <a:rPr lang="en-IN" dirty="0"/>
              <a:t>Returns 11.2% </a:t>
            </a:r>
          </a:p>
          <a:p>
            <a:pPr marL="285750" indent="-285750">
              <a:lnSpc>
                <a:spcPct val="150000"/>
              </a:lnSpc>
              <a:buFont typeface="Arial" panose="020B0604020202020204" pitchFamily="34" charset="0"/>
              <a:buChar char="•"/>
            </a:pPr>
            <a:r>
              <a:rPr lang="en-IN" dirty="0"/>
              <a:t>Inflation 6%</a:t>
            </a:r>
          </a:p>
          <a:p>
            <a:pPr marL="285750" indent="-285750">
              <a:lnSpc>
                <a:spcPct val="150000"/>
              </a:lnSpc>
              <a:buFont typeface="Arial" panose="020B0604020202020204" pitchFamily="34" charset="0"/>
              <a:buChar char="•"/>
            </a:pPr>
            <a:r>
              <a:rPr lang="en-IN" dirty="0"/>
              <a:t>Savings for Retirement increase -&gt; 12% (annual)</a:t>
            </a:r>
          </a:p>
          <a:p>
            <a:pPr marL="285750" indent="-285750">
              <a:lnSpc>
                <a:spcPct val="150000"/>
              </a:lnSpc>
              <a:buFont typeface="Arial" panose="020B0604020202020204" pitchFamily="34" charset="0"/>
              <a:buChar char="•"/>
            </a:pPr>
            <a:r>
              <a:rPr lang="en-IN" dirty="0"/>
              <a:t>Current savings </a:t>
            </a:r>
            <a:r>
              <a:rPr lang="en-IN" dirty="0">
                <a:sym typeface="Wingdings" panose="05000000000000000000" pitchFamily="2" charset="2"/>
              </a:rPr>
              <a:t> 0 (not mentioned)</a:t>
            </a:r>
          </a:p>
          <a:p>
            <a:pPr marL="285750" indent="-285750">
              <a:lnSpc>
                <a:spcPct val="150000"/>
              </a:lnSpc>
              <a:buFont typeface="Arial" panose="020B0604020202020204" pitchFamily="34" charset="0"/>
              <a:buChar char="•"/>
            </a:pPr>
            <a:r>
              <a:rPr lang="en-IN" dirty="0">
                <a:sym typeface="Wingdings" panose="05000000000000000000" pitchFamily="2" charset="2"/>
              </a:rPr>
              <a:t>Post-Retirement  Gear 4 (60% Equity)</a:t>
            </a:r>
            <a:endParaRPr lang="en-IN" dirty="0"/>
          </a:p>
          <a:p>
            <a:pPr marL="285750" indent="-285750">
              <a:lnSpc>
                <a:spcPct val="150000"/>
              </a:lnSpc>
              <a:buFont typeface="Arial" panose="020B0604020202020204" pitchFamily="34" charset="0"/>
              <a:buChar char="•"/>
            </a:pPr>
            <a:r>
              <a:rPr lang="en-IN" dirty="0"/>
              <a:t>Returns of Retirement corpus 10.76% </a:t>
            </a:r>
            <a:r>
              <a:rPr lang="en-IN" dirty="0">
                <a:sym typeface="Wingdings" panose="05000000000000000000" pitchFamily="2" charset="2"/>
              </a:rPr>
              <a:t> 60 – 40 model portfolio</a:t>
            </a:r>
          </a:p>
          <a:p>
            <a:pPr marL="285750" indent="-285750">
              <a:lnSpc>
                <a:spcPct val="150000"/>
              </a:lnSpc>
              <a:buFont typeface="Arial" panose="020B0604020202020204" pitchFamily="34" charset="0"/>
              <a:buChar char="•"/>
            </a:pPr>
            <a:r>
              <a:rPr lang="en-IN" dirty="0">
                <a:sym typeface="Wingdings" panose="05000000000000000000" pitchFamily="2" charset="2"/>
              </a:rPr>
              <a:t>No additional income source post-retirement</a:t>
            </a:r>
          </a:p>
          <a:p>
            <a:pPr>
              <a:lnSpc>
                <a:spcPct val="150000"/>
              </a:lnSpc>
            </a:pPr>
            <a:endParaRPr lang="en-IN" dirty="0">
              <a:sym typeface="Wingdings" panose="05000000000000000000" pitchFamily="2" charset="2"/>
            </a:endParaRPr>
          </a:p>
          <a:p>
            <a:pPr>
              <a:lnSpc>
                <a:spcPct val="150000"/>
              </a:lnSpc>
            </a:pPr>
            <a:r>
              <a:rPr lang="en-IN" dirty="0">
                <a:sym typeface="Wingdings" panose="05000000000000000000" pitchFamily="2" charset="2"/>
              </a:rPr>
              <a:t>*All these assumptions are long-term</a:t>
            </a:r>
          </a:p>
        </p:txBody>
      </p:sp>
      <p:pic>
        <p:nvPicPr>
          <p:cNvPr id="4" name="Picture 3" descr="Icon&#10;&#10;Description automatically generated">
            <a:extLst>
              <a:ext uri="{FF2B5EF4-FFF2-40B4-BE49-F238E27FC236}">
                <a16:creationId xmlns:a16="http://schemas.microsoft.com/office/drawing/2014/main" id="{F89F0F89-7FC6-9262-ED10-7382267F66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8812" y="6045200"/>
            <a:ext cx="1581530" cy="542098"/>
          </a:xfrm>
          <a:prstGeom prst="rect">
            <a:avLst/>
          </a:prstGeom>
        </p:spPr>
      </p:pic>
      <p:sp>
        <p:nvSpPr>
          <p:cNvPr id="7" name="Rectangle 6">
            <a:extLst>
              <a:ext uri="{FF2B5EF4-FFF2-40B4-BE49-F238E27FC236}">
                <a16:creationId xmlns:a16="http://schemas.microsoft.com/office/drawing/2014/main" id="{53FA581C-3D0D-08B6-37A0-28B3109EBE43}"/>
              </a:ext>
            </a:extLst>
          </p:cNvPr>
          <p:cNvSpPr/>
          <p:nvPr/>
        </p:nvSpPr>
        <p:spPr>
          <a:xfrm>
            <a:off x="9302263" y="2304885"/>
            <a:ext cx="2436315" cy="13263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dirty="0"/>
              <a:t>Template link will be provided on Gulaq.com, Live webinar page</a:t>
            </a:r>
          </a:p>
        </p:txBody>
      </p:sp>
    </p:spTree>
    <p:extLst>
      <p:ext uri="{BB962C8B-B14F-4D97-AF65-F5344CB8AC3E}">
        <p14:creationId xmlns:p14="http://schemas.microsoft.com/office/powerpoint/2010/main" val="32977903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6564</TotalTime>
  <Words>1200</Words>
  <Application>Microsoft Office PowerPoint</Application>
  <PresentationFormat>Widescreen</PresentationFormat>
  <Paragraphs>154</Paragraphs>
  <Slides>19</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Merriweather</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Vivek Sharma</dc:creator>
  <cp:lastModifiedBy>Bhimana Rama Krishna</cp:lastModifiedBy>
  <cp:revision>119</cp:revision>
  <dcterms:created xsi:type="dcterms:W3CDTF">2022-05-05T11:26:34Z</dcterms:created>
  <dcterms:modified xsi:type="dcterms:W3CDTF">2023-04-05T13:51:05Z</dcterms:modified>
</cp:coreProperties>
</file>