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388" r:id="rId3"/>
    <p:sldId id="373" r:id="rId4"/>
    <p:sldId id="404" r:id="rId5"/>
    <p:sldId id="411" r:id="rId6"/>
    <p:sldId id="412" r:id="rId7"/>
    <p:sldId id="413" r:id="rId8"/>
    <p:sldId id="414" r:id="rId9"/>
    <p:sldId id="397" r:id="rId10"/>
    <p:sldId id="369" r:id="rId11"/>
    <p:sldId id="398" r:id="rId12"/>
    <p:sldId id="399" r:id="rId13"/>
    <p:sldId id="410" r:id="rId14"/>
    <p:sldId id="415" r:id="rId15"/>
    <p:sldId id="416" r:id="rId16"/>
    <p:sldId id="418" r:id="rId17"/>
    <p:sldId id="417" r:id="rId18"/>
    <p:sldId id="407" r:id="rId19"/>
    <p:sldId id="363" r:id="rId20"/>
    <p:sldId id="368" r:id="rId21"/>
    <p:sldId id="419"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AB9"/>
    <a:srgbClr val="C811AD"/>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4BA8B7-0CBA-460C-BFAF-6EC8B5BFBC3A}" v="14" dt="2023-03-13T14:41:06.777"/>
    <p1510:client id="{C72E8B5F-BB32-4AD3-976C-28235F868786}" v="308" dt="2023-03-13T16:59:06.2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28" autoAdjust="0"/>
    <p:restoredTop sz="94660"/>
  </p:normalViewPr>
  <p:slideViewPr>
    <p:cSldViewPr snapToGrid="0">
      <p:cViewPr varScale="1">
        <p:scale>
          <a:sx n="59" d="100"/>
          <a:sy n="59" d="100"/>
        </p:scale>
        <p:origin x="960"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B6B584-9BE6-4EF0-AF0E-9A567B99E7BD}" type="datetimeFigureOut">
              <a:rPr lang="en-US" smtClean="0"/>
              <a:t>4/12/2023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B395A0-5166-4424-B6F5-E5078CC6C79C}" type="slidenum">
              <a:rPr lang="en-US" smtClean="0"/>
              <a:t>‹#›</a:t>
            </a:fld>
            <a:endParaRPr lang="en-US"/>
          </a:p>
        </p:txBody>
      </p:sp>
    </p:spTree>
    <p:extLst>
      <p:ext uri="{BB962C8B-B14F-4D97-AF65-F5344CB8AC3E}">
        <p14:creationId xmlns:p14="http://schemas.microsoft.com/office/powerpoint/2010/main" val="3401057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B395A0-5166-4424-B6F5-E5078CC6C79C}" type="slidenum">
              <a:rPr lang="en-US" smtClean="0"/>
              <a:t>2</a:t>
            </a:fld>
            <a:endParaRPr lang="en-US"/>
          </a:p>
        </p:txBody>
      </p:sp>
    </p:spTree>
    <p:extLst>
      <p:ext uri="{BB962C8B-B14F-4D97-AF65-F5344CB8AC3E}">
        <p14:creationId xmlns:p14="http://schemas.microsoft.com/office/powerpoint/2010/main" val="4194618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https://www.macrotrends.net/countries/IND/india/life-expectancy#:~:text=The%20current%20life%20expectancy%20for,a%200.33%25%20increase%20from%202020.</a:t>
            </a:r>
          </a:p>
        </p:txBody>
      </p:sp>
      <p:sp>
        <p:nvSpPr>
          <p:cNvPr id="4" name="Slide Number Placeholder 3"/>
          <p:cNvSpPr>
            <a:spLocks noGrp="1"/>
          </p:cNvSpPr>
          <p:nvPr>
            <p:ph type="sldNum" sz="quarter" idx="5"/>
          </p:nvPr>
        </p:nvSpPr>
        <p:spPr/>
        <p:txBody>
          <a:bodyPr/>
          <a:lstStyle/>
          <a:p>
            <a:fld id="{E6B395A0-5166-4424-B6F5-E5078CC6C79C}" type="slidenum">
              <a:rPr lang="en-US" smtClean="0"/>
              <a:t>9</a:t>
            </a:fld>
            <a:endParaRPr lang="en-US"/>
          </a:p>
        </p:txBody>
      </p:sp>
    </p:spTree>
    <p:extLst>
      <p:ext uri="{BB962C8B-B14F-4D97-AF65-F5344CB8AC3E}">
        <p14:creationId xmlns:p14="http://schemas.microsoft.com/office/powerpoint/2010/main" val="3668993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Average age of retirement in India is 58 to 63</a:t>
            </a:r>
          </a:p>
        </p:txBody>
      </p:sp>
      <p:sp>
        <p:nvSpPr>
          <p:cNvPr id="4" name="Slide Number Placeholder 3"/>
          <p:cNvSpPr>
            <a:spLocks noGrp="1"/>
          </p:cNvSpPr>
          <p:nvPr>
            <p:ph type="sldNum" sz="quarter" idx="5"/>
          </p:nvPr>
        </p:nvSpPr>
        <p:spPr/>
        <p:txBody>
          <a:bodyPr/>
          <a:lstStyle/>
          <a:p>
            <a:fld id="{E6B395A0-5166-4424-B6F5-E5078CC6C79C}" type="slidenum">
              <a:rPr lang="en-US" smtClean="0"/>
              <a:t>10</a:t>
            </a:fld>
            <a:endParaRPr lang="en-US"/>
          </a:p>
        </p:txBody>
      </p:sp>
    </p:spTree>
    <p:extLst>
      <p:ext uri="{BB962C8B-B14F-4D97-AF65-F5344CB8AC3E}">
        <p14:creationId xmlns:p14="http://schemas.microsoft.com/office/powerpoint/2010/main" val="30571711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Average age of retirement in India is 58 to 63</a:t>
            </a:r>
          </a:p>
        </p:txBody>
      </p:sp>
      <p:sp>
        <p:nvSpPr>
          <p:cNvPr id="4" name="Slide Number Placeholder 3"/>
          <p:cNvSpPr>
            <a:spLocks noGrp="1"/>
          </p:cNvSpPr>
          <p:nvPr>
            <p:ph type="sldNum" sz="quarter" idx="5"/>
          </p:nvPr>
        </p:nvSpPr>
        <p:spPr/>
        <p:txBody>
          <a:bodyPr/>
          <a:lstStyle/>
          <a:p>
            <a:fld id="{E6B395A0-5166-4424-B6F5-E5078CC6C79C}" type="slidenum">
              <a:rPr lang="en-US" smtClean="0"/>
              <a:t>14</a:t>
            </a:fld>
            <a:endParaRPr lang="en-US"/>
          </a:p>
        </p:txBody>
      </p:sp>
    </p:spTree>
    <p:extLst>
      <p:ext uri="{BB962C8B-B14F-4D97-AF65-F5344CB8AC3E}">
        <p14:creationId xmlns:p14="http://schemas.microsoft.com/office/powerpoint/2010/main" val="27084884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https://www.macrotrends.net/countries/IND/india/life-expectancy#:~:text=The%20current%20life%20expectancy%20for,a%200.33%25%20increase%20from%202020.</a:t>
            </a:r>
          </a:p>
        </p:txBody>
      </p:sp>
      <p:sp>
        <p:nvSpPr>
          <p:cNvPr id="4" name="Slide Number Placeholder 3"/>
          <p:cNvSpPr>
            <a:spLocks noGrp="1"/>
          </p:cNvSpPr>
          <p:nvPr>
            <p:ph type="sldNum" sz="quarter" idx="5"/>
          </p:nvPr>
        </p:nvSpPr>
        <p:spPr/>
        <p:txBody>
          <a:bodyPr/>
          <a:lstStyle/>
          <a:p>
            <a:fld id="{E6B395A0-5166-4424-B6F5-E5078CC6C79C}" type="slidenum">
              <a:rPr lang="en-US" smtClean="0"/>
              <a:t>15</a:t>
            </a:fld>
            <a:endParaRPr lang="en-US"/>
          </a:p>
        </p:txBody>
      </p:sp>
    </p:spTree>
    <p:extLst>
      <p:ext uri="{BB962C8B-B14F-4D97-AF65-F5344CB8AC3E}">
        <p14:creationId xmlns:p14="http://schemas.microsoft.com/office/powerpoint/2010/main" val="11032289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https://www.macrotrends.net/countries/IND/india/life-expectancy#:~:text=The%20current%20life%20expectancy%20for,a%200.33%25%20increase%20from%202020.</a:t>
            </a:r>
          </a:p>
        </p:txBody>
      </p:sp>
      <p:sp>
        <p:nvSpPr>
          <p:cNvPr id="4" name="Slide Number Placeholder 3"/>
          <p:cNvSpPr>
            <a:spLocks noGrp="1"/>
          </p:cNvSpPr>
          <p:nvPr>
            <p:ph type="sldNum" sz="quarter" idx="5"/>
          </p:nvPr>
        </p:nvSpPr>
        <p:spPr/>
        <p:txBody>
          <a:bodyPr/>
          <a:lstStyle/>
          <a:p>
            <a:fld id="{E6B395A0-5166-4424-B6F5-E5078CC6C79C}" type="slidenum">
              <a:rPr lang="en-US" smtClean="0"/>
              <a:t>16</a:t>
            </a:fld>
            <a:endParaRPr lang="en-US"/>
          </a:p>
        </p:txBody>
      </p:sp>
    </p:spTree>
    <p:extLst>
      <p:ext uri="{BB962C8B-B14F-4D97-AF65-F5344CB8AC3E}">
        <p14:creationId xmlns:p14="http://schemas.microsoft.com/office/powerpoint/2010/main" val="42845722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Google Shape;365;gf2e3175deb_0_3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6" name="Google Shape;366;gf2e3175deb_0_3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134208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Google Shape;365;gf2e3175deb_0_3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6" name="Google Shape;366;gf2e3175deb_0_3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95362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F8508-0604-C1AA-5108-D611AADF4F5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86B880-0A18-3824-C015-611965709B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4C8E70D-E8E5-F2CC-5CA8-72C7996DEF1E}"/>
              </a:ext>
            </a:extLst>
          </p:cNvPr>
          <p:cNvSpPr>
            <a:spLocks noGrp="1"/>
          </p:cNvSpPr>
          <p:nvPr>
            <p:ph type="dt" sz="half" idx="10"/>
          </p:nvPr>
        </p:nvSpPr>
        <p:spPr/>
        <p:txBody>
          <a:bodyPr/>
          <a:lstStyle/>
          <a:p>
            <a:fld id="{9BF29082-54A5-48EA-BE98-00558F64365E}" type="datetimeFigureOut">
              <a:rPr lang="en-US" smtClean="0"/>
              <a:t>4/12/2023</a:t>
            </a:fld>
            <a:endParaRPr lang="en-US"/>
          </a:p>
        </p:txBody>
      </p:sp>
      <p:sp>
        <p:nvSpPr>
          <p:cNvPr id="5" name="Footer Placeholder 4">
            <a:extLst>
              <a:ext uri="{FF2B5EF4-FFF2-40B4-BE49-F238E27FC236}">
                <a16:creationId xmlns:a16="http://schemas.microsoft.com/office/drawing/2014/main" id="{B0AEF4D5-A76A-03F9-F34A-639CCB2B0F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78A9B8-FD7B-FE58-88DC-E09B5E863ADE}"/>
              </a:ext>
            </a:extLst>
          </p:cNvPr>
          <p:cNvSpPr>
            <a:spLocks noGrp="1"/>
          </p:cNvSpPr>
          <p:nvPr>
            <p:ph type="sldNum" sz="quarter" idx="12"/>
          </p:nvPr>
        </p:nvSpPr>
        <p:spPr/>
        <p:txBody>
          <a:bodyPr/>
          <a:lstStyle/>
          <a:p>
            <a:fld id="{2A89E24A-A84A-4A6D-B358-8C806585FEB6}" type="slidenum">
              <a:rPr lang="en-US" smtClean="0"/>
              <a:t>‹#›</a:t>
            </a:fld>
            <a:endParaRPr lang="en-US"/>
          </a:p>
        </p:txBody>
      </p:sp>
    </p:spTree>
    <p:extLst>
      <p:ext uri="{BB962C8B-B14F-4D97-AF65-F5344CB8AC3E}">
        <p14:creationId xmlns:p14="http://schemas.microsoft.com/office/powerpoint/2010/main" val="748629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71FF5-9599-81FB-AC09-2858A8706EA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54BD2DD-2913-46D0-EE17-AC9A34098AD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E752AB-62A2-2A78-4068-EEF328FA9BB3}"/>
              </a:ext>
            </a:extLst>
          </p:cNvPr>
          <p:cNvSpPr>
            <a:spLocks noGrp="1"/>
          </p:cNvSpPr>
          <p:nvPr>
            <p:ph type="dt" sz="half" idx="10"/>
          </p:nvPr>
        </p:nvSpPr>
        <p:spPr/>
        <p:txBody>
          <a:bodyPr/>
          <a:lstStyle/>
          <a:p>
            <a:fld id="{9BF29082-54A5-48EA-BE98-00558F64365E}" type="datetimeFigureOut">
              <a:rPr lang="en-US" smtClean="0"/>
              <a:t>4/12/2023</a:t>
            </a:fld>
            <a:endParaRPr lang="en-US"/>
          </a:p>
        </p:txBody>
      </p:sp>
      <p:sp>
        <p:nvSpPr>
          <p:cNvPr id="5" name="Footer Placeholder 4">
            <a:extLst>
              <a:ext uri="{FF2B5EF4-FFF2-40B4-BE49-F238E27FC236}">
                <a16:creationId xmlns:a16="http://schemas.microsoft.com/office/drawing/2014/main" id="{4A9CD934-11F7-92E8-81D0-3C50E427B2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C54F7A-7DAE-4F5A-3933-793EAA4D1B88}"/>
              </a:ext>
            </a:extLst>
          </p:cNvPr>
          <p:cNvSpPr>
            <a:spLocks noGrp="1"/>
          </p:cNvSpPr>
          <p:nvPr>
            <p:ph type="sldNum" sz="quarter" idx="12"/>
          </p:nvPr>
        </p:nvSpPr>
        <p:spPr/>
        <p:txBody>
          <a:bodyPr/>
          <a:lstStyle/>
          <a:p>
            <a:fld id="{2A89E24A-A84A-4A6D-B358-8C806585FEB6}" type="slidenum">
              <a:rPr lang="en-US" smtClean="0"/>
              <a:t>‹#›</a:t>
            </a:fld>
            <a:endParaRPr lang="en-US"/>
          </a:p>
        </p:txBody>
      </p:sp>
    </p:spTree>
    <p:extLst>
      <p:ext uri="{BB962C8B-B14F-4D97-AF65-F5344CB8AC3E}">
        <p14:creationId xmlns:p14="http://schemas.microsoft.com/office/powerpoint/2010/main" val="2361978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9ED3543-6C6C-7530-84D4-DE000F51089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6B415D-AE84-6D0D-A813-C9D3757A470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50056A-19F1-3BF6-D4A4-CF9EC45738D9}"/>
              </a:ext>
            </a:extLst>
          </p:cNvPr>
          <p:cNvSpPr>
            <a:spLocks noGrp="1"/>
          </p:cNvSpPr>
          <p:nvPr>
            <p:ph type="dt" sz="half" idx="10"/>
          </p:nvPr>
        </p:nvSpPr>
        <p:spPr/>
        <p:txBody>
          <a:bodyPr/>
          <a:lstStyle/>
          <a:p>
            <a:fld id="{9BF29082-54A5-48EA-BE98-00558F64365E}" type="datetimeFigureOut">
              <a:rPr lang="en-US" smtClean="0"/>
              <a:t>4/12/2023</a:t>
            </a:fld>
            <a:endParaRPr lang="en-US"/>
          </a:p>
        </p:txBody>
      </p:sp>
      <p:sp>
        <p:nvSpPr>
          <p:cNvPr id="5" name="Footer Placeholder 4">
            <a:extLst>
              <a:ext uri="{FF2B5EF4-FFF2-40B4-BE49-F238E27FC236}">
                <a16:creationId xmlns:a16="http://schemas.microsoft.com/office/drawing/2014/main" id="{DE1702D9-FE04-8DB6-0CE3-DEFB8765EB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B82EB4-8585-61B3-D170-97449B99F890}"/>
              </a:ext>
            </a:extLst>
          </p:cNvPr>
          <p:cNvSpPr>
            <a:spLocks noGrp="1"/>
          </p:cNvSpPr>
          <p:nvPr>
            <p:ph type="sldNum" sz="quarter" idx="12"/>
          </p:nvPr>
        </p:nvSpPr>
        <p:spPr/>
        <p:txBody>
          <a:bodyPr/>
          <a:lstStyle/>
          <a:p>
            <a:fld id="{2A89E24A-A84A-4A6D-B358-8C806585FEB6}" type="slidenum">
              <a:rPr lang="en-US" smtClean="0"/>
              <a:t>‹#›</a:t>
            </a:fld>
            <a:endParaRPr lang="en-US"/>
          </a:p>
        </p:txBody>
      </p:sp>
    </p:spTree>
    <p:extLst>
      <p:ext uri="{BB962C8B-B14F-4D97-AF65-F5344CB8AC3E}">
        <p14:creationId xmlns:p14="http://schemas.microsoft.com/office/powerpoint/2010/main" val="29196374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Title and body" type="tx">
  <p:cSld name="Title and body">
    <p:spTree>
      <p:nvGrpSpPr>
        <p:cNvPr id="1" name="Shape 20"/>
        <p:cNvGrpSpPr/>
        <p:nvPr/>
      </p:nvGrpSpPr>
      <p:grpSpPr>
        <a:xfrm>
          <a:off x="0" y="0"/>
          <a:ext cx="0" cy="0"/>
          <a:chOff x="0" y="0"/>
          <a:chExt cx="0" cy="0"/>
        </a:xfrm>
      </p:grpSpPr>
      <p:sp>
        <p:nvSpPr>
          <p:cNvPr id="21" name="Google Shape;21;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rmAutofit/>
          </a:bodyPr>
          <a:lstStyle>
            <a:lvl1pPr marL="609585" lvl="0" indent="-457189">
              <a:spcBef>
                <a:spcPts val="0"/>
              </a:spcBef>
              <a:spcAft>
                <a:spcPts val="0"/>
              </a:spcAft>
              <a:buSzPts val="18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23323">
              <a:spcBef>
                <a:spcPts val="0"/>
              </a:spcBef>
              <a:spcAft>
                <a:spcPts val="0"/>
              </a:spcAft>
              <a:buSzPts val="1400"/>
              <a:buChar char="○"/>
              <a:defRPr/>
            </a:lvl5pPr>
            <a:lvl6pPr marL="3657509" lvl="5" indent="-423323">
              <a:spcBef>
                <a:spcPts val="0"/>
              </a:spcBef>
              <a:spcAft>
                <a:spcPts val="0"/>
              </a:spcAft>
              <a:buSzPts val="1400"/>
              <a:buChar char="■"/>
              <a:defRPr/>
            </a:lvl6pPr>
            <a:lvl7pPr marL="4267093" lvl="6" indent="-423323">
              <a:spcBef>
                <a:spcPts val="0"/>
              </a:spcBef>
              <a:spcAft>
                <a:spcPts val="0"/>
              </a:spcAft>
              <a:buSzPts val="1400"/>
              <a:buChar char="●"/>
              <a:defRPr/>
            </a:lvl7pPr>
            <a:lvl8pPr marL="4876678" lvl="7" indent="-423323">
              <a:spcBef>
                <a:spcPts val="0"/>
              </a:spcBef>
              <a:spcAft>
                <a:spcPts val="0"/>
              </a:spcAft>
              <a:buSzPts val="1400"/>
              <a:buChar char="○"/>
              <a:defRPr/>
            </a:lvl8pPr>
            <a:lvl9pPr marL="5486263" lvl="8" indent="-423323">
              <a:spcBef>
                <a:spcPts val="0"/>
              </a:spcBef>
              <a:spcAft>
                <a:spcPts val="0"/>
              </a:spcAft>
              <a:buSzPts val="1400"/>
              <a:buChar char="■"/>
              <a:defRPr/>
            </a:lvl9pPr>
          </a:lstStyle>
          <a:p>
            <a:endParaRPr/>
          </a:p>
        </p:txBody>
      </p:sp>
      <p:sp>
        <p:nvSpPr>
          <p:cNvPr id="23" name="Google Shape;23;p4"/>
          <p:cNvSpPr txBox="1">
            <a:spLocks noGrp="1"/>
          </p:cNvSpPr>
          <p:nvPr>
            <p:ph type="sldNum" idx="12"/>
          </p:nvPr>
        </p:nvSpPr>
        <p:spPr>
          <a:xfrm>
            <a:off x="11320333" y="6241345"/>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GB" smtClean="0"/>
              <a:pPr/>
              <a:t>‹#›</a:t>
            </a:fld>
            <a:endParaRPr lang="en-GB"/>
          </a:p>
        </p:txBody>
      </p:sp>
    </p:spTree>
    <p:extLst>
      <p:ext uri="{BB962C8B-B14F-4D97-AF65-F5344CB8AC3E}">
        <p14:creationId xmlns:p14="http://schemas.microsoft.com/office/powerpoint/2010/main" val="581193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61DA0-301E-3154-9379-C002098667F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97DE7E-E9C5-F412-1491-F9C379E3DD6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36B489-2A28-7A23-C222-E03FD8A94739}"/>
              </a:ext>
            </a:extLst>
          </p:cNvPr>
          <p:cNvSpPr>
            <a:spLocks noGrp="1"/>
          </p:cNvSpPr>
          <p:nvPr>
            <p:ph type="dt" sz="half" idx="10"/>
          </p:nvPr>
        </p:nvSpPr>
        <p:spPr/>
        <p:txBody>
          <a:bodyPr/>
          <a:lstStyle/>
          <a:p>
            <a:fld id="{9BF29082-54A5-48EA-BE98-00558F64365E}" type="datetimeFigureOut">
              <a:rPr lang="en-US" smtClean="0"/>
              <a:t>4/12/2023</a:t>
            </a:fld>
            <a:endParaRPr lang="en-US"/>
          </a:p>
        </p:txBody>
      </p:sp>
      <p:sp>
        <p:nvSpPr>
          <p:cNvPr id="5" name="Footer Placeholder 4">
            <a:extLst>
              <a:ext uri="{FF2B5EF4-FFF2-40B4-BE49-F238E27FC236}">
                <a16:creationId xmlns:a16="http://schemas.microsoft.com/office/drawing/2014/main" id="{F1E972D6-5EDB-42F1-F537-77AA748C5D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F0ADA0-6469-5890-CDA5-FAA2E508B69E}"/>
              </a:ext>
            </a:extLst>
          </p:cNvPr>
          <p:cNvSpPr>
            <a:spLocks noGrp="1"/>
          </p:cNvSpPr>
          <p:nvPr>
            <p:ph type="sldNum" sz="quarter" idx="12"/>
          </p:nvPr>
        </p:nvSpPr>
        <p:spPr/>
        <p:txBody>
          <a:bodyPr/>
          <a:lstStyle/>
          <a:p>
            <a:fld id="{2A89E24A-A84A-4A6D-B358-8C806585FEB6}" type="slidenum">
              <a:rPr lang="en-US" smtClean="0"/>
              <a:t>‹#›</a:t>
            </a:fld>
            <a:endParaRPr lang="en-US"/>
          </a:p>
        </p:txBody>
      </p:sp>
    </p:spTree>
    <p:extLst>
      <p:ext uri="{BB962C8B-B14F-4D97-AF65-F5344CB8AC3E}">
        <p14:creationId xmlns:p14="http://schemas.microsoft.com/office/powerpoint/2010/main" val="654837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10DE6-2746-06F6-3DBB-B0D99F20141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82326DB-19B6-25E7-5B93-7DE8207310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47DEDEF-A4DC-AC03-253E-99DBDDC19679}"/>
              </a:ext>
            </a:extLst>
          </p:cNvPr>
          <p:cNvSpPr>
            <a:spLocks noGrp="1"/>
          </p:cNvSpPr>
          <p:nvPr>
            <p:ph type="dt" sz="half" idx="10"/>
          </p:nvPr>
        </p:nvSpPr>
        <p:spPr/>
        <p:txBody>
          <a:bodyPr/>
          <a:lstStyle/>
          <a:p>
            <a:fld id="{9BF29082-54A5-48EA-BE98-00558F64365E}" type="datetimeFigureOut">
              <a:rPr lang="en-US" smtClean="0"/>
              <a:t>4/12/2023</a:t>
            </a:fld>
            <a:endParaRPr lang="en-US"/>
          </a:p>
        </p:txBody>
      </p:sp>
      <p:sp>
        <p:nvSpPr>
          <p:cNvPr id="5" name="Footer Placeholder 4">
            <a:extLst>
              <a:ext uri="{FF2B5EF4-FFF2-40B4-BE49-F238E27FC236}">
                <a16:creationId xmlns:a16="http://schemas.microsoft.com/office/drawing/2014/main" id="{A39AB2B8-862D-B05E-74AA-050B0768EA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8D7B94-333B-7FEF-869F-F4AF42898CF8}"/>
              </a:ext>
            </a:extLst>
          </p:cNvPr>
          <p:cNvSpPr>
            <a:spLocks noGrp="1"/>
          </p:cNvSpPr>
          <p:nvPr>
            <p:ph type="sldNum" sz="quarter" idx="12"/>
          </p:nvPr>
        </p:nvSpPr>
        <p:spPr/>
        <p:txBody>
          <a:bodyPr/>
          <a:lstStyle/>
          <a:p>
            <a:fld id="{2A89E24A-A84A-4A6D-B358-8C806585FEB6}" type="slidenum">
              <a:rPr lang="en-US" smtClean="0"/>
              <a:t>‹#›</a:t>
            </a:fld>
            <a:endParaRPr lang="en-US"/>
          </a:p>
        </p:txBody>
      </p:sp>
    </p:spTree>
    <p:extLst>
      <p:ext uri="{BB962C8B-B14F-4D97-AF65-F5344CB8AC3E}">
        <p14:creationId xmlns:p14="http://schemas.microsoft.com/office/powerpoint/2010/main" val="299951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F8785-9C22-0B7D-AD9F-F81DEC43B7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9BD5EF-BB5C-522F-5AD4-F4D97668C31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01CD0EC-D26C-B544-2BBE-FF7D91C8F91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ADE5E0-C054-CA6A-CA98-499B5FD1AF79}"/>
              </a:ext>
            </a:extLst>
          </p:cNvPr>
          <p:cNvSpPr>
            <a:spLocks noGrp="1"/>
          </p:cNvSpPr>
          <p:nvPr>
            <p:ph type="dt" sz="half" idx="10"/>
          </p:nvPr>
        </p:nvSpPr>
        <p:spPr/>
        <p:txBody>
          <a:bodyPr/>
          <a:lstStyle/>
          <a:p>
            <a:fld id="{9BF29082-54A5-48EA-BE98-00558F64365E}" type="datetimeFigureOut">
              <a:rPr lang="en-US" smtClean="0"/>
              <a:t>4/12/2023</a:t>
            </a:fld>
            <a:endParaRPr lang="en-US"/>
          </a:p>
        </p:txBody>
      </p:sp>
      <p:sp>
        <p:nvSpPr>
          <p:cNvPr id="6" name="Footer Placeholder 5">
            <a:extLst>
              <a:ext uri="{FF2B5EF4-FFF2-40B4-BE49-F238E27FC236}">
                <a16:creationId xmlns:a16="http://schemas.microsoft.com/office/drawing/2014/main" id="{92446540-2682-8251-8312-1C03AF6357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F05CE1-061D-FBC4-1F85-6DFD7BFAC7D8}"/>
              </a:ext>
            </a:extLst>
          </p:cNvPr>
          <p:cNvSpPr>
            <a:spLocks noGrp="1"/>
          </p:cNvSpPr>
          <p:nvPr>
            <p:ph type="sldNum" sz="quarter" idx="12"/>
          </p:nvPr>
        </p:nvSpPr>
        <p:spPr/>
        <p:txBody>
          <a:bodyPr/>
          <a:lstStyle/>
          <a:p>
            <a:fld id="{2A89E24A-A84A-4A6D-B358-8C806585FEB6}" type="slidenum">
              <a:rPr lang="en-US" smtClean="0"/>
              <a:t>‹#›</a:t>
            </a:fld>
            <a:endParaRPr lang="en-US"/>
          </a:p>
        </p:txBody>
      </p:sp>
    </p:spTree>
    <p:extLst>
      <p:ext uri="{BB962C8B-B14F-4D97-AF65-F5344CB8AC3E}">
        <p14:creationId xmlns:p14="http://schemas.microsoft.com/office/powerpoint/2010/main" val="179879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F9AC5-DB35-3553-FA15-54C47833E84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00DE04-D17D-C5F3-23D8-5E775124D27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8714127-FF8A-4BE2-CEC0-9EB37B7AE4F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62E9CDF-D750-18BA-B054-E3369A040B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B1ED0E8-FD6A-6FEA-D9B8-8A41D18F90E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7D3A0AA-3539-0EB6-BB63-D32E5242CD7B}"/>
              </a:ext>
            </a:extLst>
          </p:cNvPr>
          <p:cNvSpPr>
            <a:spLocks noGrp="1"/>
          </p:cNvSpPr>
          <p:nvPr>
            <p:ph type="dt" sz="half" idx="10"/>
          </p:nvPr>
        </p:nvSpPr>
        <p:spPr/>
        <p:txBody>
          <a:bodyPr/>
          <a:lstStyle/>
          <a:p>
            <a:fld id="{9BF29082-54A5-48EA-BE98-00558F64365E}" type="datetimeFigureOut">
              <a:rPr lang="en-US" smtClean="0"/>
              <a:t>4/12/2023</a:t>
            </a:fld>
            <a:endParaRPr lang="en-US"/>
          </a:p>
        </p:txBody>
      </p:sp>
      <p:sp>
        <p:nvSpPr>
          <p:cNvPr id="8" name="Footer Placeholder 7">
            <a:extLst>
              <a:ext uri="{FF2B5EF4-FFF2-40B4-BE49-F238E27FC236}">
                <a16:creationId xmlns:a16="http://schemas.microsoft.com/office/drawing/2014/main" id="{EFBBE2A3-FE93-CE7A-FE71-D9EE5D897C4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59EAE88-0CAB-E1B4-72E1-FF91B88B9249}"/>
              </a:ext>
            </a:extLst>
          </p:cNvPr>
          <p:cNvSpPr>
            <a:spLocks noGrp="1"/>
          </p:cNvSpPr>
          <p:nvPr>
            <p:ph type="sldNum" sz="quarter" idx="12"/>
          </p:nvPr>
        </p:nvSpPr>
        <p:spPr/>
        <p:txBody>
          <a:bodyPr/>
          <a:lstStyle/>
          <a:p>
            <a:fld id="{2A89E24A-A84A-4A6D-B358-8C806585FEB6}" type="slidenum">
              <a:rPr lang="en-US" smtClean="0"/>
              <a:t>‹#›</a:t>
            </a:fld>
            <a:endParaRPr lang="en-US"/>
          </a:p>
        </p:txBody>
      </p:sp>
    </p:spTree>
    <p:extLst>
      <p:ext uri="{BB962C8B-B14F-4D97-AF65-F5344CB8AC3E}">
        <p14:creationId xmlns:p14="http://schemas.microsoft.com/office/powerpoint/2010/main" val="585566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343F9-9BB3-BBC3-F18F-A0EBA0F0A56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6D89A9E-C906-71EC-99AE-505502937021}"/>
              </a:ext>
            </a:extLst>
          </p:cNvPr>
          <p:cNvSpPr>
            <a:spLocks noGrp="1"/>
          </p:cNvSpPr>
          <p:nvPr>
            <p:ph type="dt" sz="half" idx="10"/>
          </p:nvPr>
        </p:nvSpPr>
        <p:spPr/>
        <p:txBody>
          <a:bodyPr/>
          <a:lstStyle/>
          <a:p>
            <a:fld id="{9BF29082-54A5-48EA-BE98-00558F64365E}" type="datetimeFigureOut">
              <a:rPr lang="en-US" smtClean="0"/>
              <a:t>4/12/2023</a:t>
            </a:fld>
            <a:endParaRPr lang="en-US"/>
          </a:p>
        </p:txBody>
      </p:sp>
      <p:sp>
        <p:nvSpPr>
          <p:cNvPr id="4" name="Footer Placeholder 3">
            <a:extLst>
              <a:ext uri="{FF2B5EF4-FFF2-40B4-BE49-F238E27FC236}">
                <a16:creationId xmlns:a16="http://schemas.microsoft.com/office/drawing/2014/main" id="{889507EC-A3A9-2509-B5F2-C75BC7DFD95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B32C4BF-5782-A865-9C2A-79D4BDFE82B1}"/>
              </a:ext>
            </a:extLst>
          </p:cNvPr>
          <p:cNvSpPr>
            <a:spLocks noGrp="1"/>
          </p:cNvSpPr>
          <p:nvPr>
            <p:ph type="sldNum" sz="quarter" idx="12"/>
          </p:nvPr>
        </p:nvSpPr>
        <p:spPr/>
        <p:txBody>
          <a:bodyPr/>
          <a:lstStyle/>
          <a:p>
            <a:fld id="{2A89E24A-A84A-4A6D-B358-8C806585FEB6}" type="slidenum">
              <a:rPr lang="en-US" smtClean="0"/>
              <a:t>‹#›</a:t>
            </a:fld>
            <a:endParaRPr lang="en-US"/>
          </a:p>
        </p:txBody>
      </p:sp>
    </p:spTree>
    <p:extLst>
      <p:ext uri="{BB962C8B-B14F-4D97-AF65-F5344CB8AC3E}">
        <p14:creationId xmlns:p14="http://schemas.microsoft.com/office/powerpoint/2010/main" val="1330338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C571F6-68F8-A9F9-8C14-1BB43A7960B5}"/>
              </a:ext>
            </a:extLst>
          </p:cNvPr>
          <p:cNvSpPr>
            <a:spLocks noGrp="1"/>
          </p:cNvSpPr>
          <p:nvPr>
            <p:ph type="dt" sz="half" idx="10"/>
          </p:nvPr>
        </p:nvSpPr>
        <p:spPr/>
        <p:txBody>
          <a:bodyPr/>
          <a:lstStyle/>
          <a:p>
            <a:fld id="{9BF29082-54A5-48EA-BE98-00558F64365E}" type="datetimeFigureOut">
              <a:rPr lang="en-US" smtClean="0"/>
              <a:t>4/12/2023</a:t>
            </a:fld>
            <a:endParaRPr lang="en-US"/>
          </a:p>
        </p:txBody>
      </p:sp>
      <p:sp>
        <p:nvSpPr>
          <p:cNvPr id="3" name="Footer Placeholder 2">
            <a:extLst>
              <a:ext uri="{FF2B5EF4-FFF2-40B4-BE49-F238E27FC236}">
                <a16:creationId xmlns:a16="http://schemas.microsoft.com/office/drawing/2014/main" id="{C1CFFE43-61A8-8915-7D1B-5F293A0A1FC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CFCE71C-6739-2AE7-E1AE-813863DFE15D}"/>
              </a:ext>
            </a:extLst>
          </p:cNvPr>
          <p:cNvSpPr>
            <a:spLocks noGrp="1"/>
          </p:cNvSpPr>
          <p:nvPr>
            <p:ph type="sldNum" sz="quarter" idx="12"/>
          </p:nvPr>
        </p:nvSpPr>
        <p:spPr/>
        <p:txBody>
          <a:bodyPr/>
          <a:lstStyle/>
          <a:p>
            <a:fld id="{2A89E24A-A84A-4A6D-B358-8C806585FEB6}" type="slidenum">
              <a:rPr lang="en-US" smtClean="0"/>
              <a:t>‹#›</a:t>
            </a:fld>
            <a:endParaRPr lang="en-US"/>
          </a:p>
        </p:txBody>
      </p:sp>
    </p:spTree>
    <p:extLst>
      <p:ext uri="{BB962C8B-B14F-4D97-AF65-F5344CB8AC3E}">
        <p14:creationId xmlns:p14="http://schemas.microsoft.com/office/powerpoint/2010/main" val="1381791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A266B-A622-A4C2-9DC5-353DF40B59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6C0A6CB-1F4C-EDF0-7E5A-5C4C0E6DF5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2171498-636C-96AA-9241-83CC7D0BAF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4DF2CC-B23E-658A-2085-41BE763B420B}"/>
              </a:ext>
            </a:extLst>
          </p:cNvPr>
          <p:cNvSpPr>
            <a:spLocks noGrp="1"/>
          </p:cNvSpPr>
          <p:nvPr>
            <p:ph type="dt" sz="half" idx="10"/>
          </p:nvPr>
        </p:nvSpPr>
        <p:spPr/>
        <p:txBody>
          <a:bodyPr/>
          <a:lstStyle/>
          <a:p>
            <a:fld id="{9BF29082-54A5-48EA-BE98-00558F64365E}" type="datetimeFigureOut">
              <a:rPr lang="en-US" smtClean="0"/>
              <a:t>4/12/2023</a:t>
            </a:fld>
            <a:endParaRPr lang="en-US"/>
          </a:p>
        </p:txBody>
      </p:sp>
      <p:sp>
        <p:nvSpPr>
          <p:cNvPr id="6" name="Footer Placeholder 5">
            <a:extLst>
              <a:ext uri="{FF2B5EF4-FFF2-40B4-BE49-F238E27FC236}">
                <a16:creationId xmlns:a16="http://schemas.microsoft.com/office/drawing/2014/main" id="{E68A83F8-1280-3AA8-D9FA-7B870F419D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8C2F5D-EEB2-B7C6-F322-97C9A4352DC5}"/>
              </a:ext>
            </a:extLst>
          </p:cNvPr>
          <p:cNvSpPr>
            <a:spLocks noGrp="1"/>
          </p:cNvSpPr>
          <p:nvPr>
            <p:ph type="sldNum" sz="quarter" idx="12"/>
          </p:nvPr>
        </p:nvSpPr>
        <p:spPr/>
        <p:txBody>
          <a:bodyPr/>
          <a:lstStyle/>
          <a:p>
            <a:fld id="{2A89E24A-A84A-4A6D-B358-8C806585FEB6}" type="slidenum">
              <a:rPr lang="en-US" smtClean="0"/>
              <a:t>‹#›</a:t>
            </a:fld>
            <a:endParaRPr lang="en-US"/>
          </a:p>
        </p:txBody>
      </p:sp>
    </p:spTree>
    <p:extLst>
      <p:ext uri="{BB962C8B-B14F-4D97-AF65-F5344CB8AC3E}">
        <p14:creationId xmlns:p14="http://schemas.microsoft.com/office/powerpoint/2010/main" val="4041528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FD63A-33DB-B1C1-9CC4-49F34E6965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5E689BF-C4D5-9F5C-A56B-C7CE982D43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CF536CA-B1FA-7AF6-9E36-D3F1462D01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829411-EAA4-781C-7F14-03E4494A904C}"/>
              </a:ext>
            </a:extLst>
          </p:cNvPr>
          <p:cNvSpPr>
            <a:spLocks noGrp="1"/>
          </p:cNvSpPr>
          <p:nvPr>
            <p:ph type="dt" sz="half" idx="10"/>
          </p:nvPr>
        </p:nvSpPr>
        <p:spPr/>
        <p:txBody>
          <a:bodyPr/>
          <a:lstStyle/>
          <a:p>
            <a:fld id="{9BF29082-54A5-48EA-BE98-00558F64365E}" type="datetimeFigureOut">
              <a:rPr lang="en-US" smtClean="0"/>
              <a:t>4/12/2023</a:t>
            </a:fld>
            <a:endParaRPr lang="en-US"/>
          </a:p>
        </p:txBody>
      </p:sp>
      <p:sp>
        <p:nvSpPr>
          <p:cNvPr id="6" name="Footer Placeholder 5">
            <a:extLst>
              <a:ext uri="{FF2B5EF4-FFF2-40B4-BE49-F238E27FC236}">
                <a16:creationId xmlns:a16="http://schemas.microsoft.com/office/drawing/2014/main" id="{6B52C4BE-7E25-F93C-1A6A-02378C7CCE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B0F616-C6A1-EB55-1A6D-D16F5A0A087B}"/>
              </a:ext>
            </a:extLst>
          </p:cNvPr>
          <p:cNvSpPr>
            <a:spLocks noGrp="1"/>
          </p:cNvSpPr>
          <p:nvPr>
            <p:ph type="sldNum" sz="quarter" idx="12"/>
          </p:nvPr>
        </p:nvSpPr>
        <p:spPr/>
        <p:txBody>
          <a:bodyPr/>
          <a:lstStyle/>
          <a:p>
            <a:fld id="{2A89E24A-A84A-4A6D-B358-8C806585FEB6}" type="slidenum">
              <a:rPr lang="en-US" smtClean="0"/>
              <a:t>‹#›</a:t>
            </a:fld>
            <a:endParaRPr lang="en-US"/>
          </a:p>
        </p:txBody>
      </p:sp>
    </p:spTree>
    <p:extLst>
      <p:ext uri="{BB962C8B-B14F-4D97-AF65-F5344CB8AC3E}">
        <p14:creationId xmlns:p14="http://schemas.microsoft.com/office/powerpoint/2010/main" val="67400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F6ED6D-8BF1-7BE3-16C2-02D38333CE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F96B122-353D-6D31-D96E-E185238583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158D75-8834-6448-54FB-2BB90B4360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F29082-54A5-48EA-BE98-00558F64365E}" type="datetimeFigureOut">
              <a:rPr lang="en-US" smtClean="0"/>
              <a:t>4/12/2023</a:t>
            </a:fld>
            <a:endParaRPr lang="en-US"/>
          </a:p>
        </p:txBody>
      </p:sp>
      <p:sp>
        <p:nvSpPr>
          <p:cNvPr id="5" name="Footer Placeholder 4">
            <a:extLst>
              <a:ext uri="{FF2B5EF4-FFF2-40B4-BE49-F238E27FC236}">
                <a16:creationId xmlns:a16="http://schemas.microsoft.com/office/drawing/2014/main" id="{E6A6EC84-1961-F0DB-7EE3-72134126EA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8C8E68C-1E42-921B-78AE-023D9C1156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89E24A-A84A-4A6D-B358-8C806585FEB6}" type="slidenum">
              <a:rPr lang="en-US" smtClean="0"/>
              <a:t>‹#›</a:t>
            </a:fld>
            <a:endParaRPr lang="en-US"/>
          </a:p>
        </p:txBody>
      </p:sp>
    </p:spTree>
    <p:extLst>
      <p:ext uri="{BB962C8B-B14F-4D97-AF65-F5344CB8AC3E}">
        <p14:creationId xmlns:p14="http://schemas.microsoft.com/office/powerpoint/2010/main" val="38939256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4.svg"/></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4.sv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2.xml"/><Relationship Id="rId5" Type="http://schemas.openxmlformats.org/officeDocument/2006/relationships/image" Target="../media/image1.png"/><Relationship Id="rId4" Type="http://schemas.openxmlformats.org/officeDocument/2006/relationships/image" Target="../media/image8.svg"/></Relationships>
</file>

<file path=ppt/slides/_rels/slide21.xml.rels><?xml version="1.0" encoding="UTF-8" standalone="yes"?>
<Relationships xmlns="http://schemas.openxmlformats.org/package/2006/relationships"><Relationship Id="rId3" Type="http://schemas.openxmlformats.org/officeDocument/2006/relationships/hyperlink" Target="https://twitter.com/styagi" TargetMode="External"/><Relationship Id="rId2" Type="http://schemas.openxmlformats.org/officeDocument/2006/relationships/hyperlink" Target="https://www.linkedin.com/in/styagi/" TargetMode="External"/><Relationship Id="rId1" Type="http://schemas.openxmlformats.org/officeDocument/2006/relationships/slideLayout" Target="../slideLayouts/slideLayout12.xml"/><Relationship Id="rId6" Type="http://schemas.openxmlformats.org/officeDocument/2006/relationships/hyperlink" Target="https://www.instagram.com/gulaqfintech/" TargetMode="External"/><Relationship Id="rId5" Type="http://schemas.openxmlformats.org/officeDocument/2006/relationships/hyperlink" Target="https://twitter.com/gulaqfintech" TargetMode="External"/><Relationship Id="rId4" Type="http://schemas.openxmlformats.org/officeDocument/2006/relationships/hyperlink" Target="https://www.linkedin.com/in/gulaqnew"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twitter.com/styagi" TargetMode="External"/><Relationship Id="rId2" Type="http://schemas.openxmlformats.org/officeDocument/2006/relationships/hyperlink" Target="https://www.linkedin.com/in/styagi/" TargetMode="External"/><Relationship Id="rId1" Type="http://schemas.openxmlformats.org/officeDocument/2006/relationships/slideLayout" Target="../slideLayouts/slideLayout12.xml"/><Relationship Id="rId6" Type="http://schemas.openxmlformats.org/officeDocument/2006/relationships/hyperlink" Target="https://www.instagram.com/gulaqfintech/" TargetMode="External"/><Relationship Id="rId5" Type="http://schemas.openxmlformats.org/officeDocument/2006/relationships/hyperlink" Target="https://twitter.com/gulaqfintech" TargetMode="External"/><Relationship Id="rId4" Type="http://schemas.openxmlformats.org/officeDocument/2006/relationships/hyperlink" Target="https://www.linkedin.com/in/gulaqnew"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con&#10;&#10;Description automatically generated">
            <a:extLst>
              <a:ext uri="{FF2B5EF4-FFF2-40B4-BE49-F238E27FC236}">
                <a16:creationId xmlns:a16="http://schemas.microsoft.com/office/drawing/2014/main" id="{B917D0EE-8543-1666-BC96-7FD2E62D52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00492" y="5516881"/>
            <a:ext cx="2065209" cy="707886"/>
          </a:xfrm>
          <a:prstGeom prst="rect">
            <a:avLst/>
          </a:prstGeom>
        </p:spPr>
      </p:pic>
      <p:grpSp>
        <p:nvGrpSpPr>
          <p:cNvPr id="6" name="Group 5">
            <a:extLst>
              <a:ext uri="{FF2B5EF4-FFF2-40B4-BE49-F238E27FC236}">
                <a16:creationId xmlns:a16="http://schemas.microsoft.com/office/drawing/2014/main" id="{7AC2C793-EAA4-91F9-BB78-A3D97B8CFC3D}"/>
              </a:ext>
            </a:extLst>
          </p:cNvPr>
          <p:cNvGrpSpPr/>
          <p:nvPr/>
        </p:nvGrpSpPr>
        <p:grpSpPr>
          <a:xfrm>
            <a:off x="2009422" y="2312873"/>
            <a:ext cx="8173156" cy="1831144"/>
            <a:chOff x="2099733" y="2611105"/>
            <a:chExt cx="8173156" cy="1831144"/>
          </a:xfrm>
        </p:grpSpPr>
        <p:sp>
          <p:nvSpPr>
            <p:cNvPr id="4" name="TextBox 3">
              <a:extLst>
                <a:ext uri="{FF2B5EF4-FFF2-40B4-BE49-F238E27FC236}">
                  <a16:creationId xmlns:a16="http://schemas.microsoft.com/office/drawing/2014/main" id="{2F081E96-CA9E-B3BA-EB49-FC6EFEC75B52}"/>
                </a:ext>
              </a:extLst>
            </p:cNvPr>
            <p:cNvSpPr txBox="1"/>
            <p:nvPr/>
          </p:nvSpPr>
          <p:spPr>
            <a:xfrm>
              <a:off x="2099734" y="2611105"/>
              <a:ext cx="8173155" cy="707886"/>
            </a:xfrm>
            <a:prstGeom prst="rect">
              <a:avLst/>
            </a:prstGeom>
            <a:noFill/>
          </p:spPr>
          <p:txBody>
            <a:bodyPr wrap="square" rtlCol="0">
              <a:spAutoFit/>
            </a:bodyPr>
            <a:lstStyle/>
            <a:p>
              <a:pPr algn="ctr"/>
              <a:r>
                <a:rPr lang="en-IN" sz="4000" dirty="0">
                  <a:solidFill>
                    <a:srgbClr val="0070C0"/>
                  </a:solidFill>
                </a:rPr>
                <a:t>Minimalist Art of Investing</a:t>
              </a:r>
              <a:endParaRPr lang="en-US" sz="4000" dirty="0">
                <a:solidFill>
                  <a:srgbClr val="0070C0"/>
                </a:solidFill>
              </a:endParaRPr>
            </a:p>
          </p:txBody>
        </p:sp>
        <p:sp>
          <p:nvSpPr>
            <p:cNvPr id="5" name="TextBox 4">
              <a:extLst>
                <a:ext uri="{FF2B5EF4-FFF2-40B4-BE49-F238E27FC236}">
                  <a16:creationId xmlns:a16="http://schemas.microsoft.com/office/drawing/2014/main" id="{7FE33AAD-D601-0722-8EFD-E8FCFEB39369}"/>
                </a:ext>
              </a:extLst>
            </p:cNvPr>
            <p:cNvSpPr txBox="1"/>
            <p:nvPr/>
          </p:nvSpPr>
          <p:spPr>
            <a:xfrm>
              <a:off x="5490950" y="4011362"/>
              <a:ext cx="1818639" cy="430887"/>
            </a:xfrm>
            <a:prstGeom prst="rect">
              <a:avLst/>
            </a:prstGeom>
            <a:noFill/>
          </p:spPr>
          <p:txBody>
            <a:bodyPr wrap="none" rtlCol="0">
              <a:spAutoFit/>
            </a:bodyPr>
            <a:lstStyle/>
            <a:p>
              <a:r>
                <a:rPr lang="en-IN" sz="2200" dirty="0"/>
                <a:t>Sandeep Tyagi</a:t>
              </a:r>
              <a:endParaRPr lang="en-US" sz="2200" dirty="0"/>
            </a:p>
          </p:txBody>
        </p:sp>
        <p:sp>
          <p:nvSpPr>
            <p:cNvPr id="2" name="TextBox 1">
              <a:extLst>
                <a:ext uri="{FF2B5EF4-FFF2-40B4-BE49-F238E27FC236}">
                  <a16:creationId xmlns:a16="http://schemas.microsoft.com/office/drawing/2014/main" id="{FBC2BEFE-96BD-26A7-8823-A9061632DC08}"/>
                </a:ext>
              </a:extLst>
            </p:cNvPr>
            <p:cNvSpPr txBox="1"/>
            <p:nvPr/>
          </p:nvSpPr>
          <p:spPr>
            <a:xfrm>
              <a:off x="2099733" y="3273534"/>
              <a:ext cx="8173155" cy="461665"/>
            </a:xfrm>
            <a:prstGeom prst="rect">
              <a:avLst/>
            </a:prstGeom>
            <a:noFill/>
          </p:spPr>
          <p:txBody>
            <a:bodyPr wrap="square" rtlCol="0">
              <a:spAutoFit/>
            </a:bodyPr>
            <a:lstStyle/>
            <a:p>
              <a:pPr algn="ctr"/>
              <a:r>
                <a:rPr lang="en-IN" sz="2400" dirty="0">
                  <a:solidFill>
                    <a:srgbClr val="0070C0"/>
                  </a:solidFill>
                </a:rPr>
                <a:t>Ep 4: Refining investment style</a:t>
              </a:r>
              <a:endParaRPr lang="en-US" sz="2400" dirty="0">
                <a:solidFill>
                  <a:srgbClr val="0070C0"/>
                </a:solidFill>
              </a:endParaRPr>
            </a:p>
          </p:txBody>
        </p:sp>
      </p:grpSp>
      <p:grpSp>
        <p:nvGrpSpPr>
          <p:cNvPr id="8" name="Group 7">
            <a:extLst>
              <a:ext uri="{FF2B5EF4-FFF2-40B4-BE49-F238E27FC236}">
                <a16:creationId xmlns:a16="http://schemas.microsoft.com/office/drawing/2014/main" id="{81292801-3806-CD95-B665-396CDD26085F}"/>
              </a:ext>
            </a:extLst>
          </p:cNvPr>
          <p:cNvGrpSpPr/>
          <p:nvPr/>
        </p:nvGrpSpPr>
        <p:grpSpPr>
          <a:xfrm>
            <a:off x="0" y="6811108"/>
            <a:ext cx="12192000" cy="46892"/>
            <a:chOff x="0" y="6811108"/>
            <a:chExt cx="12192000" cy="46892"/>
          </a:xfrm>
        </p:grpSpPr>
        <p:sp>
          <p:nvSpPr>
            <p:cNvPr id="9" name="Rectangle 8">
              <a:extLst>
                <a:ext uri="{FF2B5EF4-FFF2-40B4-BE49-F238E27FC236}">
                  <a16:creationId xmlns:a16="http://schemas.microsoft.com/office/drawing/2014/main" id="{D4B9DE4A-E9D8-313E-3676-75E0A4336C6F}"/>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0" name="Rectangle 9">
              <a:extLst>
                <a:ext uri="{FF2B5EF4-FFF2-40B4-BE49-F238E27FC236}">
                  <a16:creationId xmlns:a16="http://schemas.microsoft.com/office/drawing/2014/main" id="{53AA35D7-B270-5D60-705C-40ACC1F38DEC}"/>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1" name="Rectangle 10">
              <a:extLst>
                <a:ext uri="{FF2B5EF4-FFF2-40B4-BE49-F238E27FC236}">
                  <a16:creationId xmlns:a16="http://schemas.microsoft.com/office/drawing/2014/main" id="{4AB52455-7E29-859B-07DD-D0B07ED0D18C}"/>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2" name="Rectangle 11">
              <a:extLst>
                <a:ext uri="{FF2B5EF4-FFF2-40B4-BE49-F238E27FC236}">
                  <a16:creationId xmlns:a16="http://schemas.microsoft.com/office/drawing/2014/main" id="{D90B9FAD-D67E-411B-3E1E-F30E835C3B09}"/>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3" name="Rectangle 12">
              <a:extLst>
                <a:ext uri="{FF2B5EF4-FFF2-40B4-BE49-F238E27FC236}">
                  <a16:creationId xmlns:a16="http://schemas.microsoft.com/office/drawing/2014/main" id="{2258EBF5-A013-5639-DEE2-796A3EF601CA}"/>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2E3F7E8A-8627-B21C-F4FF-0DB570937B6B}"/>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309DEC97-4D13-BADB-65D5-557AD6610E76}"/>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385DE9AE-7083-530B-536C-B2E642FFEFB5}"/>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018B5319-DA7C-E245-3915-90B38B939DB5}"/>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8E5D3526-3D75-DFED-976D-301F27EF1DA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88F1EB85-A7CF-9D04-759C-873C943A29D2}"/>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0F14A493-55F8-A174-7164-A9F7EFB87AD4}"/>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58E88A43-AAA0-E52D-9CE2-7362562AD60D}"/>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18437BAF-F9FB-2CA4-5434-31F88CC6E0D7}"/>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77A64787-1596-69AD-91EA-08AC3710DCA6}"/>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BF51DE69-246A-CAD4-17DB-089AD12770FE}"/>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DDA6F91A-BA1D-511F-E49A-625A512A37AC}"/>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86405587-5F0E-532E-CD52-6C9B71E1E8A6}"/>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94F283E0-B937-9E5A-2785-674491E56C58}"/>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A68E0F8F-3600-5AF4-ADC6-D6B388D0307A}"/>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spTree>
    <p:extLst>
      <p:ext uri="{BB962C8B-B14F-4D97-AF65-F5344CB8AC3E}">
        <p14:creationId xmlns:p14="http://schemas.microsoft.com/office/powerpoint/2010/main" val="1822186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AAD9EA4E-32EF-81DF-1D18-12801FCED2B4}"/>
              </a:ext>
            </a:extLst>
          </p:cNvPr>
          <p:cNvGrpSpPr/>
          <p:nvPr/>
        </p:nvGrpSpPr>
        <p:grpSpPr>
          <a:xfrm>
            <a:off x="0" y="6811108"/>
            <a:ext cx="12192000" cy="46892"/>
            <a:chOff x="0" y="6811108"/>
            <a:chExt cx="12192000" cy="46892"/>
          </a:xfrm>
        </p:grpSpPr>
        <p:sp>
          <p:nvSpPr>
            <p:cNvPr id="5" name="Rectangle 4">
              <a:extLst>
                <a:ext uri="{FF2B5EF4-FFF2-40B4-BE49-F238E27FC236}">
                  <a16:creationId xmlns:a16="http://schemas.microsoft.com/office/drawing/2014/main" id="{72A8BFE9-D421-3BA2-83A2-122C7797C16E}"/>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6" name="Rectangle 5">
              <a:extLst>
                <a:ext uri="{FF2B5EF4-FFF2-40B4-BE49-F238E27FC236}">
                  <a16:creationId xmlns:a16="http://schemas.microsoft.com/office/drawing/2014/main" id="{263BE863-F695-9271-BF26-6FF9A557C5ED}"/>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7" name="Rectangle 6">
              <a:extLst>
                <a:ext uri="{FF2B5EF4-FFF2-40B4-BE49-F238E27FC236}">
                  <a16:creationId xmlns:a16="http://schemas.microsoft.com/office/drawing/2014/main" id="{ADD2BCB1-6513-5131-1892-786BA8DB9642}"/>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8" name="Rectangle 7">
              <a:extLst>
                <a:ext uri="{FF2B5EF4-FFF2-40B4-BE49-F238E27FC236}">
                  <a16:creationId xmlns:a16="http://schemas.microsoft.com/office/drawing/2014/main" id="{1CAD5923-F468-A5A1-1C8E-E2C6CA93878C}"/>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9" name="Rectangle 8">
              <a:extLst>
                <a:ext uri="{FF2B5EF4-FFF2-40B4-BE49-F238E27FC236}">
                  <a16:creationId xmlns:a16="http://schemas.microsoft.com/office/drawing/2014/main" id="{D6194320-B25C-691D-81F8-D87B37BEC10B}"/>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0" name="Rectangle 9">
              <a:extLst>
                <a:ext uri="{FF2B5EF4-FFF2-40B4-BE49-F238E27FC236}">
                  <a16:creationId xmlns:a16="http://schemas.microsoft.com/office/drawing/2014/main" id="{76C0055C-0691-01AD-9024-31B66AE2AC26}"/>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1" name="Rectangle 10">
              <a:extLst>
                <a:ext uri="{FF2B5EF4-FFF2-40B4-BE49-F238E27FC236}">
                  <a16:creationId xmlns:a16="http://schemas.microsoft.com/office/drawing/2014/main" id="{9682BB68-8307-B2A2-6560-F59D2A8FB84F}"/>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2" name="Rectangle 11">
              <a:extLst>
                <a:ext uri="{FF2B5EF4-FFF2-40B4-BE49-F238E27FC236}">
                  <a16:creationId xmlns:a16="http://schemas.microsoft.com/office/drawing/2014/main" id="{0F665D95-54C2-ABF6-C56C-81BEACB62343}"/>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3" name="Rectangle 12">
              <a:extLst>
                <a:ext uri="{FF2B5EF4-FFF2-40B4-BE49-F238E27FC236}">
                  <a16:creationId xmlns:a16="http://schemas.microsoft.com/office/drawing/2014/main" id="{7AD9EDD0-BB38-6B5C-D69C-3A04AC358AAB}"/>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6AD005C5-150E-0398-0741-1DC4C73496F2}"/>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2D206FAE-EE70-30FF-B6C1-79EC0CC14179}"/>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F98F6AF5-0E0E-7EA9-3A58-343DE28890CB}"/>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ECA15950-DC6E-B97B-6081-389849F76AF0}"/>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2B736588-478E-6B27-A7C4-911554FB5AE1}"/>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4AC49382-C124-3163-6F5A-2D5C0F55A8AC}"/>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680522BE-4ED1-5A96-0BF0-1F5AEBB245C1}"/>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D7DD6B37-CDC5-EB80-A1FA-CDB01DCD68E3}"/>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C3F90DEB-B1D0-2F67-9AC1-96A0E53AE5AF}"/>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1CE95395-AE99-36A2-E0D4-8B2056AA3A5B}"/>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C3A93C13-FC57-E837-B3C8-BC853E3547C5}"/>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sp>
        <p:nvSpPr>
          <p:cNvPr id="25" name="TextBox 24">
            <a:extLst>
              <a:ext uri="{FF2B5EF4-FFF2-40B4-BE49-F238E27FC236}">
                <a16:creationId xmlns:a16="http://schemas.microsoft.com/office/drawing/2014/main" id="{EF181A40-3E1C-4E3C-E75D-4D10AC6D80EF}"/>
              </a:ext>
            </a:extLst>
          </p:cNvPr>
          <p:cNvSpPr txBox="1"/>
          <p:nvPr/>
        </p:nvSpPr>
        <p:spPr>
          <a:xfrm>
            <a:off x="1588312" y="1566771"/>
            <a:ext cx="7372217" cy="2957861"/>
          </a:xfrm>
          <a:prstGeom prst="rect">
            <a:avLst/>
          </a:prstGeom>
          <a:noFill/>
        </p:spPr>
        <p:txBody>
          <a:bodyPr wrap="square" rtlCol="0">
            <a:spAutoFit/>
          </a:bodyPr>
          <a:lstStyle/>
          <a:p>
            <a:pPr>
              <a:lnSpc>
                <a:spcPct val="150000"/>
              </a:lnSpc>
            </a:pPr>
            <a:r>
              <a:rPr lang="en-IN" b="1" dirty="0">
                <a:solidFill>
                  <a:schemeClr val="bg2">
                    <a:lumMod val="10000"/>
                  </a:schemeClr>
                </a:solidFill>
              </a:rPr>
              <a:t>Which is your preferred investment gear?</a:t>
            </a:r>
            <a:endParaRPr lang="en-IN" dirty="0">
              <a:solidFill>
                <a:srgbClr val="0070C0"/>
              </a:solidFill>
            </a:endParaRPr>
          </a:p>
          <a:p>
            <a:pPr marL="342900" indent="-342900">
              <a:lnSpc>
                <a:spcPct val="150000"/>
              </a:lnSpc>
              <a:buAutoNum type="alphaLcParenR"/>
            </a:pPr>
            <a:r>
              <a:rPr lang="en-IN" dirty="0"/>
              <a:t>Gear 6</a:t>
            </a:r>
          </a:p>
          <a:p>
            <a:pPr marL="342900" indent="-342900">
              <a:lnSpc>
                <a:spcPct val="150000"/>
              </a:lnSpc>
              <a:buAutoNum type="alphaLcParenR"/>
            </a:pPr>
            <a:r>
              <a:rPr lang="en-IN" dirty="0"/>
              <a:t>Gear 5</a:t>
            </a:r>
          </a:p>
          <a:p>
            <a:pPr marL="342900" indent="-342900">
              <a:lnSpc>
                <a:spcPct val="150000"/>
              </a:lnSpc>
              <a:buAutoNum type="alphaLcParenR"/>
            </a:pPr>
            <a:r>
              <a:rPr lang="en-IN" dirty="0"/>
              <a:t>Gear 4</a:t>
            </a:r>
          </a:p>
          <a:p>
            <a:pPr marL="342900" indent="-342900">
              <a:lnSpc>
                <a:spcPct val="150000"/>
              </a:lnSpc>
              <a:buAutoNum type="alphaLcParenR"/>
            </a:pPr>
            <a:r>
              <a:rPr lang="en-IN" dirty="0"/>
              <a:t>Gear 3</a:t>
            </a:r>
          </a:p>
          <a:p>
            <a:pPr marL="342900" indent="-342900">
              <a:lnSpc>
                <a:spcPct val="150000"/>
              </a:lnSpc>
              <a:buAutoNum type="alphaLcParenR"/>
            </a:pPr>
            <a:r>
              <a:rPr lang="en-IN" dirty="0"/>
              <a:t>Gear 2</a:t>
            </a:r>
          </a:p>
          <a:p>
            <a:pPr marL="342900" indent="-342900">
              <a:lnSpc>
                <a:spcPct val="150000"/>
              </a:lnSpc>
              <a:buAutoNum type="alphaLcParenR"/>
            </a:pPr>
            <a:r>
              <a:rPr lang="en-IN" dirty="0"/>
              <a:t>Gear 1</a:t>
            </a:r>
            <a:endParaRPr lang="en-US" dirty="0"/>
          </a:p>
        </p:txBody>
      </p:sp>
      <p:grpSp>
        <p:nvGrpSpPr>
          <p:cNvPr id="27" name="Group 26">
            <a:extLst>
              <a:ext uri="{FF2B5EF4-FFF2-40B4-BE49-F238E27FC236}">
                <a16:creationId xmlns:a16="http://schemas.microsoft.com/office/drawing/2014/main" id="{ADA254DD-6A47-A5CA-186B-C4525DE39EF3}"/>
              </a:ext>
            </a:extLst>
          </p:cNvPr>
          <p:cNvGrpSpPr/>
          <p:nvPr/>
        </p:nvGrpSpPr>
        <p:grpSpPr>
          <a:xfrm>
            <a:off x="0" y="-13252"/>
            <a:ext cx="12192000" cy="1230489"/>
            <a:chOff x="0" y="-13252"/>
            <a:chExt cx="12192000" cy="1230489"/>
          </a:xfrm>
        </p:grpSpPr>
        <p:sp>
          <p:nvSpPr>
            <p:cNvPr id="30" name="Rectangle 29">
              <a:extLst>
                <a:ext uri="{FF2B5EF4-FFF2-40B4-BE49-F238E27FC236}">
                  <a16:creationId xmlns:a16="http://schemas.microsoft.com/office/drawing/2014/main" id="{FDF09384-AE72-4B77-64BA-ABE54A3337AC}"/>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a:extLst>
                <a:ext uri="{FF2B5EF4-FFF2-40B4-BE49-F238E27FC236}">
                  <a16:creationId xmlns:a16="http://schemas.microsoft.com/office/drawing/2014/main" id="{09E77F5D-BD69-DA68-15F1-971A536005D4}"/>
                </a:ext>
              </a:extLst>
            </p:cNvPr>
            <p:cNvSpPr txBox="1"/>
            <p:nvPr/>
          </p:nvSpPr>
          <p:spPr>
            <a:xfrm>
              <a:off x="1030415" y="324993"/>
              <a:ext cx="4188967" cy="553998"/>
            </a:xfrm>
            <a:prstGeom prst="rect">
              <a:avLst/>
            </a:prstGeom>
            <a:noFill/>
          </p:spPr>
          <p:txBody>
            <a:bodyPr wrap="none" rtlCol="0">
              <a:spAutoFit/>
            </a:bodyPr>
            <a:lstStyle/>
            <a:p>
              <a:r>
                <a:rPr lang="en-US" sz="3000" b="1" dirty="0">
                  <a:solidFill>
                    <a:schemeClr val="bg1"/>
                  </a:solidFill>
                  <a:latin typeface="Merriweather" pitchFamily="2" charset="77"/>
                </a:rPr>
                <a:t>Gear based investing</a:t>
              </a:r>
              <a:endParaRPr lang="en-US" sz="3000" dirty="0">
                <a:solidFill>
                  <a:schemeClr val="bg1"/>
                </a:solidFill>
                <a:latin typeface="Merriweather" pitchFamily="2" charset="77"/>
              </a:endParaRPr>
            </a:p>
          </p:txBody>
        </p:sp>
      </p:grpSp>
      <p:pic>
        <p:nvPicPr>
          <p:cNvPr id="35" name="Graphic 34" descr="Questions with solid fill">
            <a:extLst>
              <a:ext uri="{FF2B5EF4-FFF2-40B4-BE49-F238E27FC236}">
                <a16:creationId xmlns:a16="http://schemas.microsoft.com/office/drawing/2014/main" id="{36F466BB-ADCD-A93D-61BE-7BD6F282234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49188" y="1596719"/>
            <a:ext cx="458659" cy="458659"/>
          </a:xfrm>
          <a:prstGeom prst="rect">
            <a:avLst/>
          </a:prstGeom>
        </p:spPr>
      </p:pic>
      <p:pic>
        <p:nvPicPr>
          <p:cNvPr id="3" name="Picture 2" descr="Icon&#10;&#10;Description automatically generated">
            <a:extLst>
              <a:ext uri="{FF2B5EF4-FFF2-40B4-BE49-F238E27FC236}">
                <a16:creationId xmlns:a16="http://schemas.microsoft.com/office/drawing/2014/main" id="{CED1729F-DB6A-695A-AB86-2AF6545DDD7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318812" y="6045200"/>
            <a:ext cx="1581530" cy="542098"/>
          </a:xfrm>
          <a:prstGeom prst="rect">
            <a:avLst/>
          </a:prstGeom>
        </p:spPr>
      </p:pic>
    </p:spTree>
    <p:extLst>
      <p:ext uri="{BB962C8B-B14F-4D97-AF65-F5344CB8AC3E}">
        <p14:creationId xmlns:p14="http://schemas.microsoft.com/office/powerpoint/2010/main" val="11298637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7F4CACC-CC24-A64F-B4DA-B5A15EA3A501}"/>
              </a:ext>
            </a:extLst>
          </p:cNvPr>
          <p:cNvGrpSpPr/>
          <p:nvPr/>
        </p:nvGrpSpPr>
        <p:grpSpPr>
          <a:xfrm>
            <a:off x="0" y="6811108"/>
            <a:ext cx="12192000" cy="46892"/>
            <a:chOff x="0" y="6811108"/>
            <a:chExt cx="12192000" cy="46892"/>
          </a:xfrm>
        </p:grpSpPr>
        <p:sp>
          <p:nvSpPr>
            <p:cNvPr id="12" name="Rectangle 11">
              <a:extLst>
                <a:ext uri="{FF2B5EF4-FFF2-40B4-BE49-F238E27FC236}">
                  <a16:creationId xmlns:a16="http://schemas.microsoft.com/office/drawing/2014/main" id="{B45A71A1-ACED-2746-BF08-4E9556BB5A64}"/>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3" name="Rectangle 12">
              <a:extLst>
                <a:ext uri="{FF2B5EF4-FFF2-40B4-BE49-F238E27FC236}">
                  <a16:creationId xmlns:a16="http://schemas.microsoft.com/office/drawing/2014/main" id="{7BBA4116-A661-2E4E-AE8B-B8FDF8FCB8CA}"/>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D6D4C26A-CF9A-D54F-870B-1B665E3E1261}"/>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0DB024D0-80E8-424D-8257-C0033261EEDC}"/>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0FE05CFB-E685-C64F-BE1B-DC8D281CB459}"/>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7DF28313-DCC1-634D-AACB-898C8EC9E524}"/>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A502F74C-8293-0148-BAF8-17499F6DF5C3}"/>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788157DE-5520-C64C-AE06-4936E6C4269F}"/>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E1478E59-207A-1940-9A3A-3328F0F11415}"/>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D5A04F2C-1C46-4D4E-85C8-AC3B22B1230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9EB14651-261E-AC46-8EE3-3F058E16FE1C}"/>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037EC367-433A-8D42-88B9-916C4ACD5DF7}"/>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50D7E4DD-01F2-6340-882C-DE3971370B6B}"/>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B5DA03F9-0C80-E347-AD25-EFFEF05A24E9}"/>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46F31D64-16C2-D548-A080-7E00323E7EC6}"/>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567046D-FAA7-0846-85BB-623027933F2B}"/>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91529BE7-D8AD-C547-8D45-B81679FE04FC}"/>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41405493-F631-F64F-8996-CF64939AC0EA}"/>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6B76A85B-87CC-EC48-A1A0-28830BCC15B9}"/>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F097B615-7E94-334F-B61A-C13B1A8E3141}"/>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sp>
        <p:nvSpPr>
          <p:cNvPr id="3" name="TextBox 2">
            <a:extLst>
              <a:ext uri="{FF2B5EF4-FFF2-40B4-BE49-F238E27FC236}">
                <a16:creationId xmlns:a16="http://schemas.microsoft.com/office/drawing/2014/main" id="{E69B6B55-BE85-E39F-D319-6B065F0836B7}"/>
              </a:ext>
            </a:extLst>
          </p:cNvPr>
          <p:cNvSpPr txBox="1"/>
          <p:nvPr/>
        </p:nvSpPr>
        <p:spPr>
          <a:xfrm>
            <a:off x="1195753" y="2393728"/>
            <a:ext cx="8111533" cy="2957861"/>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IN" dirty="0"/>
              <a:t>Holding period of investment</a:t>
            </a:r>
          </a:p>
          <a:p>
            <a:pPr marL="285750" indent="-285750">
              <a:lnSpc>
                <a:spcPct val="150000"/>
              </a:lnSpc>
              <a:buFont typeface="Arial" panose="020B0604020202020204" pitchFamily="34" charset="0"/>
              <a:buChar char="•"/>
            </a:pPr>
            <a:r>
              <a:rPr lang="en-IN" dirty="0"/>
              <a:t>Spending behaviour of investment</a:t>
            </a:r>
          </a:p>
          <a:p>
            <a:pPr marL="285750" indent="-285750">
              <a:lnSpc>
                <a:spcPct val="150000"/>
              </a:lnSpc>
              <a:buFont typeface="Arial" panose="020B0604020202020204" pitchFamily="34" charset="0"/>
              <a:buChar char="•"/>
            </a:pPr>
            <a:r>
              <a:rPr lang="en-IN" dirty="0"/>
              <a:t>Income sources</a:t>
            </a:r>
          </a:p>
          <a:p>
            <a:pPr marL="285750" indent="-285750">
              <a:lnSpc>
                <a:spcPct val="150000"/>
              </a:lnSpc>
              <a:buFont typeface="Arial" panose="020B0604020202020204" pitchFamily="34" charset="0"/>
              <a:buChar char="•"/>
            </a:pPr>
            <a:r>
              <a:rPr lang="en-IN" dirty="0"/>
              <a:t>Experience with Equity products</a:t>
            </a:r>
          </a:p>
          <a:p>
            <a:pPr marL="285750" indent="-285750">
              <a:lnSpc>
                <a:spcPct val="150000"/>
              </a:lnSpc>
              <a:buFont typeface="Arial" panose="020B0604020202020204" pitchFamily="34" charset="0"/>
              <a:buChar char="•"/>
            </a:pPr>
            <a:r>
              <a:rPr lang="en-IN" dirty="0"/>
              <a:t>Investment objective</a:t>
            </a:r>
          </a:p>
          <a:p>
            <a:pPr marL="285750" indent="-285750">
              <a:lnSpc>
                <a:spcPct val="150000"/>
              </a:lnSpc>
              <a:buFont typeface="Arial" panose="020B0604020202020204" pitchFamily="34" charset="0"/>
              <a:buChar char="•"/>
            </a:pPr>
            <a:r>
              <a:rPr lang="en-IN" dirty="0"/>
              <a:t>Behaviour in falling markets</a:t>
            </a:r>
          </a:p>
          <a:p>
            <a:pPr marL="285750" indent="-285750">
              <a:lnSpc>
                <a:spcPct val="150000"/>
              </a:lnSpc>
              <a:buFont typeface="Arial" panose="020B0604020202020204" pitchFamily="34" charset="0"/>
              <a:buChar char="•"/>
            </a:pPr>
            <a:r>
              <a:rPr lang="en-IN" dirty="0"/>
              <a:t>Acceptable returns range</a:t>
            </a:r>
          </a:p>
        </p:txBody>
      </p:sp>
      <p:grpSp>
        <p:nvGrpSpPr>
          <p:cNvPr id="4" name="Group 3">
            <a:extLst>
              <a:ext uri="{FF2B5EF4-FFF2-40B4-BE49-F238E27FC236}">
                <a16:creationId xmlns:a16="http://schemas.microsoft.com/office/drawing/2014/main" id="{A6978187-0747-9463-5510-919E45CFC566}"/>
              </a:ext>
            </a:extLst>
          </p:cNvPr>
          <p:cNvGrpSpPr/>
          <p:nvPr/>
        </p:nvGrpSpPr>
        <p:grpSpPr>
          <a:xfrm>
            <a:off x="0" y="-13252"/>
            <a:ext cx="12192000" cy="1230489"/>
            <a:chOff x="0" y="-13252"/>
            <a:chExt cx="12192000" cy="1230489"/>
          </a:xfrm>
        </p:grpSpPr>
        <p:sp>
          <p:nvSpPr>
            <p:cNvPr id="34" name="Rectangle 33">
              <a:extLst>
                <a:ext uri="{FF2B5EF4-FFF2-40B4-BE49-F238E27FC236}">
                  <a16:creationId xmlns:a16="http://schemas.microsoft.com/office/drawing/2014/main" id="{0D4A2AD9-78A5-BC7F-E039-1380A3912342}"/>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C12A5842-0E15-8D04-C663-6177422D532D}"/>
                </a:ext>
              </a:extLst>
            </p:cNvPr>
            <p:cNvSpPr txBox="1"/>
            <p:nvPr/>
          </p:nvSpPr>
          <p:spPr>
            <a:xfrm>
              <a:off x="1030415" y="324993"/>
              <a:ext cx="6091732" cy="553998"/>
            </a:xfrm>
            <a:prstGeom prst="rect">
              <a:avLst/>
            </a:prstGeom>
            <a:noFill/>
          </p:spPr>
          <p:txBody>
            <a:bodyPr wrap="none" rtlCol="0">
              <a:spAutoFit/>
            </a:bodyPr>
            <a:lstStyle/>
            <a:p>
              <a:r>
                <a:rPr lang="en-US" sz="3000" b="1" dirty="0">
                  <a:solidFill>
                    <a:schemeClr val="bg1"/>
                  </a:solidFill>
                  <a:latin typeface="Merriweather" pitchFamily="2" charset="77"/>
                </a:rPr>
                <a:t>Major factors - Risk Tolerance</a:t>
              </a:r>
              <a:endParaRPr lang="en-US" sz="3000" dirty="0">
                <a:solidFill>
                  <a:schemeClr val="bg1"/>
                </a:solidFill>
                <a:latin typeface="Merriweather" pitchFamily="2" charset="77"/>
              </a:endParaRPr>
            </a:p>
          </p:txBody>
        </p:sp>
      </p:grpSp>
      <p:pic>
        <p:nvPicPr>
          <p:cNvPr id="5" name="Picture 4" descr="Icon&#10;&#10;Description automatically generated">
            <a:extLst>
              <a:ext uri="{FF2B5EF4-FFF2-40B4-BE49-F238E27FC236}">
                <a16:creationId xmlns:a16="http://schemas.microsoft.com/office/drawing/2014/main" id="{E37FA222-E163-CDB3-1534-4A98258F72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18812" y="6045200"/>
            <a:ext cx="1581530" cy="542098"/>
          </a:xfrm>
          <a:prstGeom prst="rect">
            <a:avLst/>
          </a:prstGeom>
        </p:spPr>
      </p:pic>
      <p:sp>
        <p:nvSpPr>
          <p:cNvPr id="2" name="TextBox 1">
            <a:extLst>
              <a:ext uri="{FF2B5EF4-FFF2-40B4-BE49-F238E27FC236}">
                <a16:creationId xmlns:a16="http://schemas.microsoft.com/office/drawing/2014/main" id="{FAB01A49-18D1-7E06-3D50-EFF07C08E9EA}"/>
              </a:ext>
            </a:extLst>
          </p:cNvPr>
          <p:cNvSpPr txBox="1"/>
          <p:nvPr/>
        </p:nvSpPr>
        <p:spPr>
          <a:xfrm>
            <a:off x="1319308" y="1370740"/>
            <a:ext cx="8481184" cy="880369"/>
          </a:xfrm>
          <a:prstGeom prst="rect">
            <a:avLst/>
          </a:prstGeom>
          <a:noFill/>
        </p:spPr>
        <p:txBody>
          <a:bodyPr wrap="square" rtlCol="0">
            <a:spAutoFit/>
          </a:bodyPr>
          <a:lstStyle/>
          <a:p>
            <a:pPr>
              <a:lnSpc>
                <a:spcPct val="150000"/>
              </a:lnSpc>
            </a:pPr>
            <a:r>
              <a:rPr lang="en-US" b="1" dirty="0">
                <a:solidFill>
                  <a:srgbClr val="181818"/>
                </a:solidFill>
                <a:cs typeface="Calibri" panose="020F0502020204030204" pitchFamily="34" charset="0"/>
              </a:rPr>
              <a:t>Its not easy to know your risk tolerance. Hence, we have designed a Risk calculator on Gulaq.com. It’s a combination of the following factors:</a:t>
            </a:r>
          </a:p>
        </p:txBody>
      </p:sp>
    </p:spTree>
    <p:extLst>
      <p:ext uri="{BB962C8B-B14F-4D97-AF65-F5344CB8AC3E}">
        <p14:creationId xmlns:p14="http://schemas.microsoft.com/office/powerpoint/2010/main" val="32254564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7F4CACC-CC24-A64F-B4DA-B5A15EA3A501}"/>
              </a:ext>
            </a:extLst>
          </p:cNvPr>
          <p:cNvGrpSpPr/>
          <p:nvPr/>
        </p:nvGrpSpPr>
        <p:grpSpPr>
          <a:xfrm>
            <a:off x="0" y="6811108"/>
            <a:ext cx="12192000" cy="46892"/>
            <a:chOff x="0" y="6811108"/>
            <a:chExt cx="12192000" cy="46892"/>
          </a:xfrm>
        </p:grpSpPr>
        <p:sp>
          <p:nvSpPr>
            <p:cNvPr id="12" name="Rectangle 11">
              <a:extLst>
                <a:ext uri="{FF2B5EF4-FFF2-40B4-BE49-F238E27FC236}">
                  <a16:creationId xmlns:a16="http://schemas.microsoft.com/office/drawing/2014/main" id="{B45A71A1-ACED-2746-BF08-4E9556BB5A64}"/>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3" name="Rectangle 12">
              <a:extLst>
                <a:ext uri="{FF2B5EF4-FFF2-40B4-BE49-F238E27FC236}">
                  <a16:creationId xmlns:a16="http://schemas.microsoft.com/office/drawing/2014/main" id="{7BBA4116-A661-2E4E-AE8B-B8FDF8FCB8CA}"/>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D6D4C26A-CF9A-D54F-870B-1B665E3E1261}"/>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0DB024D0-80E8-424D-8257-C0033261EEDC}"/>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0FE05CFB-E685-C64F-BE1B-DC8D281CB459}"/>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7DF28313-DCC1-634D-AACB-898C8EC9E524}"/>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A502F74C-8293-0148-BAF8-17499F6DF5C3}"/>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788157DE-5520-C64C-AE06-4936E6C4269F}"/>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E1478E59-207A-1940-9A3A-3328F0F11415}"/>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D5A04F2C-1C46-4D4E-85C8-AC3B22B1230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9EB14651-261E-AC46-8EE3-3F058E16FE1C}"/>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037EC367-433A-8D42-88B9-916C4ACD5DF7}"/>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50D7E4DD-01F2-6340-882C-DE3971370B6B}"/>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B5DA03F9-0C80-E347-AD25-EFFEF05A24E9}"/>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46F31D64-16C2-D548-A080-7E00323E7EC6}"/>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567046D-FAA7-0846-85BB-623027933F2B}"/>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91529BE7-D8AD-C547-8D45-B81679FE04FC}"/>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41405493-F631-F64F-8996-CF64939AC0EA}"/>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6B76A85B-87CC-EC48-A1A0-28830BCC15B9}"/>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F097B615-7E94-334F-B61A-C13B1A8E3141}"/>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sp>
        <p:nvSpPr>
          <p:cNvPr id="3" name="TextBox 2">
            <a:extLst>
              <a:ext uri="{FF2B5EF4-FFF2-40B4-BE49-F238E27FC236}">
                <a16:creationId xmlns:a16="http://schemas.microsoft.com/office/drawing/2014/main" id="{E69B6B55-BE85-E39F-D319-6B065F0836B7}"/>
              </a:ext>
            </a:extLst>
          </p:cNvPr>
          <p:cNvSpPr txBox="1"/>
          <p:nvPr/>
        </p:nvSpPr>
        <p:spPr>
          <a:xfrm>
            <a:off x="1195754" y="2157818"/>
            <a:ext cx="8111533" cy="2542363"/>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IN" dirty="0"/>
              <a:t>Go to Gulaq.com</a:t>
            </a:r>
          </a:p>
          <a:p>
            <a:pPr marL="285750" indent="-285750">
              <a:lnSpc>
                <a:spcPct val="150000"/>
              </a:lnSpc>
              <a:buFont typeface="Arial" panose="020B0604020202020204" pitchFamily="34" charset="0"/>
              <a:buChar char="•"/>
            </a:pPr>
            <a:r>
              <a:rPr lang="en-IN" dirty="0"/>
              <a:t>Risk calculator – under Tools section</a:t>
            </a:r>
          </a:p>
          <a:p>
            <a:pPr marL="285750" indent="-285750">
              <a:lnSpc>
                <a:spcPct val="150000"/>
              </a:lnSpc>
              <a:buFont typeface="Arial" panose="020B0604020202020204" pitchFamily="34" charset="0"/>
              <a:buChar char="•"/>
            </a:pPr>
            <a:r>
              <a:rPr lang="en-IN" dirty="0"/>
              <a:t>Answer 7 basic questions about your investing behaviour</a:t>
            </a:r>
          </a:p>
          <a:p>
            <a:pPr marL="285750" indent="-285750">
              <a:lnSpc>
                <a:spcPct val="150000"/>
              </a:lnSpc>
              <a:buFont typeface="Arial" panose="020B0604020202020204" pitchFamily="34" charset="0"/>
              <a:buChar char="•"/>
            </a:pPr>
            <a:r>
              <a:rPr lang="en-IN" dirty="0"/>
              <a:t>Know Your Risk appetite</a:t>
            </a:r>
          </a:p>
          <a:p>
            <a:pPr marL="285750" indent="-285750">
              <a:lnSpc>
                <a:spcPct val="150000"/>
              </a:lnSpc>
              <a:buFont typeface="Arial" panose="020B0604020202020204" pitchFamily="34" charset="0"/>
              <a:buChar char="•"/>
            </a:pPr>
            <a:r>
              <a:rPr lang="en-IN" dirty="0"/>
              <a:t>Recommended Gear based investment portfolio</a:t>
            </a:r>
          </a:p>
          <a:p>
            <a:pPr marL="285750" indent="-285750">
              <a:lnSpc>
                <a:spcPct val="150000"/>
              </a:lnSpc>
              <a:buFont typeface="Arial" panose="020B0604020202020204" pitchFamily="34" charset="0"/>
              <a:buChar char="•"/>
            </a:pPr>
            <a:r>
              <a:rPr lang="en-IN" dirty="0"/>
              <a:t>Start investing</a:t>
            </a:r>
          </a:p>
        </p:txBody>
      </p:sp>
      <p:grpSp>
        <p:nvGrpSpPr>
          <p:cNvPr id="4" name="Group 3">
            <a:extLst>
              <a:ext uri="{FF2B5EF4-FFF2-40B4-BE49-F238E27FC236}">
                <a16:creationId xmlns:a16="http://schemas.microsoft.com/office/drawing/2014/main" id="{A6978187-0747-9463-5510-919E45CFC566}"/>
              </a:ext>
            </a:extLst>
          </p:cNvPr>
          <p:cNvGrpSpPr/>
          <p:nvPr/>
        </p:nvGrpSpPr>
        <p:grpSpPr>
          <a:xfrm>
            <a:off x="0" y="-13252"/>
            <a:ext cx="12192000" cy="1230489"/>
            <a:chOff x="0" y="-13252"/>
            <a:chExt cx="12192000" cy="1230489"/>
          </a:xfrm>
        </p:grpSpPr>
        <p:sp>
          <p:nvSpPr>
            <p:cNvPr id="34" name="Rectangle 33">
              <a:extLst>
                <a:ext uri="{FF2B5EF4-FFF2-40B4-BE49-F238E27FC236}">
                  <a16:creationId xmlns:a16="http://schemas.microsoft.com/office/drawing/2014/main" id="{0D4A2AD9-78A5-BC7F-E039-1380A3912342}"/>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C12A5842-0E15-8D04-C663-6177422D532D}"/>
                </a:ext>
              </a:extLst>
            </p:cNvPr>
            <p:cNvSpPr txBox="1"/>
            <p:nvPr/>
          </p:nvSpPr>
          <p:spPr>
            <a:xfrm>
              <a:off x="1030415" y="324993"/>
              <a:ext cx="8214108" cy="553998"/>
            </a:xfrm>
            <a:prstGeom prst="rect">
              <a:avLst/>
            </a:prstGeom>
            <a:noFill/>
          </p:spPr>
          <p:txBody>
            <a:bodyPr wrap="none" rtlCol="0">
              <a:spAutoFit/>
            </a:bodyPr>
            <a:lstStyle/>
            <a:p>
              <a:r>
                <a:rPr lang="en-US" sz="3000" b="1" dirty="0">
                  <a:solidFill>
                    <a:schemeClr val="bg1"/>
                  </a:solidFill>
                  <a:latin typeface="Merriweather" pitchFamily="2" charset="77"/>
                </a:rPr>
                <a:t>Risk Calculator – Know your risk appetite</a:t>
              </a:r>
              <a:endParaRPr lang="en-US" sz="3000" dirty="0">
                <a:solidFill>
                  <a:schemeClr val="bg1"/>
                </a:solidFill>
                <a:latin typeface="Merriweather" pitchFamily="2" charset="77"/>
              </a:endParaRPr>
            </a:p>
          </p:txBody>
        </p:sp>
      </p:grpSp>
      <p:pic>
        <p:nvPicPr>
          <p:cNvPr id="5" name="Picture 4" descr="Icon&#10;&#10;Description automatically generated">
            <a:extLst>
              <a:ext uri="{FF2B5EF4-FFF2-40B4-BE49-F238E27FC236}">
                <a16:creationId xmlns:a16="http://schemas.microsoft.com/office/drawing/2014/main" id="{E37FA222-E163-CDB3-1534-4A98258F72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18812" y="6045200"/>
            <a:ext cx="1581530" cy="542098"/>
          </a:xfrm>
          <a:prstGeom prst="rect">
            <a:avLst/>
          </a:prstGeom>
        </p:spPr>
      </p:pic>
      <p:sp>
        <p:nvSpPr>
          <p:cNvPr id="2" name="TextBox 1">
            <a:extLst>
              <a:ext uri="{FF2B5EF4-FFF2-40B4-BE49-F238E27FC236}">
                <a16:creationId xmlns:a16="http://schemas.microsoft.com/office/drawing/2014/main" id="{FAB01A49-18D1-7E06-3D50-EFF07C08E9EA}"/>
              </a:ext>
            </a:extLst>
          </p:cNvPr>
          <p:cNvSpPr txBox="1"/>
          <p:nvPr/>
        </p:nvSpPr>
        <p:spPr>
          <a:xfrm>
            <a:off x="1195754" y="1555482"/>
            <a:ext cx="8999504" cy="464871"/>
          </a:xfrm>
          <a:prstGeom prst="rect">
            <a:avLst/>
          </a:prstGeom>
          <a:noFill/>
        </p:spPr>
        <p:txBody>
          <a:bodyPr wrap="square" rtlCol="0">
            <a:spAutoFit/>
          </a:bodyPr>
          <a:lstStyle/>
          <a:p>
            <a:pPr>
              <a:lnSpc>
                <a:spcPct val="150000"/>
              </a:lnSpc>
            </a:pPr>
            <a:r>
              <a:rPr lang="en-US" dirty="0">
                <a:solidFill>
                  <a:srgbClr val="181818"/>
                </a:solidFill>
                <a:cs typeface="Calibri" panose="020F0502020204030204" pitchFamily="34" charset="0"/>
              </a:rPr>
              <a:t>Its not easy to know your risk tolerance. Hence, we designed a Risk calculator on Gulaq.com</a:t>
            </a:r>
          </a:p>
        </p:txBody>
      </p:sp>
    </p:spTree>
    <p:extLst>
      <p:ext uri="{BB962C8B-B14F-4D97-AF65-F5344CB8AC3E}">
        <p14:creationId xmlns:p14="http://schemas.microsoft.com/office/powerpoint/2010/main" val="30493136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7F4CACC-CC24-A64F-B4DA-B5A15EA3A501}"/>
              </a:ext>
            </a:extLst>
          </p:cNvPr>
          <p:cNvGrpSpPr/>
          <p:nvPr/>
        </p:nvGrpSpPr>
        <p:grpSpPr>
          <a:xfrm>
            <a:off x="0" y="6811108"/>
            <a:ext cx="12192000" cy="46892"/>
            <a:chOff x="0" y="6811108"/>
            <a:chExt cx="12192000" cy="46892"/>
          </a:xfrm>
        </p:grpSpPr>
        <p:sp>
          <p:nvSpPr>
            <p:cNvPr id="12" name="Rectangle 11">
              <a:extLst>
                <a:ext uri="{FF2B5EF4-FFF2-40B4-BE49-F238E27FC236}">
                  <a16:creationId xmlns:a16="http://schemas.microsoft.com/office/drawing/2014/main" id="{B45A71A1-ACED-2746-BF08-4E9556BB5A64}"/>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3" name="Rectangle 12">
              <a:extLst>
                <a:ext uri="{FF2B5EF4-FFF2-40B4-BE49-F238E27FC236}">
                  <a16:creationId xmlns:a16="http://schemas.microsoft.com/office/drawing/2014/main" id="{7BBA4116-A661-2E4E-AE8B-B8FDF8FCB8CA}"/>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D6D4C26A-CF9A-D54F-870B-1B665E3E1261}"/>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0DB024D0-80E8-424D-8257-C0033261EEDC}"/>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0FE05CFB-E685-C64F-BE1B-DC8D281CB459}"/>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7DF28313-DCC1-634D-AACB-898C8EC9E524}"/>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A502F74C-8293-0148-BAF8-17499F6DF5C3}"/>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788157DE-5520-C64C-AE06-4936E6C4269F}"/>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E1478E59-207A-1940-9A3A-3328F0F11415}"/>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D5A04F2C-1C46-4D4E-85C8-AC3B22B1230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9EB14651-261E-AC46-8EE3-3F058E16FE1C}"/>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037EC367-433A-8D42-88B9-916C4ACD5DF7}"/>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50D7E4DD-01F2-6340-882C-DE3971370B6B}"/>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B5DA03F9-0C80-E347-AD25-EFFEF05A24E9}"/>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46F31D64-16C2-D548-A080-7E00323E7EC6}"/>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567046D-FAA7-0846-85BB-623027933F2B}"/>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91529BE7-D8AD-C547-8D45-B81679FE04FC}"/>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41405493-F631-F64F-8996-CF64939AC0EA}"/>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6B76A85B-87CC-EC48-A1A0-28830BCC15B9}"/>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F097B615-7E94-334F-B61A-C13B1A8E3141}"/>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grpSp>
        <p:nvGrpSpPr>
          <p:cNvPr id="3" name="Group 2">
            <a:extLst>
              <a:ext uri="{FF2B5EF4-FFF2-40B4-BE49-F238E27FC236}">
                <a16:creationId xmlns:a16="http://schemas.microsoft.com/office/drawing/2014/main" id="{67BC595C-B442-74A0-3CA6-6BBA76FEE322}"/>
              </a:ext>
            </a:extLst>
          </p:cNvPr>
          <p:cNvGrpSpPr/>
          <p:nvPr/>
        </p:nvGrpSpPr>
        <p:grpSpPr>
          <a:xfrm>
            <a:off x="0" y="-13252"/>
            <a:ext cx="12192000" cy="1230489"/>
            <a:chOff x="0" y="-13252"/>
            <a:chExt cx="12192000" cy="1230489"/>
          </a:xfrm>
        </p:grpSpPr>
        <p:sp>
          <p:nvSpPr>
            <p:cNvPr id="32" name="Rectangle 31">
              <a:extLst>
                <a:ext uri="{FF2B5EF4-FFF2-40B4-BE49-F238E27FC236}">
                  <a16:creationId xmlns:a16="http://schemas.microsoft.com/office/drawing/2014/main" id="{9AA34293-9245-7067-31B8-2ED34E348BBE}"/>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9D5534C3-30C5-40C9-F935-00EC7FEEB4E3}"/>
                </a:ext>
              </a:extLst>
            </p:cNvPr>
            <p:cNvSpPr txBox="1"/>
            <p:nvPr/>
          </p:nvSpPr>
          <p:spPr>
            <a:xfrm>
              <a:off x="1030415" y="324993"/>
              <a:ext cx="2255746" cy="553998"/>
            </a:xfrm>
            <a:prstGeom prst="rect">
              <a:avLst/>
            </a:prstGeom>
            <a:noFill/>
          </p:spPr>
          <p:txBody>
            <a:bodyPr wrap="none" rtlCol="0">
              <a:spAutoFit/>
            </a:bodyPr>
            <a:lstStyle/>
            <a:p>
              <a:r>
                <a:rPr lang="en-US" sz="3000" b="1" dirty="0">
                  <a:solidFill>
                    <a:schemeClr val="bg1"/>
                  </a:solidFill>
                  <a:latin typeface="Merriweather" pitchFamily="2" charset="77"/>
                </a:rPr>
                <a:t>Case Study</a:t>
              </a:r>
              <a:endParaRPr lang="en-US" sz="3000" dirty="0">
                <a:solidFill>
                  <a:schemeClr val="bg1"/>
                </a:solidFill>
                <a:latin typeface="Merriweather" pitchFamily="2" charset="77"/>
              </a:endParaRPr>
            </a:p>
          </p:txBody>
        </p:sp>
      </p:grpSp>
      <p:sp>
        <p:nvSpPr>
          <p:cNvPr id="35" name="TextBox 34">
            <a:extLst>
              <a:ext uri="{FF2B5EF4-FFF2-40B4-BE49-F238E27FC236}">
                <a16:creationId xmlns:a16="http://schemas.microsoft.com/office/drawing/2014/main" id="{7DF986E0-F2B8-6E24-85DA-087AC7EFFC4F}"/>
              </a:ext>
            </a:extLst>
          </p:cNvPr>
          <p:cNvSpPr txBox="1"/>
          <p:nvPr/>
        </p:nvSpPr>
        <p:spPr>
          <a:xfrm>
            <a:off x="1030415" y="1718042"/>
            <a:ext cx="8461110" cy="1295868"/>
          </a:xfrm>
          <a:prstGeom prst="rect">
            <a:avLst/>
          </a:prstGeom>
          <a:noFill/>
        </p:spPr>
        <p:txBody>
          <a:bodyPr wrap="square" rtlCol="0">
            <a:spAutoFit/>
          </a:bodyPr>
          <a:lstStyle/>
          <a:p>
            <a:pPr>
              <a:lnSpc>
                <a:spcPct val="150000"/>
              </a:lnSpc>
            </a:pPr>
            <a:r>
              <a:rPr lang="en-IN"/>
              <a:t>Chanchal Kumar has saved Rs. 9 Lakhs. He expects to buy a home and would require Rs. 10 Lakhs as downpayment in next 5 years. How should he assess the impact of his liquidity need on this savings plan?</a:t>
            </a:r>
            <a:endParaRPr lang="en-IN" dirty="0"/>
          </a:p>
        </p:txBody>
      </p:sp>
      <p:pic>
        <p:nvPicPr>
          <p:cNvPr id="4" name="Picture 3" descr="Icon&#10;&#10;Description automatically generated">
            <a:extLst>
              <a:ext uri="{FF2B5EF4-FFF2-40B4-BE49-F238E27FC236}">
                <a16:creationId xmlns:a16="http://schemas.microsoft.com/office/drawing/2014/main" id="{9A667A76-99D3-62EF-4286-81299AC3C2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18812" y="6045200"/>
            <a:ext cx="1581530" cy="542098"/>
          </a:xfrm>
          <a:prstGeom prst="rect">
            <a:avLst/>
          </a:prstGeom>
        </p:spPr>
      </p:pic>
    </p:spTree>
    <p:extLst>
      <p:ext uri="{BB962C8B-B14F-4D97-AF65-F5344CB8AC3E}">
        <p14:creationId xmlns:p14="http://schemas.microsoft.com/office/powerpoint/2010/main" val="32607522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AAD9EA4E-32EF-81DF-1D18-12801FCED2B4}"/>
              </a:ext>
            </a:extLst>
          </p:cNvPr>
          <p:cNvGrpSpPr/>
          <p:nvPr/>
        </p:nvGrpSpPr>
        <p:grpSpPr>
          <a:xfrm>
            <a:off x="0" y="6811108"/>
            <a:ext cx="12192000" cy="46892"/>
            <a:chOff x="0" y="6811108"/>
            <a:chExt cx="12192000" cy="46892"/>
          </a:xfrm>
        </p:grpSpPr>
        <p:sp>
          <p:nvSpPr>
            <p:cNvPr id="5" name="Rectangle 4">
              <a:extLst>
                <a:ext uri="{FF2B5EF4-FFF2-40B4-BE49-F238E27FC236}">
                  <a16:creationId xmlns:a16="http://schemas.microsoft.com/office/drawing/2014/main" id="{72A8BFE9-D421-3BA2-83A2-122C7797C16E}"/>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6" name="Rectangle 5">
              <a:extLst>
                <a:ext uri="{FF2B5EF4-FFF2-40B4-BE49-F238E27FC236}">
                  <a16:creationId xmlns:a16="http://schemas.microsoft.com/office/drawing/2014/main" id="{263BE863-F695-9271-BF26-6FF9A557C5ED}"/>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7" name="Rectangle 6">
              <a:extLst>
                <a:ext uri="{FF2B5EF4-FFF2-40B4-BE49-F238E27FC236}">
                  <a16:creationId xmlns:a16="http://schemas.microsoft.com/office/drawing/2014/main" id="{ADD2BCB1-6513-5131-1892-786BA8DB9642}"/>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8" name="Rectangle 7">
              <a:extLst>
                <a:ext uri="{FF2B5EF4-FFF2-40B4-BE49-F238E27FC236}">
                  <a16:creationId xmlns:a16="http://schemas.microsoft.com/office/drawing/2014/main" id="{1CAD5923-F468-A5A1-1C8E-E2C6CA93878C}"/>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9" name="Rectangle 8">
              <a:extLst>
                <a:ext uri="{FF2B5EF4-FFF2-40B4-BE49-F238E27FC236}">
                  <a16:creationId xmlns:a16="http://schemas.microsoft.com/office/drawing/2014/main" id="{D6194320-B25C-691D-81F8-D87B37BEC10B}"/>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0" name="Rectangle 9">
              <a:extLst>
                <a:ext uri="{FF2B5EF4-FFF2-40B4-BE49-F238E27FC236}">
                  <a16:creationId xmlns:a16="http://schemas.microsoft.com/office/drawing/2014/main" id="{76C0055C-0691-01AD-9024-31B66AE2AC26}"/>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1" name="Rectangle 10">
              <a:extLst>
                <a:ext uri="{FF2B5EF4-FFF2-40B4-BE49-F238E27FC236}">
                  <a16:creationId xmlns:a16="http://schemas.microsoft.com/office/drawing/2014/main" id="{9682BB68-8307-B2A2-6560-F59D2A8FB84F}"/>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2" name="Rectangle 11">
              <a:extLst>
                <a:ext uri="{FF2B5EF4-FFF2-40B4-BE49-F238E27FC236}">
                  <a16:creationId xmlns:a16="http://schemas.microsoft.com/office/drawing/2014/main" id="{0F665D95-54C2-ABF6-C56C-81BEACB62343}"/>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3" name="Rectangle 12">
              <a:extLst>
                <a:ext uri="{FF2B5EF4-FFF2-40B4-BE49-F238E27FC236}">
                  <a16:creationId xmlns:a16="http://schemas.microsoft.com/office/drawing/2014/main" id="{7AD9EDD0-BB38-6B5C-D69C-3A04AC358AAB}"/>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6AD005C5-150E-0398-0741-1DC4C73496F2}"/>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2D206FAE-EE70-30FF-B6C1-79EC0CC14179}"/>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F98F6AF5-0E0E-7EA9-3A58-343DE28890CB}"/>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ECA15950-DC6E-B97B-6081-389849F76AF0}"/>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2B736588-478E-6B27-A7C4-911554FB5AE1}"/>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4AC49382-C124-3163-6F5A-2D5C0F55A8AC}"/>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680522BE-4ED1-5A96-0BF0-1F5AEBB245C1}"/>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D7DD6B37-CDC5-EB80-A1FA-CDB01DCD68E3}"/>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C3F90DEB-B1D0-2F67-9AC1-96A0E53AE5AF}"/>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1CE95395-AE99-36A2-E0D4-8B2056AA3A5B}"/>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C3A93C13-FC57-E837-B3C8-BC853E3547C5}"/>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sp>
        <p:nvSpPr>
          <p:cNvPr id="25" name="TextBox 24">
            <a:extLst>
              <a:ext uri="{FF2B5EF4-FFF2-40B4-BE49-F238E27FC236}">
                <a16:creationId xmlns:a16="http://schemas.microsoft.com/office/drawing/2014/main" id="{EF181A40-3E1C-4E3C-E75D-4D10AC6D80EF}"/>
              </a:ext>
            </a:extLst>
          </p:cNvPr>
          <p:cNvSpPr txBox="1"/>
          <p:nvPr/>
        </p:nvSpPr>
        <p:spPr>
          <a:xfrm>
            <a:off x="1588312" y="1566771"/>
            <a:ext cx="7372217" cy="1295868"/>
          </a:xfrm>
          <a:prstGeom prst="rect">
            <a:avLst/>
          </a:prstGeom>
          <a:noFill/>
        </p:spPr>
        <p:txBody>
          <a:bodyPr wrap="square" rtlCol="0">
            <a:spAutoFit/>
          </a:bodyPr>
          <a:lstStyle/>
          <a:p>
            <a:pPr>
              <a:lnSpc>
                <a:spcPct val="150000"/>
              </a:lnSpc>
            </a:pPr>
            <a:r>
              <a:rPr lang="en-IN" b="1" dirty="0">
                <a:solidFill>
                  <a:schemeClr val="bg2">
                    <a:lumMod val="10000"/>
                  </a:schemeClr>
                </a:solidFill>
              </a:rPr>
              <a:t>Can Chanchal invest in Gear 5?</a:t>
            </a:r>
          </a:p>
          <a:p>
            <a:pPr marL="342900" indent="-342900">
              <a:lnSpc>
                <a:spcPct val="150000"/>
              </a:lnSpc>
              <a:buAutoNum type="alphaLcParenR"/>
            </a:pPr>
            <a:r>
              <a:rPr lang="en-IN" dirty="0">
                <a:solidFill>
                  <a:schemeClr val="bg2">
                    <a:lumMod val="10000"/>
                  </a:schemeClr>
                </a:solidFill>
              </a:rPr>
              <a:t>Yes, higher average returns makes it easier to reach goal</a:t>
            </a:r>
          </a:p>
          <a:p>
            <a:pPr marL="342900" indent="-342900">
              <a:lnSpc>
                <a:spcPct val="150000"/>
              </a:lnSpc>
              <a:buAutoNum type="alphaLcParenR"/>
            </a:pPr>
            <a:r>
              <a:rPr lang="en-IN" dirty="0">
                <a:solidFill>
                  <a:schemeClr val="bg2">
                    <a:lumMod val="10000"/>
                  </a:schemeClr>
                </a:solidFill>
              </a:rPr>
              <a:t>No, worst scenario is falling short of goal requirement</a:t>
            </a:r>
          </a:p>
        </p:txBody>
      </p:sp>
      <p:grpSp>
        <p:nvGrpSpPr>
          <p:cNvPr id="27" name="Group 26">
            <a:extLst>
              <a:ext uri="{FF2B5EF4-FFF2-40B4-BE49-F238E27FC236}">
                <a16:creationId xmlns:a16="http://schemas.microsoft.com/office/drawing/2014/main" id="{ADA254DD-6A47-A5CA-186B-C4525DE39EF3}"/>
              </a:ext>
            </a:extLst>
          </p:cNvPr>
          <p:cNvGrpSpPr/>
          <p:nvPr/>
        </p:nvGrpSpPr>
        <p:grpSpPr>
          <a:xfrm>
            <a:off x="0" y="-13252"/>
            <a:ext cx="12192000" cy="1230489"/>
            <a:chOff x="0" y="-13252"/>
            <a:chExt cx="12192000" cy="1230489"/>
          </a:xfrm>
        </p:grpSpPr>
        <p:sp>
          <p:nvSpPr>
            <p:cNvPr id="30" name="Rectangle 29">
              <a:extLst>
                <a:ext uri="{FF2B5EF4-FFF2-40B4-BE49-F238E27FC236}">
                  <a16:creationId xmlns:a16="http://schemas.microsoft.com/office/drawing/2014/main" id="{FDF09384-AE72-4B77-64BA-ABE54A3337AC}"/>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a:extLst>
                <a:ext uri="{FF2B5EF4-FFF2-40B4-BE49-F238E27FC236}">
                  <a16:creationId xmlns:a16="http://schemas.microsoft.com/office/drawing/2014/main" id="{09E77F5D-BD69-DA68-15F1-971A536005D4}"/>
                </a:ext>
              </a:extLst>
            </p:cNvPr>
            <p:cNvSpPr txBox="1"/>
            <p:nvPr/>
          </p:nvSpPr>
          <p:spPr>
            <a:xfrm>
              <a:off x="1030415" y="324993"/>
              <a:ext cx="2223686" cy="553998"/>
            </a:xfrm>
            <a:prstGeom prst="rect">
              <a:avLst/>
            </a:prstGeom>
            <a:noFill/>
          </p:spPr>
          <p:txBody>
            <a:bodyPr wrap="none" rtlCol="0">
              <a:spAutoFit/>
            </a:bodyPr>
            <a:lstStyle/>
            <a:p>
              <a:r>
                <a:rPr lang="en-US" sz="3000" b="1" dirty="0">
                  <a:solidFill>
                    <a:schemeClr val="bg1"/>
                  </a:solidFill>
                  <a:latin typeface="Merriweather" pitchFamily="2" charset="77"/>
                </a:rPr>
                <a:t>Case study</a:t>
              </a:r>
              <a:endParaRPr lang="en-US" sz="3000" dirty="0">
                <a:solidFill>
                  <a:schemeClr val="bg1"/>
                </a:solidFill>
                <a:latin typeface="Merriweather" pitchFamily="2" charset="77"/>
              </a:endParaRPr>
            </a:p>
          </p:txBody>
        </p:sp>
      </p:grpSp>
      <p:pic>
        <p:nvPicPr>
          <p:cNvPr id="35" name="Graphic 34" descr="Questions with solid fill">
            <a:extLst>
              <a:ext uri="{FF2B5EF4-FFF2-40B4-BE49-F238E27FC236}">
                <a16:creationId xmlns:a16="http://schemas.microsoft.com/office/drawing/2014/main" id="{36F466BB-ADCD-A93D-61BE-7BD6F282234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49188" y="1596719"/>
            <a:ext cx="458659" cy="458659"/>
          </a:xfrm>
          <a:prstGeom prst="rect">
            <a:avLst/>
          </a:prstGeom>
        </p:spPr>
      </p:pic>
      <p:pic>
        <p:nvPicPr>
          <p:cNvPr id="3" name="Picture 2" descr="Icon&#10;&#10;Description automatically generated">
            <a:extLst>
              <a:ext uri="{FF2B5EF4-FFF2-40B4-BE49-F238E27FC236}">
                <a16:creationId xmlns:a16="http://schemas.microsoft.com/office/drawing/2014/main" id="{CED1729F-DB6A-695A-AB86-2AF6545DDD7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318812" y="6045200"/>
            <a:ext cx="1581530" cy="542098"/>
          </a:xfrm>
          <a:prstGeom prst="rect">
            <a:avLst/>
          </a:prstGeom>
        </p:spPr>
      </p:pic>
      <p:sp>
        <p:nvSpPr>
          <p:cNvPr id="2" name="Rectangle 1">
            <a:extLst>
              <a:ext uri="{FF2B5EF4-FFF2-40B4-BE49-F238E27FC236}">
                <a16:creationId xmlns:a16="http://schemas.microsoft.com/office/drawing/2014/main" id="{DB8F4C02-7C16-B0DF-C320-6A0A616309F1}"/>
              </a:ext>
            </a:extLst>
          </p:cNvPr>
          <p:cNvSpPr/>
          <p:nvPr/>
        </p:nvSpPr>
        <p:spPr>
          <a:xfrm>
            <a:off x="8730344" y="2055378"/>
            <a:ext cx="3037114" cy="10310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Liquidity assessment template provided on Gulaq.com</a:t>
            </a:r>
          </a:p>
        </p:txBody>
      </p:sp>
    </p:spTree>
    <p:extLst>
      <p:ext uri="{BB962C8B-B14F-4D97-AF65-F5344CB8AC3E}">
        <p14:creationId xmlns:p14="http://schemas.microsoft.com/office/powerpoint/2010/main" val="26765814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7F4CACC-CC24-A64F-B4DA-B5A15EA3A501}"/>
              </a:ext>
            </a:extLst>
          </p:cNvPr>
          <p:cNvGrpSpPr/>
          <p:nvPr/>
        </p:nvGrpSpPr>
        <p:grpSpPr>
          <a:xfrm>
            <a:off x="0" y="6811108"/>
            <a:ext cx="12192000" cy="46892"/>
            <a:chOff x="0" y="6811108"/>
            <a:chExt cx="12192000" cy="46892"/>
          </a:xfrm>
        </p:grpSpPr>
        <p:sp>
          <p:nvSpPr>
            <p:cNvPr id="12" name="Rectangle 11">
              <a:extLst>
                <a:ext uri="{FF2B5EF4-FFF2-40B4-BE49-F238E27FC236}">
                  <a16:creationId xmlns:a16="http://schemas.microsoft.com/office/drawing/2014/main" id="{B45A71A1-ACED-2746-BF08-4E9556BB5A64}"/>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3" name="Rectangle 12">
              <a:extLst>
                <a:ext uri="{FF2B5EF4-FFF2-40B4-BE49-F238E27FC236}">
                  <a16:creationId xmlns:a16="http://schemas.microsoft.com/office/drawing/2014/main" id="{7BBA4116-A661-2E4E-AE8B-B8FDF8FCB8CA}"/>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D6D4C26A-CF9A-D54F-870B-1B665E3E1261}"/>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0DB024D0-80E8-424D-8257-C0033261EEDC}"/>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0FE05CFB-E685-C64F-BE1B-DC8D281CB459}"/>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7DF28313-DCC1-634D-AACB-898C8EC9E524}"/>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A502F74C-8293-0148-BAF8-17499F6DF5C3}"/>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788157DE-5520-C64C-AE06-4936E6C4269F}"/>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E1478E59-207A-1940-9A3A-3328F0F11415}"/>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D5A04F2C-1C46-4D4E-85C8-AC3B22B1230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9EB14651-261E-AC46-8EE3-3F058E16FE1C}"/>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037EC367-433A-8D42-88B9-916C4ACD5DF7}"/>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50D7E4DD-01F2-6340-882C-DE3971370B6B}"/>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B5DA03F9-0C80-E347-AD25-EFFEF05A24E9}"/>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46F31D64-16C2-D548-A080-7E00323E7EC6}"/>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567046D-FAA7-0846-85BB-623027933F2B}"/>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91529BE7-D8AD-C547-8D45-B81679FE04FC}"/>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41405493-F631-F64F-8996-CF64939AC0EA}"/>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6B76A85B-87CC-EC48-A1A0-28830BCC15B9}"/>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F097B615-7E94-334F-B61A-C13B1A8E3141}"/>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grpSp>
        <p:nvGrpSpPr>
          <p:cNvPr id="33" name="Group 32">
            <a:extLst>
              <a:ext uri="{FF2B5EF4-FFF2-40B4-BE49-F238E27FC236}">
                <a16:creationId xmlns:a16="http://schemas.microsoft.com/office/drawing/2014/main" id="{F0A9B963-EE29-0929-7C16-D53D03C35232}"/>
              </a:ext>
            </a:extLst>
          </p:cNvPr>
          <p:cNvGrpSpPr/>
          <p:nvPr/>
        </p:nvGrpSpPr>
        <p:grpSpPr>
          <a:xfrm>
            <a:off x="0" y="-13252"/>
            <a:ext cx="12192000" cy="1230489"/>
            <a:chOff x="0" y="-13252"/>
            <a:chExt cx="12192000" cy="1230489"/>
          </a:xfrm>
        </p:grpSpPr>
        <p:sp>
          <p:nvSpPr>
            <p:cNvPr id="36" name="Rectangle 35">
              <a:extLst>
                <a:ext uri="{FF2B5EF4-FFF2-40B4-BE49-F238E27FC236}">
                  <a16:creationId xmlns:a16="http://schemas.microsoft.com/office/drawing/2014/main" id="{6FDFA76B-6BA0-6242-83BB-3C0BCA216D83}"/>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Box 34">
              <a:extLst>
                <a:ext uri="{FF2B5EF4-FFF2-40B4-BE49-F238E27FC236}">
                  <a16:creationId xmlns:a16="http://schemas.microsoft.com/office/drawing/2014/main" id="{A780994D-EC5B-33F4-AE9F-4A1323BE5BA6}"/>
                </a:ext>
              </a:extLst>
            </p:cNvPr>
            <p:cNvSpPr txBox="1"/>
            <p:nvPr/>
          </p:nvSpPr>
          <p:spPr>
            <a:xfrm>
              <a:off x="1030415" y="324993"/>
              <a:ext cx="8988358" cy="553998"/>
            </a:xfrm>
            <a:prstGeom prst="rect">
              <a:avLst/>
            </a:prstGeom>
            <a:noFill/>
          </p:spPr>
          <p:txBody>
            <a:bodyPr wrap="none" rtlCol="0">
              <a:spAutoFit/>
            </a:bodyPr>
            <a:lstStyle/>
            <a:p>
              <a:r>
                <a:rPr lang="en-US" sz="3000" b="1" dirty="0">
                  <a:solidFill>
                    <a:schemeClr val="bg1"/>
                  </a:solidFill>
                  <a:latin typeface="Merriweather" pitchFamily="2" charset="77"/>
                </a:rPr>
                <a:t>Gear based investing – 5 Year Rolling Returns</a:t>
              </a:r>
              <a:endParaRPr lang="en-US" sz="3000" dirty="0">
                <a:solidFill>
                  <a:schemeClr val="bg1"/>
                </a:solidFill>
                <a:latin typeface="Merriweather" pitchFamily="2" charset="77"/>
              </a:endParaRPr>
            </a:p>
          </p:txBody>
        </p:sp>
      </p:grpSp>
      <p:pic>
        <p:nvPicPr>
          <p:cNvPr id="4" name="Picture 3" descr="Icon&#10;&#10;Description automatically generated">
            <a:extLst>
              <a:ext uri="{FF2B5EF4-FFF2-40B4-BE49-F238E27FC236}">
                <a16:creationId xmlns:a16="http://schemas.microsoft.com/office/drawing/2014/main" id="{93BEBFAD-E52F-6086-EA90-F107B2CABE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18812" y="6035040"/>
            <a:ext cx="1581530" cy="542098"/>
          </a:xfrm>
          <a:prstGeom prst="rect">
            <a:avLst/>
          </a:prstGeom>
        </p:spPr>
      </p:pic>
      <p:graphicFrame>
        <p:nvGraphicFramePr>
          <p:cNvPr id="2" name="Table 4">
            <a:extLst>
              <a:ext uri="{FF2B5EF4-FFF2-40B4-BE49-F238E27FC236}">
                <a16:creationId xmlns:a16="http://schemas.microsoft.com/office/drawing/2014/main" id="{85541153-440E-7A19-BCDD-16B5484FE149}"/>
              </a:ext>
            </a:extLst>
          </p:cNvPr>
          <p:cNvGraphicFramePr>
            <a:graphicFrameLocks noGrp="1"/>
          </p:cNvGraphicFramePr>
          <p:nvPr>
            <p:extLst>
              <p:ext uri="{D42A27DB-BD31-4B8C-83A1-F6EECF244321}">
                <p14:modId xmlns:p14="http://schemas.microsoft.com/office/powerpoint/2010/main" val="4097929449"/>
              </p:ext>
            </p:extLst>
          </p:nvPr>
        </p:nvGraphicFramePr>
        <p:xfrm>
          <a:off x="906844" y="1587500"/>
          <a:ext cx="10162020" cy="1841500"/>
        </p:xfrm>
        <a:graphic>
          <a:graphicData uri="http://schemas.openxmlformats.org/drawingml/2006/table">
            <a:tbl>
              <a:tblPr firstRow="1" bandRow="1">
                <a:tableStyleId>{5C22544A-7EE6-4342-B048-85BDC9FD1C3A}</a:tableStyleId>
              </a:tblPr>
              <a:tblGrid>
                <a:gridCol w="1905000">
                  <a:extLst>
                    <a:ext uri="{9D8B030D-6E8A-4147-A177-3AD203B41FA5}">
                      <a16:colId xmlns:a16="http://schemas.microsoft.com/office/drawing/2014/main" val="1660574380"/>
                    </a:ext>
                  </a:extLst>
                </a:gridCol>
                <a:gridCol w="1349828">
                  <a:extLst>
                    <a:ext uri="{9D8B030D-6E8A-4147-A177-3AD203B41FA5}">
                      <a16:colId xmlns:a16="http://schemas.microsoft.com/office/drawing/2014/main" val="1306631811"/>
                    </a:ext>
                  </a:extLst>
                </a:gridCol>
                <a:gridCol w="1360714">
                  <a:extLst>
                    <a:ext uri="{9D8B030D-6E8A-4147-A177-3AD203B41FA5}">
                      <a16:colId xmlns:a16="http://schemas.microsoft.com/office/drawing/2014/main" val="3229099758"/>
                    </a:ext>
                  </a:extLst>
                </a:gridCol>
                <a:gridCol w="1360715">
                  <a:extLst>
                    <a:ext uri="{9D8B030D-6E8A-4147-A177-3AD203B41FA5}">
                      <a16:colId xmlns:a16="http://schemas.microsoft.com/office/drawing/2014/main" val="3935470327"/>
                    </a:ext>
                  </a:extLst>
                </a:gridCol>
                <a:gridCol w="1436914">
                  <a:extLst>
                    <a:ext uri="{9D8B030D-6E8A-4147-A177-3AD203B41FA5}">
                      <a16:colId xmlns:a16="http://schemas.microsoft.com/office/drawing/2014/main" val="3909646141"/>
                    </a:ext>
                  </a:extLst>
                </a:gridCol>
                <a:gridCol w="1349829">
                  <a:extLst>
                    <a:ext uri="{9D8B030D-6E8A-4147-A177-3AD203B41FA5}">
                      <a16:colId xmlns:a16="http://schemas.microsoft.com/office/drawing/2014/main" val="1924427583"/>
                    </a:ext>
                  </a:extLst>
                </a:gridCol>
                <a:gridCol w="1399020">
                  <a:extLst>
                    <a:ext uri="{9D8B030D-6E8A-4147-A177-3AD203B41FA5}">
                      <a16:colId xmlns:a16="http://schemas.microsoft.com/office/drawing/2014/main" val="3089082711"/>
                    </a:ext>
                  </a:extLst>
                </a:gridCol>
              </a:tblGrid>
              <a:tr h="370840">
                <a:tc>
                  <a:txBody>
                    <a:bodyPr/>
                    <a:lstStyle/>
                    <a:p>
                      <a:pPr>
                        <a:lnSpc>
                          <a:spcPct val="150000"/>
                        </a:lnSpc>
                      </a:pPr>
                      <a:endParaRPr lang="en-IN"/>
                    </a:p>
                  </a:txBody>
                  <a:tcPr/>
                </a:tc>
                <a:tc>
                  <a:txBody>
                    <a:bodyPr/>
                    <a:lstStyle/>
                    <a:p>
                      <a:pPr algn="ctr">
                        <a:lnSpc>
                          <a:spcPct val="150000"/>
                        </a:lnSpc>
                      </a:pPr>
                      <a:r>
                        <a:rPr lang="en-IN" dirty="0"/>
                        <a:t>Gear 6</a:t>
                      </a:r>
                    </a:p>
                  </a:txBody>
                  <a:tcPr/>
                </a:tc>
                <a:tc>
                  <a:txBody>
                    <a:bodyPr/>
                    <a:lstStyle/>
                    <a:p>
                      <a:pPr algn="ctr">
                        <a:lnSpc>
                          <a:spcPct val="150000"/>
                        </a:lnSpc>
                      </a:pPr>
                      <a:r>
                        <a:rPr lang="en-IN" dirty="0"/>
                        <a:t>Gear 5</a:t>
                      </a:r>
                    </a:p>
                  </a:txBody>
                  <a:tcPr/>
                </a:tc>
                <a:tc>
                  <a:txBody>
                    <a:bodyPr/>
                    <a:lstStyle/>
                    <a:p>
                      <a:pPr algn="ctr">
                        <a:lnSpc>
                          <a:spcPct val="150000"/>
                        </a:lnSpc>
                      </a:pPr>
                      <a:r>
                        <a:rPr lang="en-IN" dirty="0"/>
                        <a:t>Gear 4</a:t>
                      </a:r>
                    </a:p>
                  </a:txBody>
                  <a:tcPr/>
                </a:tc>
                <a:tc>
                  <a:txBody>
                    <a:bodyPr/>
                    <a:lstStyle/>
                    <a:p>
                      <a:pPr algn="ctr">
                        <a:lnSpc>
                          <a:spcPct val="150000"/>
                        </a:lnSpc>
                      </a:pPr>
                      <a:r>
                        <a:rPr lang="en-IN" dirty="0"/>
                        <a:t>Gear 3</a:t>
                      </a:r>
                    </a:p>
                  </a:txBody>
                  <a:tcPr/>
                </a:tc>
                <a:tc>
                  <a:txBody>
                    <a:bodyPr/>
                    <a:lstStyle/>
                    <a:p>
                      <a:pPr algn="ctr">
                        <a:lnSpc>
                          <a:spcPct val="150000"/>
                        </a:lnSpc>
                      </a:pPr>
                      <a:r>
                        <a:rPr lang="en-IN" dirty="0"/>
                        <a:t>Gear 2</a:t>
                      </a:r>
                    </a:p>
                  </a:txBody>
                  <a:tcPr/>
                </a:tc>
                <a:tc>
                  <a:txBody>
                    <a:bodyPr/>
                    <a:lstStyle/>
                    <a:p>
                      <a:pPr algn="ctr">
                        <a:lnSpc>
                          <a:spcPct val="150000"/>
                        </a:lnSpc>
                      </a:pPr>
                      <a:r>
                        <a:rPr lang="en-IN" dirty="0"/>
                        <a:t>Gear 1</a:t>
                      </a:r>
                    </a:p>
                  </a:txBody>
                  <a:tcPr/>
                </a:tc>
                <a:extLst>
                  <a:ext uri="{0D108BD9-81ED-4DB2-BD59-A6C34878D82A}">
                    <a16:rowId xmlns:a16="http://schemas.microsoft.com/office/drawing/2014/main" val="3720769226"/>
                  </a:ext>
                </a:extLst>
              </a:tr>
              <a:tr h="370840">
                <a:tc>
                  <a:txBody>
                    <a:bodyPr/>
                    <a:lstStyle/>
                    <a:p>
                      <a:pPr>
                        <a:lnSpc>
                          <a:spcPct val="150000"/>
                        </a:lnSpc>
                      </a:pPr>
                      <a:r>
                        <a:rPr lang="en-IN" dirty="0"/>
                        <a:t>Average Returns</a:t>
                      </a:r>
                    </a:p>
                  </a:txBody>
                  <a:tcPr/>
                </a:tc>
                <a:tc>
                  <a:txBody>
                    <a:bodyPr/>
                    <a:lstStyle/>
                    <a:p>
                      <a:pPr algn="r" fontAlgn="b"/>
                      <a:r>
                        <a:rPr lang="en-IN" sz="1800" b="0" i="0" u="none" strike="noStrike" dirty="0">
                          <a:solidFill>
                            <a:srgbClr val="000000"/>
                          </a:solidFill>
                          <a:effectLst/>
                          <a:latin typeface="Calibri" panose="020F0502020204030204" pitchFamily="34" charset="0"/>
                        </a:rPr>
                        <a:t>11.2%</a:t>
                      </a:r>
                    </a:p>
                  </a:txBody>
                  <a:tcPr marL="0" marR="0" marT="0" marB="0" anchor="b"/>
                </a:tc>
                <a:tc>
                  <a:txBody>
                    <a:bodyPr/>
                    <a:lstStyle/>
                    <a:p>
                      <a:pPr algn="r" fontAlgn="b"/>
                      <a:r>
                        <a:rPr lang="en-IN" sz="1800" b="0" i="0" u="none" strike="noStrike">
                          <a:solidFill>
                            <a:srgbClr val="000000"/>
                          </a:solidFill>
                          <a:effectLst/>
                          <a:latin typeface="Calibri" panose="020F0502020204030204" pitchFamily="34" charset="0"/>
                        </a:rPr>
                        <a:t>11.1%</a:t>
                      </a:r>
                    </a:p>
                  </a:txBody>
                  <a:tcPr marL="0" marR="0" marT="0" marB="0" anchor="b"/>
                </a:tc>
                <a:tc>
                  <a:txBody>
                    <a:bodyPr/>
                    <a:lstStyle/>
                    <a:p>
                      <a:pPr algn="r" fontAlgn="b"/>
                      <a:r>
                        <a:rPr lang="en-IN" sz="1800" b="0" i="0" u="none" strike="noStrike" dirty="0">
                          <a:solidFill>
                            <a:srgbClr val="000000"/>
                          </a:solidFill>
                          <a:effectLst/>
                          <a:latin typeface="Calibri" panose="020F0502020204030204" pitchFamily="34" charset="0"/>
                        </a:rPr>
                        <a:t>10.8%</a:t>
                      </a:r>
                    </a:p>
                  </a:txBody>
                  <a:tcPr marL="0" marR="0" marT="0" marB="0" anchor="b"/>
                </a:tc>
                <a:tc>
                  <a:txBody>
                    <a:bodyPr/>
                    <a:lstStyle/>
                    <a:p>
                      <a:pPr algn="r" fontAlgn="b"/>
                      <a:r>
                        <a:rPr lang="en-IN" sz="1800" b="0" i="0" u="none" strike="noStrike">
                          <a:solidFill>
                            <a:srgbClr val="000000"/>
                          </a:solidFill>
                          <a:effectLst/>
                          <a:latin typeface="Calibri" panose="020F0502020204030204" pitchFamily="34" charset="0"/>
                        </a:rPr>
                        <a:t>10.2%</a:t>
                      </a:r>
                    </a:p>
                  </a:txBody>
                  <a:tcPr marL="0" marR="0" marT="0" marB="0" anchor="b"/>
                </a:tc>
                <a:tc>
                  <a:txBody>
                    <a:bodyPr/>
                    <a:lstStyle/>
                    <a:p>
                      <a:pPr algn="r" fontAlgn="b"/>
                      <a:r>
                        <a:rPr lang="en-IN" sz="1800" b="0" i="0" u="none" strike="noStrike">
                          <a:solidFill>
                            <a:srgbClr val="000000"/>
                          </a:solidFill>
                          <a:effectLst/>
                          <a:latin typeface="Calibri" panose="020F0502020204030204" pitchFamily="34" charset="0"/>
                        </a:rPr>
                        <a:t>9.5%</a:t>
                      </a:r>
                    </a:p>
                  </a:txBody>
                  <a:tcPr marL="0" marR="0" marT="0" marB="0" anchor="b"/>
                </a:tc>
                <a:tc>
                  <a:txBody>
                    <a:bodyPr/>
                    <a:lstStyle/>
                    <a:p>
                      <a:pPr algn="r" fontAlgn="b"/>
                      <a:r>
                        <a:rPr lang="en-IN" sz="1800" b="0" i="0" u="none" strike="noStrike" dirty="0">
                          <a:solidFill>
                            <a:srgbClr val="000000"/>
                          </a:solidFill>
                          <a:effectLst/>
                          <a:latin typeface="Calibri" panose="020F0502020204030204" pitchFamily="34" charset="0"/>
                        </a:rPr>
                        <a:t>8.5%</a:t>
                      </a:r>
                    </a:p>
                  </a:txBody>
                  <a:tcPr marL="0" marR="0" marT="0" marB="0" anchor="b"/>
                </a:tc>
                <a:extLst>
                  <a:ext uri="{0D108BD9-81ED-4DB2-BD59-A6C34878D82A}">
                    <a16:rowId xmlns:a16="http://schemas.microsoft.com/office/drawing/2014/main" val="4011000677"/>
                  </a:ext>
                </a:extLst>
              </a:tr>
              <a:tr h="370840">
                <a:tc>
                  <a:txBody>
                    <a:bodyPr/>
                    <a:lstStyle/>
                    <a:p>
                      <a:pPr>
                        <a:lnSpc>
                          <a:spcPct val="150000"/>
                        </a:lnSpc>
                      </a:pPr>
                      <a:r>
                        <a:rPr lang="en-IN" dirty="0"/>
                        <a:t>Best Returns</a:t>
                      </a:r>
                    </a:p>
                  </a:txBody>
                  <a:tcPr/>
                </a:tc>
                <a:tc>
                  <a:txBody>
                    <a:bodyPr/>
                    <a:lstStyle/>
                    <a:p>
                      <a:pPr algn="r" fontAlgn="b"/>
                      <a:r>
                        <a:rPr lang="en-IN" sz="1800" b="0" i="0" u="none" strike="noStrike">
                          <a:solidFill>
                            <a:srgbClr val="000000"/>
                          </a:solidFill>
                          <a:effectLst/>
                          <a:latin typeface="Calibri" panose="020F0502020204030204" pitchFamily="34" charset="0"/>
                        </a:rPr>
                        <a:t>24.8%</a:t>
                      </a:r>
                    </a:p>
                  </a:txBody>
                  <a:tcPr marL="0" marR="0" marT="0" marB="0" anchor="b"/>
                </a:tc>
                <a:tc>
                  <a:txBody>
                    <a:bodyPr/>
                    <a:lstStyle/>
                    <a:p>
                      <a:pPr algn="r" fontAlgn="b"/>
                      <a:r>
                        <a:rPr lang="en-IN" sz="1800" b="0" i="0" u="none" strike="noStrike">
                          <a:solidFill>
                            <a:srgbClr val="000000"/>
                          </a:solidFill>
                          <a:effectLst/>
                          <a:latin typeface="Calibri" panose="020F0502020204030204" pitchFamily="34" charset="0"/>
                        </a:rPr>
                        <a:t>22.4%</a:t>
                      </a:r>
                    </a:p>
                  </a:txBody>
                  <a:tcPr marL="0" marR="0" marT="0" marB="0" anchor="b"/>
                </a:tc>
                <a:tc>
                  <a:txBody>
                    <a:bodyPr/>
                    <a:lstStyle/>
                    <a:p>
                      <a:pPr algn="r" fontAlgn="b"/>
                      <a:r>
                        <a:rPr lang="en-IN" sz="1800" b="0" i="0" u="none" strike="noStrike">
                          <a:solidFill>
                            <a:srgbClr val="000000"/>
                          </a:solidFill>
                          <a:effectLst/>
                          <a:latin typeface="Calibri" panose="020F0502020204030204" pitchFamily="34" charset="0"/>
                        </a:rPr>
                        <a:t>19.4%</a:t>
                      </a:r>
                    </a:p>
                  </a:txBody>
                  <a:tcPr marL="0" marR="0" marT="0" marB="0" anchor="b"/>
                </a:tc>
                <a:tc>
                  <a:txBody>
                    <a:bodyPr/>
                    <a:lstStyle/>
                    <a:p>
                      <a:pPr algn="r" fontAlgn="b"/>
                      <a:r>
                        <a:rPr lang="en-IN" sz="1800" b="0" i="0" u="none" strike="noStrike" dirty="0">
                          <a:solidFill>
                            <a:srgbClr val="000000"/>
                          </a:solidFill>
                          <a:effectLst/>
                          <a:latin typeface="Calibri" panose="020F0502020204030204" pitchFamily="34" charset="0"/>
                        </a:rPr>
                        <a:t>15.5%</a:t>
                      </a:r>
                    </a:p>
                  </a:txBody>
                  <a:tcPr marL="0" marR="0" marT="0" marB="0" anchor="b"/>
                </a:tc>
                <a:tc>
                  <a:txBody>
                    <a:bodyPr/>
                    <a:lstStyle/>
                    <a:p>
                      <a:pPr algn="r" fontAlgn="b"/>
                      <a:r>
                        <a:rPr lang="en-IN" sz="1800" b="0" i="0" u="none" strike="noStrike" dirty="0">
                          <a:solidFill>
                            <a:srgbClr val="000000"/>
                          </a:solidFill>
                          <a:effectLst/>
                          <a:latin typeface="Calibri" panose="020F0502020204030204" pitchFamily="34" charset="0"/>
                        </a:rPr>
                        <a:t>11.9%</a:t>
                      </a:r>
                    </a:p>
                  </a:txBody>
                  <a:tcPr marL="0" marR="0" marT="0" marB="0" anchor="b"/>
                </a:tc>
                <a:tc>
                  <a:txBody>
                    <a:bodyPr/>
                    <a:lstStyle/>
                    <a:p>
                      <a:pPr algn="r" fontAlgn="b"/>
                      <a:r>
                        <a:rPr lang="en-IN" sz="1800" b="0" i="0" u="none" strike="noStrike" dirty="0">
                          <a:solidFill>
                            <a:srgbClr val="000000"/>
                          </a:solidFill>
                          <a:effectLst/>
                          <a:latin typeface="Calibri" panose="020F0502020204030204" pitchFamily="34" charset="0"/>
                        </a:rPr>
                        <a:t>11.6%</a:t>
                      </a:r>
                    </a:p>
                  </a:txBody>
                  <a:tcPr marL="0" marR="0" marT="0" marB="0" anchor="b"/>
                </a:tc>
                <a:extLst>
                  <a:ext uri="{0D108BD9-81ED-4DB2-BD59-A6C34878D82A}">
                    <a16:rowId xmlns:a16="http://schemas.microsoft.com/office/drawing/2014/main" val="3823837246"/>
                  </a:ext>
                </a:extLst>
              </a:tr>
              <a:tr h="370840">
                <a:tc>
                  <a:txBody>
                    <a:bodyPr/>
                    <a:lstStyle/>
                    <a:p>
                      <a:pPr>
                        <a:lnSpc>
                          <a:spcPct val="150000"/>
                        </a:lnSpc>
                      </a:pPr>
                      <a:r>
                        <a:rPr lang="en-IN" dirty="0"/>
                        <a:t>Worst Returns</a:t>
                      </a:r>
                    </a:p>
                  </a:txBody>
                  <a:tcPr/>
                </a:tc>
                <a:tc>
                  <a:txBody>
                    <a:bodyPr/>
                    <a:lstStyle/>
                    <a:p>
                      <a:pPr algn="r" fontAlgn="b"/>
                      <a:r>
                        <a:rPr lang="en-IN" sz="1800" b="0" i="0" u="none" strike="noStrike">
                          <a:solidFill>
                            <a:srgbClr val="000000"/>
                          </a:solidFill>
                          <a:effectLst/>
                          <a:latin typeface="Calibri" panose="020F0502020204030204" pitchFamily="34" charset="0"/>
                        </a:rPr>
                        <a:t>0.0%</a:t>
                      </a:r>
                    </a:p>
                  </a:txBody>
                  <a:tcPr marL="0" marR="0" marT="0" marB="0" anchor="b"/>
                </a:tc>
                <a:tc>
                  <a:txBody>
                    <a:bodyPr/>
                    <a:lstStyle/>
                    <a:p>
                      <a:pPr algn="r" fontAlgn="b"/>
                      <a:r>
                        <a:rPr lang="en-IN" sz="1800" b="0" i="0" u="none" strike="noStrike">
                          <a:solidFill>
                            <a:srgbClr val="000000"/>
                          </a:solidFill>
                          <a:effectLst/>
                          <a:latin typeface="Calibri" panose="020F0502020204030204" pitchFamily="34" charset="0"/>
                        </a:rPr>
                        <a:t>2.4%</a:t>
                      </a:r>
                    </a:p>
                  </a:txBody>
                  <a:tcPr marL="0" marR="0" marT="0" marB="0" anchor="b"/>
                </a:tc>
                <a:tc>
                  <a:txBody>
                    <a:bodyPr/>
                    <a:lstStyle/>
                    <a:p>
                      <a:pPr algn="r" fontAlgn="b"/>
                      <a:r>
                        <a:rPr lang="en-IN" sz="1800" b="0" i="0" u="none" strike="noStrike">
                          <a:solidFill>
                            <a:srgbClr val="000000"/>
                          </a:solidFill>
                          <a:effectLst/>
                          <a:latin typeface="Calibri" panose="020F0502020204030204" pitchFamily="34" charset="0"/>
                        </a:rPr>
                        <a:t>4.5%</a:t>
                      </a:r>
                    </a:p>
                  </a:txBody>
                  <a:tcPr marL="0" marR="0" marT="0" marB="0" anchor="b"/>
                </a:tc>
                <a:tc>
                  <a:txBody>
                    <a:bodyPr/>
                    <a:lstStyle/>
                    <a:p>
                      <a:pPr algn="r" fontAlgn="b"/>
                      <a:r>
                        <a:rPr lang="en-IN" sz="1800" b="0" i="0" u="none" strike="noStrike">
                          <a:solidFill>
                            <a:srgbClr val="000000"/>
                          </a:solidFill>
                          <a:effectLst/>
                          <a:latin typeface="Calibri" panose="020F0502020204030204" pitchFamily="34" charset="0"/>
                        </a:rPr>
                        <a:t>6.4%</a:t>
                      </a:r>
                    </a:p>
                  </a:txBody>
                  <a:tcPr marL="0" marR="0" marT="0" marB="0" anchor="b"/>
                </a:tc>
                <a:tc>
                  <a:txBody>
                    <a:bodyPr/>
                    <a:lstStyle/>
                    <a:p>
                      <a:pPr algn="r" fontAlgn="b"/>
                      <a:r>
                        <a:rPr lang="en-IN" sz="1800" b="0" i="0" u="none" strike="noStrike" dirty="0">
                          <a:solidFill>
                            <a:srgbClr val="000000"/>
                          </a:solidFill>
                          <a:effectLst/>
                          <a:latin typeface="Calibri" panose="020F0502020204030204" pitchFamily="34" charset="0"/>
                        </a:rPr>
                        <a:t>7.1%</a:t>
                      </a:r>
                    </a:p>
                  </a:txBody>
                  <a:tcPr marL="0" marR="0" marT="0" marB="0" anchor="b"/>
                </a:tc>
                <a:tc>
                  <a:txBody>
                    <a:bodyPr/>
                    <a:lstStyle/>
                    <a:p>
                      <a:pPr algn="r" fontAlgn="b"/>
                      <a:r>
                        <a:rPr lang="en-IN" sz="1800" b="0" i="0" u="none" strike="noStrike" dirty="0">
                          <a:solidFill>
                            <a:srgbClr val="000000"/>
                          </a:solidFill>
                          <a:effectLst/>
                          <a:latin typeface="Calibri" panose="020F0502020204030204" pitchFamily="34" charset="0"/>
                        </a:rPr>
                        <a:t>6.3%</a:t>
                      </a:r>
                    </a:p>
                  </a:txBody>
                  <a:tcPr marL="0" marR="0" marT="0" marB="0" anchor="b"/>
                </a:tc>
                <a:extLst>
                  <a:ext uri="{0D108BD9-81ED-4DB2-BD59-A6C34878D82A}">
                    <a16:rowId xmlns:a16="http://schemas.microsoft.com/office/drawing/2014/main" val="1757165330"/>
                  </a:ext>
                </a:extLst>
              </a:tr>
            </a:tbl>
          </a:graphicData>
        </a:graphic>
      </p:graphicFrame>
      <p:sp>
        <p:nvSpPr>
          <p:cNvPr id="9" name="TextBox 8">
            <a:extLst>
              <a:ext uri="{FF2B5EF4-FFF2-40B4-BE49-F238E27FC236}">
                <a16:creationId xmlns:a16="http://schemas.microsoft.com/office/drawing/2014/main" id="{2784C8A5-43BB-84A0-BE85-0A3984666508}"/>
              </a:ext>
            </a:extLst>
          </p:cNvPr>
          <p:cNvSpPr txBox="1"/>
          <p:nvPr/>
        </p:nvSpPr>
        <p:spPr>
          <a:xfrm>
            <a:off x="2372621" y="6309844"/>
            <a:ext cx="6096000" cy="382092"/>
          </a:xfrm>
          <a:prstGeom prst="rect">
            <a:avLst/>
          </a:prstGeom>
          <a:noFill/>
        </p:spPr>
        <p:txBody>
          <a:bodyPr wrap="square">
            <a:spAutoFit/>
          </a:bodyPr>
          <a:lstStyle/>
          <a:p>
            <a:pPr>
              <a:lnSpc>
                <a:spcPct val="150000"/>
              </a:lnSpc>
            </a:pPr>
            <a:r>
              <a:rPr lang="en-IN" sz="1400" dirty="0">
                <a:sym typeface="Wingdings" panose="05000000000000000000" pitchFamily="2" charset="2"/>
              </a:rPr>
              <a:t>*Equity = BSE Sensex, Debt = FD Returns, 90% confidence </a:t>
            </a:r>
          </a:p>
        </p:txBody>
      </p:sp>
      <p:graphicFrame>
        <p:nvGraphicFramePr>
          <p:cNvPr id="3" name="Table 4">
            <a:extLst>
              <a:ext uri="{FF2B5EF4-FFF2-40B4-BE49-F238E27FC236}">
                <a16:creationId xmlns:a16="http://schemas.microsoft.com/office/drawing/2014/main" id="{2F5E3886-944C-A986-2CCA-DC27C62BE1D4}"/>
              </a:ext>
            </a:extLst>
          </p:cNvPr>
          <p:cNvGraphicFramePr>
            <a:graphicFrameLocks noGrp="1"/>
          </p:cNvGraphicFramePr>
          <p:nvPr>
            <p:extLst>
              <p:ext uri="{D42A27DB-BD31-4B8C-83A1-F6EECF244321}">
                <p14:modId xmlns:p14="http://schemas.microsoft.com/office/powerpoint/2010/main" val="2772370676"/>
              </p:ext>
            </p:extLst>
          </p:nvPr>
        </p:nvGraphicFramePr>
        <p:xfrm>
          <a:off x="947557" y="3855294"/>
          <a:ext cx="10162020" cy="1841500"/>
        </p:xfrm>
        <a:graphic>
          <a:graphicData uri="http://schemas.openxmlformats.org/drawingml/2006/table">
            <a:tbl>
              <a:tblPr firstRow="1" bandRow="1">
                <a:tableStyleId>{5C22544A-7EE6-4342-B048-85BDC9FD1C3A}</a:tableStyleId>
              </a:tblPr>
              <a:tblGrid>
                <a:gridCol w="1905000">
                  <a:extLst>
                    <a:ext uri="{9D8B030D-6E8A-4147-A177-3AD203B41FA5}">
                      <a16:colId xmlns:a16="http://schemas.microsoft.com/office/drawing/2014/main" val="1660574380"/>
                    </a:ext>
                  </a:extLst>
                </a:gridCol>
                <a:gridCol w="1349828">
                  <a:extLst>
                    <a:ext uri="{9D8B030D-6E8A-4147-A177-3AD203B41FA5}">
                      <a16:colId xmlns:a16="http://schemas.microsoft.com/office/drawing/2014/main" val="1306631811"/>
                    </a:ext>
                  </a:extLst>
                </a:gridCol>
                <a:gridCol w="1360714">
                  <a:extLst>
                    <a:ext uri="{9D8B030D-6E8A-4147-A177-3AD203B41FA5}">
                      <a16:colId xmlns:a16="http://schemas.microsoft.com/office/drawing/2014/main" val="3229099758"/>
                    </a:ext>
                  </a:extLst>
                </a:gridCol>
                <a:gridCol w="1360715">
                  <a:extLst>
                    <a:ext uri="{9D8B030D-6E8A-4147-A177-3AD203B41FA5}">
                      <a16:colId xmlns:a16="http://schemas.microsoft.com/office/drawing/2014/main" val="3935470327"/>
                    </a:ext>
                  </a:extLst>
                </a:gridCol>
                <a:gridCol w="1436914">
                  <a:extLst>
                    <a:ext uri="{9D8B030D-6E8A-4147-A177-3AD203B41FA5}">
                      <a16:colId xmlns:a16="http://schemas.microsoft.com/office/drawing/2014/main" val="3909646141"/>
                    </a:ext>
                  </a:extLst>
                </a:gridCol>
                <a:gridCol w="1349829">
                  <a:extLst>
                    <a:ext uri="{9D8B030D-6E8A-4147-A177-3AD203B41FA5}">
                      <a16:colId xmlns:a16="http://schemas.microsoft.com/office/drawing/2014/main" val="1924427583"/>
                    </a:ext>
                  </a:extLst>
                </a:gridCol>
                <a:gridCol w="1399020">
                  <a:extLst>
                    <a:ext uri="{9D8B030D-6E8A-4147-A177-3AD203B41FA5}">
                      <a16:colId xmlns:a16="http://schemas.microsoft.com/office/drawing/2014/main" val="3089082711"/>
                    </a:ext>
                  </a:extLst>
                </a:gridCol>
              </a:tblGrid>
              <a:tr h="370840">
                <a:tc>
                  <a:txBody>
                    <a:bodyPr/>
                    <a:lstStyle/>
                    <a:p>
                      <a:pPr>
                        <a:lnSpc>
                          <a:spcPct val="150000"/>
                        </a:lnSpc>
                      </a:pPr>
                      <a:endParaRPr lang="en-IN" dirty="0"/>
                    </a:p>
                  </a:txBody>
                  <a:tcPr/>
                </a:tc>
                <a:tc>
                  <a:txBody>
                    <a:bodyPr/>
                    <a:lstStyle/>
                    <a:p>
                      <a:pPr algn="ctr">
                        <a:lnSpc>
                          <a:spcPct val="150000"/>
                        </a:lnSpc>
                      </a:pPr>
                      <a:r>
                        <a:rPr lang="en-IN" dirty="0"/>
                        <a:t>Gear 6</a:t>
                      </a:r>
                    </a:p>
                  </a:txBody>
                  <a:tcPr/>
                </a:tc>
                <a:tc>
                  <a:txBody>
                    <a:bodyPr/>
                    <a:lstStyle/>
                    <a:p>
                      <a:pPr algn="ctr">
                        <a:lnSpc>
                          <a:spcPct val="150000"/>
                        </a:lnSpc>
                      </a:pPr>
                      <a:r>
                        <a:rPr lang="en-IN" dirty="0"/>
                        <a:t>Gear 5</a:t>
                      </a:r>
                    </a:p>
                  </a:txBody>
                  <a:tcPr/>
                </a:tc>
                <a:tc>
                  <a:txBody>
                    <a:bodyPr/>
                    <a:lstStyle/>
                    <a:p>
                      <a:pPr algn="ctr">
                        <a:lnSpc>
                          <a:spcPct val="150000"/>
                        </a:lnSpc>
                      </a:pPr>
                      <a:r>
                        <a:rPr lang="en-IN" dirty="0"/>
                        <a:t>Gear 4</a:t>
                      </a:r>
                    </a:p>
                  </a:txBody>
                  <a:tcPr/>
                </a:tc>
                <a:tc>
                  <a:txBody>
                    <a:bodyPr/>
                    <a:lstStyle/>
                    <a:p>
                      <a:pPr algn="ctr">
                        <a:lnSpc>
                          <a:spcPct val="150000"/>
                        </a:lnSpc>
                      </a:pPr>
                      <a:r>
                        <a:rPr lang="en-IN" dirty="0"/>
                        <a:t>Gear 3</a:t>
                      </a:r>
                    </a:p>
                  </a:txBody>
                  <a:tcPr/>
                </a:tc>
                <a:tc>
                  <a:txBody>
                    <a:bodyPr/>
                    <a:lstStyle/>
                    <a:p>
                      <a:pPr algn="ctr">
                        <a:lnSpc>
                          <a:spcPct val="150000"/>
                        </a:lnSpc>
                      </a:pPr>
                      <a:r>
                        <a:rPr lang="en-IN" dirty="0"/>
                        <a:t>Gear 2</a:t>
                      </a:r>
                    </a:p>
                  </a:txBody>
                  <a:tcPr/>
                </a:tc>
                <a:tc>
                  <a:txBody>
                    <a:bodyPr/>
                    <a:lstStyle/>
                    <a:p>
                      <a:pPr algn="ctr">
                        <a:lnSpc>
                          <a:spcPct val="150000"/>
                        </a:lnSpc>
                      </a:pPr>
                      <a:r>
                        <a:rPr lang="en-IN" dirty="0"/>
                        <a:t>Gear 1</a:t>
                      </a:r>
                    </a:p>
                  </a:txBody>
                  <a:tcPr/>
                </a:tc>
                <a:extLst>
                  <a:ext uri="{0D108BD9-81ED-4DB2-BD59-A6C34878D82A}">
                    <a16:rowId xmlns:a16="http://schemas.microsoft.com/office/drawing/2014/main" val="3720769226"/>
                  </a:ext>
                </a:extLst>
              </a:tr>
              <a:tr h="370840">
                <a:tc>
                  <a:txBody>
                    <a:bodyPr/>
                    <a:lstStyle/>
                    <a:p>
                      <a:pPr>
                        <a:lnSpc>
                          <a:spcPct val="150000"/>
                        </a:lnSpc>
                      </a:pPr>
                      <a:r>
                        <a:rPr lang="en-IN" dirty="0"/>
                        <a:t>Average</a:t>
                      </a:r>
                    </a:p>
                  </a:txBody>
                  <a:tcPr/>
                </a:tc>
                <a:tc>
                  <a:txBody>
                    <a:bodyPr/>
                    <a:lstStyle/>
                    <a:p>
                      <a:pPr algn="l" fontAlgn="b"/>
                      <a:r>
                        <a:rPr lang="en-IN" sz="1800" b="0" u="none" strike="noStrike" dirty="0">
                          <a:solidFill>
                            <a:srgbClr val="000000"/>
                          </a:solidFill>
                          <a:effectLst/>
                        </a:rPr>
                        <a:t>  15,31,641 </a:t>
                      </a:r>
                      <a:endParaRPr lang="en-IN" sz="18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IN" sz="1800" b="0" u="none" strike="noStrike">
                          <a:solidFill>
                            <a:srgbClr val="000000"/>
                          </a:solidFill>
                          <a:effectLst/>
                        </a:rPr>
                        <a:t>  15,24,768 </a:t>
                      </a:r>
                      <a:endParaRPr lang="en-IN" sz="18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IN" sz="1800" b="0" u="none" strike="noStrike">
                          <a:solidFill>
                            <a:srgbClr val="000000"/>
                          </a:solidFill>
                          <a:effectLst/>
                        </a:rPr>
                        <a:t>   15,02,939 </a:t>
                      </a:r>
                      <a:endParaRPr lang="en-IN" sz="18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IN" sz="1800" b="0" u="none" strike="noStrike">
                          <a:solidFill>
                            <a:srgbClr val="000000"/>
                          </a:solidFill>
                          <a:effectLst/>
                        </a:rPr>
                        <a:t>      14,65,340 </a:t>
                      </a:r>
                      <a:endParaRPr lang="en-IN" sz="18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IN" sz="1800" b="0" u="none" strike="noStrike">
                          <a:solidFill>
                            <a:srgbClr val="000000"/>
                          </a:solidFill>
                          <a:effectLst/>
                        </a:rPr>
                        <a:t>     14,14,229 </a:t>
                      </a:r>
                      <a:endParaRPr lang="en-IN" sz="18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IN" sz="1800" b="0" i="0" u="none" strike="noStrike" dirty="0">
                          <a:solidFill>
                            <a:srgbClr val="000000"/>
                          </a:solidFill>
                          <a:effectLst/>
                          <a:latin typeface="Calibri" panose="020F0502020204030204" pitchFamily="34" charset="0"/>
                        </a:rPr>
                        <a:t>      13,51,421 </a:t>
                      </a:r>
                    </a:p>
                  </a:txBody>
                  <a:tcPr marL="0" marR="0" marT="0" marB="0" anchor="b"/>
                </a:tc>
                <a:extLst>
                  <a:ext uri="{0D108BD9-81ED-4DB2-BD59-A6C34878D82A}">
                    <a16:rowId xmlns:a16="http://schemas.microsoft.com/office/drawing/2014/main" val="4011000677"/>
                  </a:ext>
                </a:extLst>
              </a:tr>
              <a:tr h="370840">
                <a:tc>
                  <a:txBody>
                    <a:bodyPr/>
                    <a:lstStyle/>
                    <a:p>
                      <a:pPr>
                        <a:lnSpc>
                          <a:spcPct val="150000"/>
                        </a:lnSpc>
                      </a:pPr>
                      <a:r>
                        <a:rPr lang="en-IN" dirty="0"/>
                        <a:t>Best outcome</a:t>
                      </a:r>
                    </a:p>
                  </a:txBody>
                  <a:tcPr/>
                </a:tc>
                <a:tc>
                  <a:txBody>
                    <a:bodyPr/>
                    <a:lstStyle/>
                    <a:p>
                      <a:pPr algn="l" fontAlgn="b"/>
                      <a:r>
                        <a:rPr lang="en-IN" sz="1800" b="0" u="none" strike="noStrike">
                          <a:solidFill>
                            <a:srgbClr val="000000"/>
                          </a:solidFill>
                          <a:effectLst/>
                        </a:rPr>
                        <a:t>  27,24,680 </a:t>
                      </a:r>
                      <a:endParaRPr lang="en-IN" sz="18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IN" sz="1800" b="0" u="none" strike="noStrike">
                          <a:solidFill>
                            <a:srgbClr val="000000"/>
                          </a:solidFill>
                          <a:effectLst/>
                        </a:rPr>
                        <a:t>  24,72,576 </a:t>
                      </a:r>
                      <a:endParaRPr lang="en-IN" sz="18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IN" sz="1800" b="0" u="none" strike="noStrike">
                          <a:solidFill>
                            <a:srgbClr val="000000"/>
                          </a:solidFill>
                          <a:effectLst/>
                        </a:rPr>
                        <a:t>   21,84,058 </a:t>
                      </a:r>
                      <a:endParaRPr lang="en-IN" sz="18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IN" sz="1800" b="0" u="none" strike="noStrike">
                          <a:solidFill>
                            <a:srgbClr val="000000"/>
                          </a:solidFill>
                          <a:effectLst/>
                        </a:rPr>
                        <a:t>      18,49,918 </a:t>
                      </a:r>
                      <a:endParaRPr lang="en-IN" sz="18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IN" sz="1800" b="0" u="none" strike="noStrike">
                          <a:solidFill>
                            <a:srgbClr val="000000"/>
                          </a:solidFill>
                          <a:effectLst/>
                        </a:rPr>
                        <a:t>     15,79,039 </a:t>
                      </a:r>
                      <a:endParaRPr lang="en-IN" sz="18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IN" sz="1800" b="0" i="0" u="none" strike="noStrike">
                          <a:solidFill>
                            <a:srgbClr val="000000"/>
                          </a:solidFill>
                          <a:effectLst/>
                          <a:latin typeface="Calibri" panose="020F0502020204030204" pitchFamily="34" charset="0"/>
                        </a:rPr>
                        <a:t>      15,60,081 </a:t>
                      </a:r>
                    </a:p>
                  </a:txBody>
                  <a:tcPr marL="0" marR="0" marT="0" marB="0" anchor="b"/>
                </a:tc>
                <a:extLst>
                  <a:ext uri="{0D108BD9-81ED-4DB2-BD59-A6C34878D82A}">
                    <a16:rowId xmlns:a16="http://schemas.microsoft.com/office/drawing/2014/main" val="3823837246"/>
                  </a:ext>
                </a:extLst>
              </a:tr>
              <a:tr h="370840">
                <a:tc>
                  <a:txBody>
                    <a:bodyPr/>
                    <a:lstStyle/>
                    <a:p>
                      <a:pPr>
                        <a:lnSpc>
                          <a:spcPct val="150000"/>
                        </a:lnSpc>
                      </a:pPr>
                      <a:r>
                        <a:rPr lang="en-IN" dirty="0"/>
                        <a:t>Worst outcome</a:t>
                      </a:r>
                    </a:p>
                  </a:txBody>
                  <a:tcPr/>
                </a:tc>
                <a:tc>
                  <a:txBody>
                    <a:bodyPr/>
                    <a:lstStyle/>
                    <a:p>
                      <a:pPr algn="l" fontAlgn="b"/>
                      <a:r>
                        <a:rPr lang="en-IN" sz="1800" b="0" u="none" strike="noStrike" dirty="0">
                          <a:solidFill>
                            <a:srgbClr val="000000"/>
                          </a:solidFill>
                          <a:effectLst/>
                        </a:rPr>
                        <a:t>    8,99,100 </a:t>
                      </a:r>
                      <a:endParaRPr lang="en-IN" sz="1800" b="0" i="0" u="none" strike="noStrike" dirty="0">
                        <a:solidFill>
                          <a:srgbClr val="000000"/>
                        </a:solidFill>
                        <a:effectLst/>
                        <a:latin typeface="Calibri" panose="020F0502020204030204" pitchFamily="34" charset="0"/>
                      </a:endParaRPr>
                    </a:p>
                  </a:txBody>
                  <a:tcPr marL="0" marR="0" marT="0" marB="0" anchor="b">
                    <a:solidFill>
                      <a:schemeClr val="accent2">
                        <a:lumMod val="60000"/>
                        <a:lumOff val="40000"/>
                      </a:schemeClr>
                    </a:solidFill>
                  </a:tcPr>
                </a:tc>
                <a:tc>
                  <a:txBody>
                    <a:bodyPr/>
                    <a:lstStyle/>
                    <a:p>
                      <a:pPr algn="l" fontAlgn="b"/>
                      <a:r>
                        <a:rPr lang="en-IN" sz="1800" b="0" u="none" strike="noStrike" dirty="0">
                          <a:solidFill>
                            <a:srgbClr val="000000"/>
                          </a:solidFill>
                          <a:effectLst/>
                        </a:rPr>
                        <a:t>  10,13,310 </a:t>
                      </a:r>
                      <a:endParaRPr lang="en-IN" sz="18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IN" sz="1800" b="0" u="none" strike="noStrike">
                          <a:solidFill>
                            <a:srgbClr val="000000"/>
                          </a:solidFill>
                          <a:effectLst/>
                        </a:rPr>
                        <a:t>   11,21,564 </a:t>
                      </a:r>
                      <a:endParaRPr lang="en-IN" sz="18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IN" sz="1800" b="0" u="none" strike="noStrike">
                          <a:solidFill>
                            <a:srgbClr val="000000"/>
                          </a:solidFill>
                          <a:effectLst/>
                        </a:rPr>
                        <a:t>      12,27,300 </a:t>
                      </a:r>
                      <a:endParaRPr lang="en-IN" sz="18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IN" sz="1800" b="0" u="none" strike="noStrike">
                          <a:solidFill>
                            <a:srgbClr val="000000"/>
                          </a:solidFill>
                          <a:effectLst/>
                        </a:rPr>
                        <a:t>     12,68,206 </a:t>
                      </a:r>
                      <a:endParaRPr lang="en-IN" sz="18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IN" sz="1800" b="0" i="0" u="none" strike="noStrike" dirty="0">
                          <a:solidFill>
                            <a:srgbClr val="000000"/>
                          </a:solidFill>
                          <a:effectLst/>
                          <a:latin typeface="Calibri" panose="020F0502020204030204" pitchFamily="34" charset="0"/>
                        </a:rPr>
                        <a:t>      12,23,268 </a:t>
                      </a:r>
                    </a:p>
                  </a:txBody>
                  <a:tcPr marL="0" marR="0" marT="0" marB="0" anchor="b"/>
                </a:tc>
                <a:extLst>
                  <a:ext uri="{0D108BD9-81ED-4DB2-BD59-A6C34878D82A}">
                    <a16:rowId xmlns:a16="http://schemas.microsoft.com/office/drawing/2014/main" val="1757165330"/>
                  </a:ext>
                </a:extLst>
              </a:tr>
            </a:tbl>
          </a:graphicData>
        </a:graphic>
      </p:graphicFrame>
    </p:spTree>
    <p:extLst>
      <p:ext uri="{BB962C8B-B14F-4D97-AF65-F5344CB8AC3E}">
        <p14:creationId xmlns:p14="http://schemas.microsoft.com/office/powerpoint/2010/main" val="19916395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7F4CACC-CC24-A64F-B4DA-B5A15EA3A501}"/>
              </a:ext>
            </a:extLst>
          </p:cNvPr>
          <p:cNvGrpSpPr/>
          <p:nvPr/>
        </p:nvGrpSpPr>
        <p:grpSpPr>
          <a:xfrm>
            <a:off x="0" y="6811108"/>
            <a:ext cx="12192000" cy="46892"/>
            <a:chOff x="0" y="6811108"/>
            <a:chExt cx="12192000" cy="46892"/>
          </a:xfrm>
        </p:grpSpPr>
        <p:sp>
          <p:nvSpPr>
            <p:cNvPr id="12" name="Rectangle 11">
              <a:extLst>
                <a:ext uri="{FF2B5EF4-FFF2-40B4-BE49-F238E27FC236}">
                  <a16:creationId xmlns:a16="http://schemas.microsoft.com/office/drawing/2014/main" id="{B45A71A1-ACED-2746-BF08-4E9556BB5A64}"/>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3" name="Rectangle 12">
              <a:extLst>
                <a:ext uri="{FF2B5EF4-FFF2-40B4-BE49-F238E27FC236}">
                  <a16:creationId xmlns:a16="http://schemas.microsoft.com/office/drawing/2014/main" id="{7BBA4116-A661-2E4E-AE8B-B8FDF8FCB8CA}"/>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D6D4C26A-CF9A-D54F-870B-1B665E3E1261}"/>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0DB024D0-80E8-424D-8257-C0033261EEDC}"/>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0FE05CFB-E685-C64F-BE1B-DC8D281CB459}"/>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7DF28313-DCC1-634D-AACB-898C8EC9E524}"/>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A502F74C-8293-0148-BAF8-17499F6DF5C3}"/>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788157DE-5520-C64C-AE06-4936E6C4269F}"/>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E1478E59-207A-1940-9A3A-3328F0F11415}"/>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D5A04F2C-1C46-4D4E-85C8-AC3B22B1230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9EB14651-261E-AC46-8EE3-3F058E16FE1C}"/>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037EC367-433A-8D42-88B9-916C4ACD5DF7}"/>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50D7E4DD-01F2-6340-882C-DE3971370B6B}"/>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B5DA03F9-0C80-E347-AD25-EFFEF05A24E9}"/>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46F31D64-16C2-D548-A080-7E00323E7EC6}"/>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567046D-FAA7-0846-85BB-623027933F2B}"/>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91529BE7-D8AD-C547-8D45-B81679FE04FC}"/>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41405493-F631-F64F-8996-CF64939AC0EA}"/>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6B76A85B-87CC-EC48-A1A0-28830BCC15B9}"/>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F097B615-7E94-334F-B61A-C13B1A8E3141}"/>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grpSp>
        <p:nvGrpSpPr>
          <p:cNvPr id="33" name="Group 32">
            <a:extLst>
              <a:ext uri="{FF2B5EF4-FFF2-40B4-BE49-F238E27FC236}">
                <a16:creationId xmlns:a16="http://schemas.microsoft.com/office/drawing/2014/main" id="{F0A9B963-EE29-0929-7C16-D53D03C35232}"/>
              </a:ext>
            </a:extLst>
          </p:cNvPr>
          <p:cNvGrpSpPr/>
          <p:nvPr/>
        </p:nvGrpSpPr>
        <p:grpSpPr>
          <a:xfrm>
            <a:off x="0" y="-13252"/>
            <a:ext cx="12192000" cy="1230489"/>
            <a:chOff x="0" y="-13252"/>
            <a:chExt cx="12192000" cy="1230489"/>
          </a:xfrm>
        </p:grpSpPr>
        <p:sp>
          <p:nvSpPr>
            <p:cNvPr id="36" name="Rectangle 35">
              <a:extLst>
                <a:ext uri="{FF2B5EF4-FFF2-40B4-BE49-F238E27FC236}">
                  <a16:creationId xmlns:a16="http://schemas.microsoft.com/office/drawing/2014/main" id="{6FDFA76B-6BA0-6242-83BB-3C0BCA216D83}"/>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Box 34">
              <a:extLst>
                <a:ext uri="{FF2B5EF4-FFF2-40B4-BE49-F238E27FC236}">
                  <a16:creationId xmlns:a16="http://schemas.microsoft.com/office/drawing/2014/main" id="{A780994D-EC5B-33F4-AE9F-4A1323BE5BA6}"/>
                </a:ext>
              </a:extLst>
            </p:cNvPr>
            <p:cNvSpPr txBox="1"/>
            <p:nvPr/>
          </p:nvSpPr>
          <p:spPr>
            <a:xfrm>
              <a:off x="1030415" y="324993"/>
              <a:ext cx="8988358" cy="553998"/>
            </a:xfrm>
            <a:prstGeom prst="rect">
              <a:avLst/>
            </a:prstGeom>
            <a:noFill/>
          </p:spPr>
          <p:txBody>
            <a:bodyPr wrap="none" rtlCol="0">
              <a:spAutoFit/>
            </a:bodyPr>
            <a:lstStyle/>
            <a:p>
              <a:r>
                <a:rPr lang="en-US" sz="3000" b="1" dirty="0">
                  <a:solidFill>
                    <a:schemeClr val="bg1"/>
                  </a:solidFill>
                  <a:latin typeface="Merriweather" pitchFamily="2" charset="77"/>
                </a:rPr>
                <a:t>Gear based investing – 5 Year Rolling Returns</a:t>
              </a:r>
              <a:endParaRPr lang="en-US" sz="3000" dirty="0">
                <a:solidFill>
                  <a:schemeClr val="bg1"/>
                </a:solidFill>
                <a:latin typeface="Merriweather" pitchFamily="2" charset="77"/>
              </a:endParaRPr>
            </a:p>
          </p:txBody>
        </p:sp>
      </p:grpSp>
      <p:pic>
        <p:nvPicPr>
          <p:cNvPr id="4" name="Picture 3" descr="Icon&#10;&#10;Description automatically generated">
            <a:extLst>
              <a:ext uri="{FF2B5EF4-FFF2-40B4-BE49-F238E27FC236}">
                <a16:creationId xmlns:a16="http://schemas.microsoft.com/office/drawing/2014/main" id="{93BEBFAD-E52F-6086-EA90-F107B2CABE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18812" y="6035040"/>
            <a:ext cx="1581530" cy="542098"/>
          </a:xfrm>
          <a:prstGeom prst="rect">
            <a:avLst/>
          </a:prstGeom>
        </p:spPr>
      </p:pic>
      <p:sp>
        <p:nvSpPr>
          <p:cNvPr id="9" name="TextBox 8">
            <a:extLst>
              <a:ext uri="{FF2B5EF4-FFF2-40B4-BE49-F238E27FC236}">
                <a16:creationId xmlns:a16="http://schemas.microsoft.com/office/drawing/2014/main" id="{2784C8A5-43BB-84A0-BE85-0A3984666508}"/>
              </a:ext>
            </a:extLst>
          </p:cNvPr>
          <p:cNvSpPr txBox="1"/>
          <p:nvPr/>
        </p:nvSpPr>
        <p:spPr>
          <a:xfrm>
            <a:off x="2372621" y="6309844"/>
            <a:ext cx="6096000" cy="382092"/>
          </a:xfrm>
          <a:prstGeom prst="rect">
            <a:avLst/>
          </a:prstGeom>
          <a:noFill/>
        </p:spPr>
        <p:txBody>
          <a:bodyPr wrap="square">
            <a:spAutoFit/>
          </a:bodyPr>
          <a:lstStyle/>
          <a:p>
            <a:pPr>
              <a:lnSpc>
                <a:spcPct val="150000"/>
              </a:lnSpc>
            </a:pPr>
            <a:r>
              <a:rPr lang="en-IN" sz="1400" dirty="0">
                <a:sym typeface="Wingdings" panose="05000000000000000000" pitchFamily="2" charset="2"/>
              </a:rPr>
              <a:t>*Equity = BSE Sensex, Debt = FD Returns, 90% confidence </a:t>
            </a:r>
          </a:p>
        </p:txBody>
      </p:sp>
      <p:pic>
        <p:nvPicPr>
          <p:cNvPr id="8" name="Picture 7" descr="Chart, line chart&#10;&#10;Description automatically generated">
            <a:extLst>
              <a:ext uri="{FF2B5EF4-FFF2-40B4-BE49-F238E27FC236}">
                <a16:creationId xmlns:a16="http://schemas.microsoft.com/office/drawing/2014/main" id="{6F88DCB4-3227-3423-ECEC-C63658BE241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15886" y="1516181"/>
            <a:ext cx="7233139" cy="4345134"/>
          </a:xfrm>
          <a:prstGeom prst="rect">
            <a:avLst/>
          </a:prstGeom>
        </p:spPr>
      </p:pic>
    </p:spTree>
    <p:extLst>
      <p:ext uri="{BB962C8B-B14F-4D97-AF65-F5344CB8AC3E}">
        <p14:creationId xmlns:p14="http://schemas.microsoft.com/office/powerpoint/2010/main" val="25233893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7F4CACC-CC24-A64F-B4DA-B5A15EA3A501}"/>
              </a:ext>
            </a:extLst>
          </p:cNvPr>
          <p:cNvGrpSpPr/>
          <p:nvPr/>
        </p:nvGrpSpPr>
        <p:grpSpPr>
          <a:xfrm>
            <a:off x="0" y="6811108"/>
            <a:ext cx="12192000" cy="46892"/>
            <a:chOff x="0" y="6811108"/>
            <a:chExt cx="12192000" cy="46892"/>
          </a:xfrm>
        </p:grpSpPr>
        <p:sp>
          <p:nvSpPr>
            <p:cNvPr id="12" name="Rectangle 11">
              <a:extLst>
                <a:ext uri="{FF2B5EF4-FFF2-40B4-BE49-F238E27FC236}">
                  <a16:creationId xmlns:a16="http://schemas.microsoft.com/office/drawing/2014/main" id="{B45A71A1-ACED-2746-BF08-4E9556BB5A64}"/>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3" name="Rectangle 12">
              <a:extLst>
                <a:ext uri="{FF2B5EF4-FFF2-40B4-BE49-F238E27FC236}">
                  <a16:creationId xmlns:a16="http://schemas.microsoft.com/office/drawing/2014/main" id="{7BBA4116-A661-2E4E-AE8B-B8FDF8FCB8CA}"/>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D6D4C26A-CF9A-D54F-870B-1B665E3E1261}"/>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0DB024D0-80E8-424D-8257-C0033261EEDC}"/>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0FE05CFB-E685-C64F-BE1B-DC8D281CB459}"/>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7DF28313-DCC1-634D-AACB-898C8EC9E524}"/>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A502F74C-8293-0148-BAF8-17499F6DF5C3}"/>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788157DE-5520-C64C-AE06-4936E6C4269F}"/>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E1478E59-207A-1940-9A3A-3328F0F11415}"/>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D5A04F2C-1C46-4D4E-85C8-AC3B22B1230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9EB14651-261E-AC46-8EE3-3F058E16FE1C}"/>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037EC367-433A-8D42-88B9-916C4ACD5DF7}"/>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50D7E4DD-01F2-6340-882C-DE3971370B6B}"/>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B5DA03F9-0C80-E347-AD25-EFFEF05A24E9}"/>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46F31D64-16C2-D548-A080-7E00323E7EC6}"/>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567046D-FAA7-0846-85BB-623027933F2B}"/>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91529BE7-D8AD-C547-8D45-B81679FE04FC}"/>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41405493-F631-F64F-8996-CF64939AC0EA}"/>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6B76A85B-87CC-EC48-A1A0-28830BCC15B9}"/>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F097B615-7E94-334F-B61A-C13B1A8E3141}"/>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grpSp>
        <p:nvGrpSpPr>
          <p:cNvPr id="3" name="Group 2">
            <a:extLst>
              <a:ext uri="{FF2B5EF4-FFF2-40B4-BE49-F238E27FC236}">
                <a16:creationId xmlns:a16="http://schemas.microsoft.com/office/drawing/2014/main" id="{67BC595C-B442-74A0-3CA6-6BBA76FEE322}"/>
              </a:ext>
            </a:extLst>
          </p:cNvPr>
          <p:cNvGrpSpPr/>
          <p:nvPr/>
        </p:nvGrpSpPr>
        <p:grpSpPr>
          <a:xfrm>
            <a:off x="0" y="-13252"/>
            <a:ext cx="12192000" cy="1230489"/>
            <a:chOff x="0" y="-13252"/>
            <a:chExt cx="12192000" cy="1230489"/>
          </a:xfrm>
        </p:grpSpPr>
        <p:sp>
          <p:nvSpPr>
            <p:cNvPr id="32" name="Rectangle 31">
              <a:extLst>
                <a:ext uri="{FF2B5EF4-FFF2-40B4-BE49-F238E27FC236}">
                  <a16:creationId xmlns:a16="http://schemas.microsoft.com/office/drawing/2014/main" id="{9AA34293-9245-7067-31B8-2ED34E348BBE}"/>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9D5534C3-30C5-40C9-F935-00EC7FEEB4E3}"/>
                </a:ext>
              </a:extLst>
            </p:cNvPr>
            <p:cNvSpPr txBox="1"/>
            <p:nvPr/>
          </p:nvSpPr>
          <p:spPr>
            <a:xfrm>
              <a:off x="1030415" y="324993"/>
              <a:ext cx="2255746" cy="553998"/>
            </a:xfrm>
            <a:prstGeom prst="rect">
              <a:avLst/>
            </a:prstGeom>
            <a:noFill/>
          </p:spPr>
          <p:txBody>
            <a:bodyPr wrap="none" rtlCol="0">
              <a:spAutoFit/>
            </a:bodyPr>
            <a:lstStyle/>
            <a:p>
              <a:r>
                <a:rPr lang="en-US" sz="3000" b="1" dirty="0">
                  <a:solidFill>
                    <a:schemeClr val="bg1"/>
                  </a:solidFill>
                  <a:latin typeface="Merriweather" pitchFamily="2" charset="77"/>
                </a:rPr>
                <a:t>Case Study</a:t>
              </a:r>
              <a:endParaRPr lang="en-US" sz="3000" dirty="0">
                <a:solidFill>
                  <a:schemeClr val="bg1"/>
                </a:solidFill>
                <a:latin typeface="Merriweather" pitchFamily="2" charset="77"/>
              </a:endParaRPr>
            </a:p>
          </p:txBody>
        </p:sp>
      </p:grpSp>
      <p:sp>
        <p:nvSpPr>
          <p:cNvPr id="35" name="TextBox 34">
            <a:extLst>
              <a:ext uri="{FF2B5EF4-FFF2-40B4-BE49-F238E27FC236}">
                <a16:creationId xmlns:a16="http://schemas.microsoft.com/office/drawing/2014/main" id="{7DF986E0-F2B8-6E24-85DA-087AC7EFFC4F}"/>
              </a:ext>
            </a:extLst>
          </p:cNvPr>
          <p:cNvSpPr txBox="1"/>
          <p:nvPr/>
        </p:nvSpPr>
        <p:spPr>
          <a:xfrm>
            <a:off x="1030415" y="1718042"/>
            <a:ext cx="8461110" cy="2957861"/>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IN" dirty="0"/>
              <a:t>Chanchal has 9 Lakhs savings, and has a liquidity need of 10 Lakhs in 5 years</a:t>
            </a:r>
          </a:p>
          <a:p>
            <a:pPr marL="285750" indent="-285750">
              <a:lnSpc>
                <a:spcPct val="150000"/>
              </a:lnSpc>
              <a:buFont typeface="Arial" panose="020B0604020202020204" pitchFamily="34" charset="0"/>
              <a:buChar char="•"/>
            </a:pPr>
            <a:r>
              <a:rPr lang="en-IN" dirty="0"/>
              <a:t>Average and best cases of all gears can help Chanchal reach his goal</a:t>
            </a:r>
          </a:p>
          <a:p>
            <a:pPr marL="285750" indent="-285750">
              <a:lnSpc>
                <a:spcPct val="150000"/>
              </a:lnSpc>
              <a:buFont typeface="Arial" panose="020B0604020202020204" pitchFamily="34" charset="0"/>
              <a:buChar char="•"/>
            </a:pPr>
            <a:r>
              <a:rPr lang="en-IN" dirty="0"/>
              <a:t>If we look at worst cases</a:t>
            </a:r>
          </a:p>
          <a:p>
            <a:pPr marL="742950" lvl="1" indent="-285750">
              <a:lnSpc>
                <a:spcPct val="150000"/>
              </a:lnSpc>
              <a:buFont typeface="Arial" panose="020B0604020202020204" pitchFamily="34" charset="0"/>
              <a:buChar char="•"/>
            </a:pPr>
            <a:r>
              <a:rPr lang="en-IN" dirty="0"/>
              <a:t>Gear 6 investment would make him fall short of the goal</a:t>
            </a:r>
          </a:p>
          <a:p>
            <a:pPr marL="742950" lvl="1" indent="-285750">
              <a:lnSpc>
                <a:spcPct val="150000"/>
              </a:lnSpc>
              <a:buFont typeface="Arial" panose="020B0604020202020204" pitchFamily="34" charset="0"/>
              <a:buChar char="•"/>
            </a:pPr>
            <a:r>
              <a:rPr lang="en-IN" dirty="0"/>
              <a:t>Gear 1, 2, 3, 4, 5 investments will meet the liquidity need</a:t>
            </a:r>
          </a:p>
          <a:p>
            <a:pPr marL="285750" indent="-285750">
              <a:lnSpc>
                <a:spcPct val="150000"/>
              </a:lnSpc>
              <a:buFont typeface="Arial" panose="020B0604020202020204" pitchFamily="34" charset="0"/>
              <a:buChar char="•"/>
            </a:pPr>
            <a:r>
              <a:rPr lang="en-IN" dirty="0"/>
              <a:t>As Gear 5 has higher expected return, Chanchal should invest in Gear 5 portfolio</a:t>
            </a:r>
          </a:p>
          <a:p>
            <a:pPr marL="285750" indent="-285750">
              <a:lnSpc>
                <a:spcPct val="150000"/>
              </a:lnSpc>
              <a:buFont typeface="Arial" panose="020B0604020202020204" pitchFamily="34" charset="0"/>
              <a:buChar char="•"/>
            </a:pPr>
            <a:endParaRPr lang="en-IN" dirty="0"/>
          </a:p>
        </p:txBody>
      </p:sp>
      <p:pic>
        <p:nvPicPr>
          <p:cNvPr id="4" name="Picture 3" descr="Icon&#10;&#10;Description automatically generated">
            <a:extLst>
              <a:ext uri="{FF2B5EF4-FFF2-40B4-BE49-F238E27FC236}">
                <a16:creationId xmlns:a16="http://schemas.microsoft.com/office/drawing/2014/main" id="{9A667A76-99D3-62EF-4286-81299AC3C2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18812" y="6045200"/>
            <a:ext cx="1581530" cy="542098"/>
          </a:xfrm>
          <a:prstGeom prst="rect">
            <a:avLst/>
          </a:prstGeom>
        </p:spPr>
      </p:pic>
    </p:spTree>
    <p:extLst>
      <p:ext uri="{BB962C8B-B14F-4D97-AF65-F5344CB8AC3E}">
        <p14:creationId xmlns:p14="http://schemas.microsoft.com/office/powerpoint/2010/main" val="1135709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7F4CACC-CC24-A64F-B4DA-B5A15EA3A501}"/>
              </a:ext>
            </a:extLst>
          </p:cNvPr>
          <p:cNvGrpSpPr/>
          <p:nvPr/>
        </p:nvGrpSpPr>
        <p:grpSpPr>
          <a:xfrm>
            <a:off x="0" y="6811108"/>
            <a:ext cx="12192000" cy="46892"/>
            <a:chOff x="0" y="6811108"/>
            <a:chExt cx="12192000" cy="46892"/>
          </a:xfrm>
        </p:grpSpPr>
        <p:sp>
          <p:nvSpPr>
            <p:cNvPr id="12" name="Rectangle 11">
              <a:extLst>
                <a:ext uri="{FF2B5EF4-FFF2-40B4-BE49-F238E27FC236}">
                  <a16:creationId xmlns:a16="http://schemas.microsoft.com/office/drawing/2014/main" id="{B45A71A1-ACED-2746-BF08-4E9556BB5A64}"/>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3" name="Rectangle 12">
              <a:extLst>
                <a:ext uri="{FF2B5EF4-FFF2-40B4-BE49-F238E27FC236}">
                  <a16:creationId xmlns:a16="http://schemas.microsoft.com/office/drawing/2014/main" id="{7BBA4116-A661-2E4E-AE8B-B8FDF8FCB8CA}"/>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D6D4C26A-CF9A-D54F-870B-1B665E3E1261}"/>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0DB024D0-80E8-424D-8257-C0033261EEDC}"/>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0FE05CFB-E685-C64F-BE1B-DC8D281CB459}"/>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7DF28313-DCC1-634D-AACB-898C8EC9E524}"/>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A502F74C-8293-0148-BAF8-17499F6DF5C3}"/>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788157DE-5520-C64C-AE06-4936E6C4269F}"/>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E1478E59-207A-1940-9A3A-3328F0F11415}"/>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D5A04F2C-1C46-4D4E-85C8-AC3B22B1230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9EB14651-261E-AC46-8EE3-3F058E16FE1C}"/>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037EC367-433A-8D42-88B9-916C4ACD5DF7}"/>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50D7E4DD-01F2-6340-882C-DE3971370B6B}"/>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B5DA03F9-0C80-E347-AD25-EFFEF05A24E9}"/>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46F31D64-16C2-D548-A080-7E00323E7EC6}"/>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567046D-FAA7-0846-85BB-623027933F2B}"/>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91529BE7-D8AD-C547-8D45-B81679FE04FC}"/>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41405493-F631-F64F-8996-CF64939AC0EA}"/>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6B76A85B-87CC-EC48-A1A0-28830BCC15B9}"/>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F097B615-7E94-334F-B61A-C13B1A8E3141}"/>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grpSp>
        <p:nvGrpSpPr>
          <p:cNvPr id="3" name="Group 2">
            <a:extLst>
              <a:ext uri="{FF2B5EF4-FFF2-40B4-BE49-F238E27FC236}">
                <a16:creationId xmlns:a16="http://schemas.microsoft.com/office/drawing/2014/main" id="{67BC595C-B442-74A0-3CA6-6BBA76FEE322}"/>
              </a:ext>
            </a:extLst>
          </p:cNvPr>
          <p:cNvGrpSpPr/>
          <p:nvPr/>
        </p:nvGrpSpPr>
        <p:grpSpPr>
          <a:xfrm>
            <a:off x="0" y="-13252"/>
            <a:ext cx="12192000" cy="1230489"/>
            <a:chOff x="0" y="-13252"/>
            <a:chExt cx="12192000" cy="1230489"/>
          </a:xfrm>
        </p:grpSpPr>
        <p:sp>
          <p:nvSpPr>
            <p:cNvPr id="32" name="Rectangle 31">
              <a:extLst>
                <a:ext uri="{FF2B5EF4-FFF2-40B4-BE49-F238E27FC236}">
                  <a16:creationId xmlns:a16="http://schemas.microsoft.com/office/drawing/2014/main" id="{9AA34293-9245-7067-31B8-2ED34E348BBE}"/>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9D5534C3-30C5-40C9-F935-00EC7FEEB4E3}"/>
                </a:ext>
              </a:extLst>
            </p:cNvPr>
            <p:cNvSpPr txBox="1"/>
            <p:nvPr/>
          </p:nvSpPr>
          <p:spPr>
            <a:xfrm>
              <a:off x="1030415" y="324993"/>
              <a:ext cx="4188967" cy="553998"/>
            </a:xfrm>
            <a:prstGeom prst="rect">
              <a:avLst/>
            </a:prstGeom>
            <a:noFill/>
          </p:spPr>
          <p:txBody>
            <a:bodyPr wrap="none" rtlCol="0">
              <a:spAutoFit/>
            </a:bodyPr>
            <a:lstStyle/>
            <a:p>
              <a:r>
                <a:rPr lang="en-US" sz="3000" b="1" dirty="0">
                  <a:solidFill>
                    <a:schemeClr val="bg1"/>
                  </a:solidFill>
                  <a:latin typeface="Merriweather" pitchFamily="2" charset="77"/>
                </a:rPr>
                <a:t>Gear based investing</a:t>
              </a:r>
              <a:endParaRPr lang="en-US" sz="3000" dirty="0">
                <a:solidFill>
                  <a:schemeClr val="bg1"/>
                </a:solidFill>
                <a:latin typeface="Merriweather" pitchFamily="2" charset="77"/>
              </a:endParaRPr>
            </a:p>
          </p:txBody>
        </p:sp>
      </p:grpSp>
      <p:pic>
        <p:nvPicPr>
          <p:cNvPr id="4" name="Picture 3" descr="Icon&#10;&#10;Description automatically generated">
            <a:extLst>
              <a:ext uri="{FF2B5EF4-FFF2-40B4-BE49-F238E27FC236}">
                <a16:creationId xmlns:a16="http://schemas.microsoft.com/office/drawing/2014/main" id="{9A667A76-99D3-62EF-4286-81299AC3C2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18812" y="6045200"/>
            <a:ext cx="1581530" cy="542098"/>
          </a:xfrm>
          <a:prstGeom prst="rect">
            <a:avLst/>
          </a:prstGeom>
        </p:spPr>
      </p:pic>
      <p:pic>
        <p:nvPicPr>
          <p:cNvPr id="5" name="Picture 4">
            <a:extLst>
              <a:ext uri="{FF2B5EF4-FFF2-40B4-BE49-F238E27FC236}">
                <a16:creationId xmlns:a16="http://schemas.microsoft.com/office/drawing/2014/main" id="{95195B88-1E2E-4BFB-1D01-56F86EF982C9}"/>
              </a:ext>
            </a:extLst>
          </p:cNvPr>
          <p:cNvPicPr>
            <a:picLocks noChangeAspect="1"/>
          </p:cNvPicPr>
          <p:nvPr/>
        </p:nvPicPr>
        <p:blipFill>
          <a:blip r:embed="rId3"/>
          <a:stretch>
            <a:fillRect/>
          </a:stretch>
        </p:blipFill>
        <p:spPr>
          <a:xfrm rot="5400000">
            <a:off x="1451432" y="731644"/>
            <a:ext cx="3963525" cy="5959546"/>
          </a:xfrm>
          <a:prstGeom prst="rect">
            <a:avLst/>
          </a:prstGeom>
        </p:spPr>
      </p:pic>
      <p:sp>
        <p:nvSpPr>
          <p:cNvPr id="6" name="TextBox 5">
            <a:extLst>
              <a:ext uri="{FF2B5EF4-FFF2-40B4-BE49-F238E27FC236}">
                <a16:creationId xmlns:a16="http://schemas.microsoft.com/office/drawing/2014/main" id="{42C81385-4123-47EB-F1B0-AE4BC5FAEC2A}"/>
              </a:ext>
            </a:extLst>
          </p:cNvPr>
          <p:cNvSpPr txBox="1"/>
          <p:nvPr/>
        </p:nvSpPr>
        <p:spPr>
          <a:xfrm>
            <a:off x="6847563" y="2152288"/>
            <a:ext cx="4844980" cy="2957861"/>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IN" dirty="0"/>
              <a:t>Right level of risk depends on two factors:</a:t>
            </a:r>
          </a:p>
          <a:p>
            <a:pPr marL="742950" lvl="1" indent="-285750">
              <a:lnSpc>
                <a:spcPct val="150000"/>
              </a:lnSpc>
              <a:buFont typeface="Arial" panose="020B0604020202020204" pitchFamily="34" charset="0"/>
              <a:buChar char="•"/>
            </a:pPr>
            <a:r>
              <a:rPr lang="en-IN" dirty="0"/>
              <a:t>Savings available</a:t>
            </a:r>
          </a:p>
          <a:p>
            <a:pPr marL="742950" lvl="1" indent="-285750">
              <a:lnSpc>
                <a:spcPct val="150000"/>
              </a:lnSpc>
              <a:buFont typeface="Arial" panose="020B0604020202020204" pitchFamily="34" charset="0"/>
              <a:buChar char="•"/>
            </a:pPr>
            <a:r>
              <a:rPr lang="en-IN" dirty="0"/>
              <a:t>Goal time period</a:t>
            </a:r>
          </a:p>
          <a:p>
            <a:pPr marL="285750" indent="-285750">
              <a:lnSpc>
                <a:spcPct val="150000"/>
              </a:lnSpc>
              <a:buFont typeface="Arial" panose="020B0604020202020204" pitchFamily="34" charset="0"/>
              <a:buChar char="•"/>
            </a:pPr>
            <a:r>
              <a:rPr lang="en-IN" dirty="0"/>
              <a:t>If you have larger savings compared to needs, sensible to take more risk</a:t>
            </a:r>
          </a:p>
          <a:p>
            <a:pPr marL="285750" indent="-285750">
              <a:lnSpc>
                <a:spcPct val="150000"/>
              </a:lnSpc>
              <a:buFont typeface="Arial" panose="020B0604020202020204" pitchFamily="34" charset="0"/>
              <a:buChar char="•"/>
            </a:pPr>
            <a:r>
              <a:rPr lang="en-IN" dirty="0"/>
              <a:t>Excess return helps in additional return without missing on goals</a:t>
            </a:r>
          </a:p>
        </p:txBody>
      </p:sp>
    </p:spTree>
    <p:extLst>
      <p:ext uri="{BB962C8B-B14F-4D97-AF65-F5344CB8AC3E}">
        <p14:creationId xmlns:p14="http://schemas.microsoft.com/office/powerpoint/2010/main" val="23859027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grpSp>
        <p:nvGrpSpPr>
          <p:cNvPr id="12" name="Group 11">
            <a:extLst>
              <a:ext uri="{FF2B5EF4-FFF2-40B4-BE49-F238E27FC236}">
                <a16:creationId xmlns:a16="http://schemas.microsoft.com/office/drawing/2014/main" id="{92C2E27D-A3C9-E14F-8842-32127DA9DE17}"/>
              </a:ext>
            </a:extLst>
          </p:cNvPr>
          <p:cNvGrpSpPr/>
          <p:nvPr/>
        </p:nvGrpSpPr>
        <p:grpSpPr>
          <a:xfrm>
            <a:off x="0" y="6811108"/>
            <a:ext cx="12192000" cy="46892"/>
            <a:chOff x="0" y="6811108"/>
            <a:chExt cx="12192000" cy="46892"/>
          </a:xfrm>
        </p:grpSpPr>
        <p:sp>
          <p:nvSpPr>
            <p:cNvPr id="13" name="Rectangle 12">
              <a:extLst>
                <a:ext uri="{FF2B5EF4-FFF2-40B4-BE49-F238E27FC236}">
                  <a16:creationId xmlns:a16="http://schemas.microsoft.com/office/drawing/2014/main" id="{51C9BA1B-ED25-FB4B-B10B-8C86E1BCFA8E}"/>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D56F4BFD-4380-D545-822F-BBB42A78A51B}"/>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0E08C70C-DD66-6B42-B0A9-8B5DA70EA95B}"/>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4ACEDDEA-D2EA-954F-A0C8-709DFDA195DE}"/>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1FBAFBB7-BF45-634C-86E7-02ADBE13B137}"/>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7789C17D-E907-5441-9C2E-38A0ABC74CE5}"/>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98075196-14AC-FE46-9B6A-5C77CFFD2DDF}"/>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905AABAB-384A-2D47-8F8A-2A3655DCA710}"/>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29AD4208-B737-9F41-95EA-60D38640926E}"/>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8BA11ECD-1C27-E34F-A8EC-0D19C9224EA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8AA27630-4FAD-A248-9717-0F0758D19B70}"/>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AFA51FB6-2E5F-C448-AB9E-FA032B259C3D}"/>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66B64E35-B43A-C847-8AE9-FF3FA1BBA7D2}"/>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C555562F-9BDE-9741-B45B-141DDE4EBC5C}"/>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879E3C7-DFA8-7348-9ED3-286D2D9B4A3E}"/>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556428AB-0FAA-B04A-8651-C81E2FE95ABE}"/>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32F2DB9A-E580-A742-AF9B-224F62DAD96F}"/>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F4375F15-1CAE-704D-8BA8-D74B10D9D5B2}"/>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D098B0AF-FA3A-E74D-9056-0EFE2D82E83E}"/>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2" name="Rectangle 31">
              <a:extLst>
                <a:ext uri="{FF2B5EF4-FFF2-40B4-BE49-F238E27FC236}">
                  <a16:creationId xmlns:a16="http://schemas.microsoft.com/office/drawing/2014/main" id="{3C0278F3-4C8F-4D46-8B7D-97A89B83FF6C}"/>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grpSp>
        <p:nvGrpSpPr>
          <p:cNvPr id="10" name="Group 9">
            <a:extLst>
              <a:ext uri="{FF2B5EF4-FFF2-40B4-BE49-F238E27FC236}">
                <a16:creationId xmlns:a16="http://schemas.microsoft.com/office/drawing/2014/main" id="{CD3F109C-C02E-D0D3-2E63-B6224A1B539E}"/>
              </a:ext>
            </a:extLst>
          </p:cNvPr>
          <p:cNvGrpSpPr/>
          <p:nvPr/>
        </p:nvGrpSpPr>
        <p:grpSpPr>
          <a:xfrm>
            <a:off x="0" y="-13252"/>
            <a:ext cx="12192000" cy="1230489"/>
            <a:chOff x="0" y="-13252"/>
            <a:chExt cx="12192000" cy="1230489"/>
          </a:xfrm>
        </p:grpSpPr>
        <p:sp>
          <p:nvSpPr>
            <p:cNvPr id="34" name="Rectangle 33">
              <a:extLst>
                <a:ext uri="{FF2B5EF4-FFF2-40B4-BE49-F238E27FC236}">
                  <a16:creationId xmlns:a16="http://schemas.microsoft.com/office/drawing/2014/main" id="{8838C63F-0686-CB44-98A8-3686862C7503}"/>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686D2052-FFFF-F733-E915-99092FFA28AA}"/>
                </a:ext>
              </a:extLst>
            </p:cNvPr>
            <p:cNvSpPr txBox="1"/>
            <p:nvPr/>
          </p:nvSpPr>
          <p:spPr>
            <a:xfrm>
              <a:off x="1030415" y="324993"/>
              <a:ext cx="5203669" cy="553998"/>
            </a:xfrm>
            <a:prstGeom prst="rect">
              <a:avLst/>
            </a:prstGeom>
            <a:noFill/>
          </p:spPr>
          <p:txBody>
            <a:bodyPr wrap="none" rtlCol="0">
              <a:spAutoFit/>
            </a:bodyPr>
            <a:lstStyle/>
            <a:p>
              <a:r>
                <a:rPr lang="en-US" sz="3000" b="1" dirty="0">
                  <a:solidFill>
                    <a:schemeClr val="bg1"/>
                  </a:solidFill>
                  <a:latin typeface="Merriweather" pitchFamily="2" charset="77"/>
                </a:rPr>
                <a:t>Tools used in this Episode</a:t>
              </a:r>
              <a:endParaRPr lang="en-US" sz="3000" dirty="0">
                <a:solidFill>
                  <a:schemeClr val="bg1"/>
                </a:solidFill>
                <a:latin typeface="Merriweather" pitchFamily="2" charset="77"/>
              </a:endParaRPr>
            </a:p>
          </p:txBody>
        </p:sp>
      </p:grpSp>
      <p:pic>
        <p:nvPicPr>
          <p:cNvPr id="5" name="Picture 4" descr="Icon&#10;&#10;Description automatically generated">
            <a:extLst>
              <a:ext uri="{FF2B5EF4-FFF2-40B4-BE49-F238E27FC236}">
                <a16:creationId xmlns:a16="http://schemas.microsoft.com/office/drawing/2014/main" id="{41CD9FE3-F4DC-E7FF-32C2-49443F9FF8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18812" y="6055360"/>
            <a:ext cx="1581530" cy="542098"/>
          </a:xfrm>
          <a:prstGeom prst="rect">
            <a:avLst/>
          </a:prstGeom>
        </p:spPr>
      </p:pic>
      <p:sp>
        <p:nvSpPr>
          <p:cNvPr id="4" name="TextBox 3">
            <a:extLst>
              <a:ext uri="{FF2B5EF4-FFF2-40B4-BE49-F238E27FC236}">
                <a16:creationId xmlns:a16="http://schemas.microsoft.com/office/drawing/2014/main" id="{FBA9DB2B-B05E-E64A-00A3-89788C4B6F83}"/>
              </a:ext>
            </a:extLst>
          </p:cNvPr>
          <p:cNvSpPr txBox="1"/>
          <p:nvPr/>
        </p:nvSpPr>
        <p:spPr>
          <a:xfrm>
            <a:off x="1030415" y="1709057"/>
            <a:ext cx="7004061" cy="1015663"/>
          </a:xfrm>
          <a:prstGeom prst="rect">
            <a:avLst/>
          </a:prstGeom>
          <a:noFill/>
        </p:spPr>
        <p:txBody>
          <a:bodyPr wrap="square" rtlCol="0">
            <a:spAutoFit/>
          </a:bodyPr>
          <a:lstStyle/>
          <a:p>
            <a:pPr marL="285750" indent="-285750">
              <a:buFont typeface="Arial" panose="020B0604020202020204" pitchFamily="34" charset="0"/>
              <a:buChar char="•"/>
            </a:pPr>
            <a:r>
              <a:rPr lang="en-IN" sz="2000" dirty="0"/>
              <a:t>Gulaq Risk Calculator</a:t>
            </a:r>
          </a:p>
          <a:p>
            <a:pPr marL="285750" indent="-285750">
              <a:buFont typeface="Arial" panose="020B0604020202020204" pitchFamily="34" charset="0"/>
              <a:buChar char="•"/>
            </a:pPr>
            <a:endParaRPr lang="en-IN" sz="2000" dirty="0"/>
          </a:p>
          <a:p>
            <a:pPr marL="285750" indent="-285750">
              <a:buFont typeface="Arial" panose="020B0604020202020204" pitchFamily="34" charset="0"/>
              <a:buChar char="•"/>
            </a:pPr>
            <a:r>
              <a:rPr lang="en-IN" sz="2000" dirty="0"/>
              <a:t>Gulaq Liquidity Assessment Template</a:t>
            </a:r>
          </a:p>
        </p:txBody>
      </p:sp>
    </p:spTree>
    <p:extLst>
      <p:ext uri="{BB962C8B-B14F-4D97-AF65-F5344CB8AC3E}">
        <p14:creationId xmlns:p14="http://schemas.microsoft.com/office/powerpoint/2010/main" val="373533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4ED153D1-03E8-83A0-F849-D0882D88C774}"/>
              </a:ext>
            </a:extLst>
          </p:cNvPr>
          <p:cNvGrpSpPr/>
          <p:nvPr/>
        </p:nvGrpSpPr>
        <p:grpSpPr>
          <a:xfrm>
            <a:off x="0" y="-13252"/>
            <a:ext cx="12192000" cy="1230489"/>
            <a:chOff x="0" y="-13252"/>
            <a:chExt cx="12192000" cy="1230489"/>
          </a:xfrm>
        </p:grpSpPr>
        <p:sp>
          <p:nvSpPr>
            <p:cNvPr id="20" name="Rectangle 19">
              <a:extLst>
                <a:ext uri="{FF2B5EF4-FFF2-40B4-BE49-F238E27FC236}">
                  <a16:creationId xmlns:a16="http://schemas.microsoft.com/office/drawing/2014/main" id="{B0441F5F-9C70-D5CF-8753-93318CF7529E}"/>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BAE66C59-D96A-90AA-D130-6D75B7B1DDC7}"/>
                </a:ext>
              </a:extLst>
            </p:cNvPr>
            <p:cNvSpPr txBox="1"/>
            <p:nvPr/>
          </p:nvSpPr>
          <p:spPr>
            <a:xfrm>
              <a:off x="1030415" y="324993"/>
              <a:ext cx="5602816" cy="553998"/>
            </a:xfrm>
            <a:prstGeom prst="rect">
              <a:avLst/>
            </a:prstGeom>
            <a:noFill/>
          </p:spPr>
          <p:txBody>
            <a:bodyPr wrap="none" rtlCol="0">
              <a:spAutoFit/>
            </a:bodyPr>
            <a:lstStyle/>
            <a:p>
              <a:r>
                <a:rPr lang="en-US" sz="3000" b="1" dirty="0">
                  <a:solidFill>
                    <a:schemeClr val="bg1"/>
                  </a:solidFill>
                  <a:latin typeface="Merriweather" pitchFamily="2" charset="77"/>
                </a:rPr>
                <a:t>Recap: First Three Episodes </a:t>
              </a:r>
              <a:endParaRPr lang="en-US" sz="3000" dirty="0">
                <a:solidFill>
                  <a:schemeClr val="bg1"/>
                </a:solidFill>
                <a:latin typeface="Merriweather" pitchFamily="2" charset="77"/>
              </a:endParaRPr>
            </a:p>
          </p:txBody>
        </p:sp>
      </p:grpSp>
      <p:sp>
        <p:nvSpPr>
          <p:cNvPr id="4" name="TextBox 3">
            <a:extLst>
              <a:ext uri="{FF2B5EF4-FFF2-40B4-BE49-F238E27FC236}">
                <a16:creationId xmlns:a16="http://schemas.microsoft.com/office/drawing/2014/main" id="{F9A74C47-4C5A-2733-771A-4962155C32AE}"/>
              </a:ext>
            </a:extLst>
          </p:cNvPr>
          <p:cNvSpPr txBox="1"/>
          <p:nvPr/>
        </p:nvSpPr>
        <p:spPr>
          <a:xfrm>
            <a:off x="1030415" y="1631683"/>
            <a:ext cx="8505471" cy="4204356"/>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IN" dirty="0"/>
              <a:t>Difficult to predict one year returns, easier to predict over long periods</a:t>
            </a:r>
          </a:p>
          <a:p>
            <a:pPr marL="285750" indent="-285750">
              <a:lnSpc>
                <a:spcPct val="150000"/>
              </a:lnSpc>
              <a:buFont typeface="Arial" panose="020B0604020202020204" pitchFamily="34" charset="0"/>
              <a:buChar char="•"/>
            </a:pPr>
            <a:r>
              <a:rPr lang="en-IN" dirty="0"/>
              <a:t>On an average Sensex gave 11.4% returns (CAGR) over 10-years rolling returns</a:t>
            </a:r>
          </a:p>
          <a:p>
            <a:pPr marL="285750" indent="-285750">
              <a:lnSpc>
                <a:spcPct val="150000"/>
              </a:lnSpc>
              <a:buFont typeface="Arial" panose="020B0604020202020204" pitchFamily="34" charset="0"/>
              <a:buChar char="•"/>
            </a:pPr>
            <a:r>
              <a:rPr lang="en-IN" dirty="0"/>
              <a:t>FD returns average is at 8.2%</a:t>
            </a:r>
          </a:p>
          <a:p>
            <a:pPr marL="285750" indent="-285750">
              <a:lnSpc>
                <a:spcPct val="150000"/>
              </a:lnSpc>
              <a:buFont typeface="Arial" panose="020B0604020202020204" pitchFamily="34" charset="0"/>
              <a:buChar char="•"/>
            </a:pPr>
            <a:r>
              <a:rPr lang="en-IN" dirty="0"/>
              <a:t>60-40 model portfolio has 10.76% average returns</a:t>
            </a:r>
          </a:p>
          <a:p>
            <a:pPr marL="285750" indent="-285750">
              <a:lnSpc>
                <a:spcPct val="150000"/>
              </a:lnSpc>
              <a:buFont typeface="Arial" panose="020B0604020202020204" pitchFamily="34" charset="0"/>
              <a:buChar char="•"/>
            </a:pPr>
            <a:r>
              <a:rPr lang="en-IN" dirty="0"/>
              <a:t>Savings rate of 25 to 40% is healthy</a:t>
            </a:r>
          </a:p>
          <a:p>
            <a:pPr marL="285750" indent="-285750">
              <a:lnSpc>
                <a:spcPct val="150000"/>
              </a:lnSpc>
              <a:buFont typeface="Arial" panose="020B0604020202020204" pitchFamily="34" charset="0"/>
              <a:buChar char="•"/>
            </a:pPr>
            <a:r>
              <a:rPr lang="en-IN" dirty="0"/>
              <a:t>Investment Planning for 3 big goals: Retirement, Buying a home, children education</a:t>
            </a:r>
          </a:p>
          <a:p>
            <a:pPr marL="285750" indent="-285750">
              <a:lnSpc>
                <a:spcPct val="150000"/>
              </a:lnSpc>
              <a:buFont typeface="Arial" panose="020B0604020202020204" pitchFamily="34" charset="0"/>
              <a:buChar char="•"/>
            </a:pPr>
            <a:r>
              <a:rPr lang="en-IN" dirty="0"/>
              <a:t>Templates provided on Gulaq.com:</a:t>
            </a:r>
          </a:p>
          <a:p>
            <a:pPr marL="742950" lvl="1" indent="-285750">
              <a:lnSpc>
                <a:spcPct val="150000"/>
              </a:lnSpc>
              <a:buFont typeface="Arial" panose="020B0604020202020204" pitchFamily="34" charset="0"/>
              <a:buChar char="•"/>
            </a:pPr>
            <a:r>
              <a:rPr lang="en-IN" dirty="0"/>
              <a:t>Renting vs Buying</a:t>
            </a:r>
          </a:p>
          <a:p>
            <a:pPr marL="742950" lvl="1" indent="-285750">
              <a:lnSpc>
                <a:spcPct val="150000"/>
              </a:lnSpc>
              <a:buFont typeface="Arial" panose="020B0604020202020204" pitchFamily="34" charset="0"/>
              <a:buChar char="•"/>
            </a:pPr>
            <a:r>
              <a:rPr lang="en-IN" dirty="0"/>
              <a:t>Retirement Planning</a:t>
            </a:r>
          </a:p>
          <a:p>
            <a:pPr marL="742950" lvl="1" indent="-285750">
              <a:lnSpc>
                <a:spcPct val="150000"/>
              </a:lnSpc>
              <a:buFont typeface="Arial" panose="020B0604020202020204" pitchFamily="34" charset="0"/>
              <a:buChar char="•"/>
            </a:pPr>
            <a:r>
              <a:rPr lang="en-IN" dirty="0"/>
              <a:t>Childrens’ Education</a:t>
            </a:r>
          </a:p>
        </p:txBody>
      </p:sp>
      <p:pic>
        <p:nvPicPr>
          <p:cNvPr id="3" name="Picture 2" descr="Icon&#10;&#10;Description automatically generated">
            <a:extLst>
              <a:ext uri="{FF2B5EF4-FFF2-40B4-BE49-F238E27FC236}">
                <a16:creationId xmlns:a16="http://schemas.microsoft.com/office/drawing/2014/main" id="{6951AD84-A14D-62CE-8CDE-5C39DB7219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18812" y="6045200"/>
            <a:ext cx="1581530" cy="542098"/>
          </a:xfrm>
          <a:prstGeom prst="rect">
            <a:avLst/>
          </a:prstGeom>
        </p:spPr>
      </p:pic>
    </p:spTree>
    <p:extLst>
      <p:ext uri="{BB962C8B-B14F-4D97-AF65-F5344CB8AC3E}">
        <p14:creationId xmlns:p14="http://schemas.microsoft.com/office/powerpoint/2010/main" val="2453137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grpSp>
        <p:nvGrpSpPr>
          <p:cNvPr id="12" name="Group 11">
            <a:extLst>
              <a:ext uri="{FF2B5EF4-FFF2-40B4-BE49-F238E27FC236}">
                <a16:creationId xmlns:a16="http://schemas.microsoft.com/office/drawing/2014/main" id="{92C2E27D-A3C9-E14F-8842-32127DA9DE17}"/>
              </a:ext>
            </a:extLst>
          </p:cNvPr>
          <p:cNvGrpSpPr/>
          <p:nvPr/>
        </p:nvGrpSpPr>
        <p:grpSpPr>
          <a:xfrm>
            <a:off x="0" y="6811108"/>
            <a:ext cx="12192000" cy="46892"/>
            <a:chOff x="0" y="6811108"/>
            <a:chExt cx="12192000" cy="46892"/>
          </a:xfrm>
        </p:grpSpPr>
        <p:sp>
          <p:nvSpPr>
            <p:cNvPr id="13" name="Rectangle 12">
              <a:extLst>
                <a:ext uri="{FF2B5EF4-FFF2-40B4-BE49-F238E27FC236}">
                  <a16:creationId xmlns:a16="http://schemas.microsoft.com/office/drawing/2014/main" id="{51C9BA1B-ED25-FB4B-B10B-8C86E1BCFA8E}"/>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D56F4BFD-4380-D545-822F-BBB42A78A51B}"/>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0E08C70C-DD66-6B42-B0A9-8B5DA70EA95B}"/>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4ACEDDEA-D2EA-954F-A0C8-709DFDA195DE}"/>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1FBAFBB7-BF45-634C-86E7-02ADBE13B137}"/>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7789C17D-E907-5441-9C2E-38A0ABC74CE5}"/>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98075196-14AC-FE46-9B6A-5C77CFFD2DDF}"/>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905AABAB-384A-2D47-8F8A-2A3655DCA710}"/>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29AD4208-B737-9F41-95EA-60D38640926E}"/>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8BA11ECD-1C27-E34F-A8EC-0D19C9224EA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8AA27630-4FAD-A248-9717-0F0758D19B70}"/>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AFA51FB6-2E5F-C448-AB9E-FA032B259C3D}"/>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66B64E35-B43A-C847-8AE9-FF3FA1BBA7D2}"/>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C555562F-9BDE-9741-B45B-141DDE4EBC5C}"/>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879E3C7-DFA8-7348-9ED3-286D2D9B4A3E}"/>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556428AB-0FAA-B04A-8651-C81E2FE95ABE}"/>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32F2DB9A-E580-A742-AF9B-224F62DAD96F}"/>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F4375F15-1CAE-704D-8BA8-D74B10D9D5B2}"/>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D098B0AF-FA3A-E74D-9056-0EFE2D82E83E}"/>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2" name="Rectangle 31">
              <a:extLst>
                <a:ext uri="{FF2B5EF4-FFF2-40B4-BE49-F238E27FC236}">
                  <a16:creationId xmlns:a16="http://schemas.microsoft.com/office/drawing/2014/main" id="{3C0278F3-4C8F-4D46-8B7D-97A89B83FF6C}"/>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sp>
        <p:nvSpPr>
          <p:cNvPr id="2" name="TextBox 1">
            <a:extLst>
              <a:ext uri="{FF2B5EF4-FFF2-40B4-BE49-F238E27FC236}">
                <a16:creationId xmlns:a16="http://schemas.microsoft.com/office/drawing/2014/main" id="{0AD5E64C-56A4-EA14-6B91-12E12597405B}"/>
              </a:ext>
            </a:extLst>
          </p:cNvPr>
          <p:cNvSpPr txBox="1"/>
          <p:nvPr/>
        </p:nvSpPr>
        <p:spPr>
          <a:xfrm>
            <a:off x="4241962" y="3330834"/>
            <a:ext cx="3997765" cy="837473"/>
          </a:xfrm>
          <a:prstGeom prst="rect">
            <a:avLst/>
          </a:prstGeom>
          <a:noFill/>
        </p:spPr>
        <p:txBody>
          <a:bodyPr wrap="square" rtlCol="0">
            <a:spAutoFit/>
          </a:bodyPr>
          <a:lstStyle/>
          <a:p>
            <a:pPr>
              <a:lnSpc>
                <a:spcPct val="150000"/>
              </a:lnSpc>
            </a:pPr>
            <a:r>
              <a:rPr lang="en-IN" sz="3600" b="1" dirty="0">
                <a:solidFill>
                  <a:srgbClr val="0070C0"/>
                </a:solidFill>
              </a:rPr>
              <a:t>Asset Allocation</a:t>
            </a:r>
          </a:p>
        </p:txBody>
      </p:sp>
      <p:pic>
        <p:nvPicPr>
          <p:cNvPr id="4" name="Graphic 3" descr="Lightbulb and gear with solid fill">
            <a:extLst>
              <a:ext uri="{FF2B5EF4-FFF2-40B4-BE49-F238E27FC236}">
                <a16:creationId xmlns:a16="http://schemas.microsoft.com/office/drawing/2014/main" id="{2FFB0A52-FFAB-70CE-B7BE-1BF5289DD6F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307239" y="3372398"/>
            <a:ext cx="831273" cy="831273"/>
          </a:xfrm>
          <a:prstGeom prst="rect">
            <a:avLst/>
          </a:prstGeom>
        </p:spPr>
      </p:pic>
      <p:grpSp>
        <p:nvGrpSpPr>
          <p:cNvPr id="3" name="Group 2">
            <a:extLst>
              <a:ext uri="{FF2B5EF4-FFF2-40B4-BE49-F238E27FC236}">
                <a16:creationId xmlns:a16="http://schemas.microsoft.com/office/drawing/2014/main" id="{76B83722-20D9-094A-0274-49D9C16280D8}"/>
              </a:ext>
            </a:extLst>
          </p:cNvPr>
          <p:cNvGrpSpPr/>
          <p:nvPr/>
        </p:nvGrpSpPr>
        <p:grpSpPr>
          <a:xfrm>
            <a:off x="0" y="-13252"/>
            <a:ext cx="12192000" cy="1230489"/>
            <a:chOff x="0" y="-13252"/>
            <a:chExt cx="12192000" cy="1230489"/>
          </a:xfrm>
        </p:grpSpPr>
        <p:sp>
          <p:nvSpPr>
            <p:cNvPr id="33" name="Rectangle 32">
              <a:extLst>
                <a:ext uri="{FF2B5EF4-FFF2-40B4-BE49-F238E27FC236}">
                  <a16:creationId xmlns:a16="http://schemas.microsoft.com/office/drawing/2014/main" id="{F4CCB7E1-774D-7820-F567-072A85CB3260}"/>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07FE619C-EE06-31A3-C14C-2D758FCA7B7A}"/>
                </a:ext>
              </a:extLst>
            </p:cNvPr>
            <p:cNvSpPr txBox="1"/>
            <p:nvPr/>
          </p:nvSpPr>
          <p:spPr>
            <a:xfrm>
              <a:off x="1030415" y="324993"/>
              <a:ext cx="3316934" cy="553998"/>
            </a:xfrm>
            <a:prstGeom prst="rect">
              <a:avLst/>
            </a:prstGeom>
            <a:noFill/>
          </p:spPr>
          <p:txBody>
            <a:bodyPr wrap="none" rtlCol="0">
              <a:spAutoFit/>
            </a:bodyPr>
            <a:lstStyle/>
            <a:p>
              <a:r>
                <a:rPr lang="en-US" sz="3000" b="1" dirty="0">
                  <a:solidFill>
                    <a:schemeClr val="bg1"/>
                  </a:solidFill>
                  <a:latin typeface="Merriweather" pitchFamily="2" charset="77"/>
                </a:rPr>
                <a:t>Coming Episode</a:t>
              </a:r>
              <a:endParaRPr lang="en-US" sz="3000" dirty="0">
                <a:solidFill>
                  <a:schemeClr val="bg1"/>
                </a:solidFill>
                <a:latin typeface="Merriweather" pitchFamily="2" charset="77"/>
              </a:endParaRPr>
            </a:p>
          </p:txBody>
        </p:sp>
      </p:grpSp>
      <p:pic>
        <p:nvPicPr>
          <p:cNvPr id="6" name="Picture 5" descr="Icon&#10;&#10;Description automatically generated">
            <a:extLst>
              <a:ext uri="{FF2B5EF4-FFF2-40B4-BE49-F238E27FC236}">
                <a16:creationId xmlns:a16="http://schemas.microsoft.com/office/drawing/2014/main" id="{251856F9-9995-9F2F-D5D9-BE165D3C0E4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318812" y="6045200"/>
            <a:ext cx="1581530" cy="542098"/>
          </a:xfrm>
          <a:prstGeom prst="rect">
            <a:avLst/>
          </a:prstGeom>
        </p:spPr>
      </p:pic>
    </p:spTree>
    <p:extLst>
      <p:ext uri="{BB962C8B-B14F-4D97-AF65-F5344CB8AC3E}">
        <p14:creationId xmlns:p14="http://schemas.microsoft.com/office/powerpoint/2010/main" val="17970143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7D17A1BE-C3E1-C607-D598-DC0EC94DFE86}"/>
              </a:ext>
            </a:extLst>
          </p:cNvPr>
          <p:cNvSpPr txBox="1"/>
          <p:nvPr/>
        </p:nvSpPr>
        <p:spPr>
          <a:xfrm>
            <a:off x="4980951" y="3256105"/>
            <a:ext cx="2230098" cy="338554"/>
          </a:xfrm>
          <a:prstGeom prst="rect">
            <a:avLst/>
          </a:prstGeom>
          <a:noFill/>
        </p:spPr>
        <p:txBody>
          <a:bodyPr wrap="none" rtlCol="0">
            <a:spAutoFit/>
          </a:bodyPr>
          <a:lstStyle/>
          <a:p>
            <a:r>
              <a:rPr lang="en-US" sz="1600" b="1" spc="300" dirty="0">
                <a:latin typeface="Merriweather" pitchFamily="2" charset="77"/>
              </a:rPr>
              <a:t>FOLLOW US ON</a:t>
            </a:r>
          </a:p>
        </p:txBody>
      </p:sp>
      <p:cxnSp>
        <p:nvCxnSpPr>
          <p:cNvPr id="30" name="Straight Connector 29">
            <a:extLst>
              <a:ext uri="{FF2B5EF4-FFF2-40B4-BE49-F238E27FC236}">
                <a16:creationId xmlns:a16="http://schemas.microsoft.com/office/drawing/2014/main" id="{DC4C09A4-181B-8FC5-5EF1-B7207FAFF8B1}"/>
              </a:ext>
            </a:extLst>
          </p:cNvPr>
          <p:cNvCxnSpPr>
            <a:cxnSpLocks/>
          </p:cNvCxnSpPr>
          <p:nvPr/>
        </p:nvCxnSpPr>
        <p:spPr>
          <a:xfrm>
            <a:off x="6096000" y="3839029"/>
            <a:ext cx="0" cy="2806700"/>
          </a:xfrm>
          <a:prstGeom prst="line">
            <a:avLst/>
          </a:prstGeom>
          <a:ln>
            <a:solidFill>
              <a:srgbClr val="007AB9"/>
            </a:solidFill>
          </a:ln>
        </p:spPr>
        <p:style>
          <a:lnRef idx="1">
            <a:schemeClr val="accent1"/>
          </a:lnRef>
          <a:fillRef idx="0">
            <a:schemeClr val="accent1"/>
          </a:fillRef>
          <a:effectRef idx="0">
            <a:schemeClr val="accent1"/>
          </a:effectRef>
          <a:fontRef idx="minor">
            <a:schemeClr val="tx1"/>
          </a:fontRef>
        </p:style>
      </p:cxnSp>
      <p:grpSp>
        <p:nvGrpSpPr>
          <p:cNvPr id="35" name="Group 34">
            <a:extLst>
              <a:ext uri="{FF2B5EF4-FFF2-40B4-BE49-F238E27FC236}">
                <a16:creationId xmlns:a16="http://schemas.microsoft.com/office/drawing/2014/main" id="{139F2AB2-A112-1F4F-3964-BE87339D31DB}"/>
              </a:ext>
            </a:extLst>
          </p:cNvPr>
          <p:cNvGrpSpPr/>
          <p:nvPr/>
        </p:nvGrpSpPr>
        <p:grpSpPr>
          <a:xfrm>
            <a:off x="0" y="6811108"/>
            <a:ext cx="12192000" cy="46892"/>
            <a:chOff x="0" y="6811108"/>
            <a:chExt cx="12192000" cy="46892"/>
          </a:xfrm>
        </p:grpSpPr>
        <p:sp>
          <p:nvSpPr>
            <p:cNvPr id="36" name="Rectangle 35">
              <a:extLst>
                <a:ext uri="{FF2B5EF4-FFF2-40B4-BE49-F238E27FC236}">
                  <a16:creationId xmlns:a16="http://schemas.microsoft.com/office/drawing/2014/main" id="{C88559F1-80B0-0848-DFAA-654FE8C130FC}"/>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7" name="Rectangle 36">
              <a:extLst>
                <a:ext uri="{FF2B5EF4-FFF2-40B4-BE49-F238E27FC236}">
                  <a16:creationId xmlns:a16="http://schemas.microsoft.com/office/drawing/2014/main" id="{638C7E2C-4AFC-6681-BC69-AAC82EF9B7BB}"/>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8" name="Rectangle 37">
              <a:extLst>
                <a:ext uri="{FF2B5EF4-FFF2-40B4-BE49-F238E27FC236}">
                  <a16:creationId xmlns:a16="http://schemas.microsoft.com/office/drawing/2014/main" id="{819F702F-3942-D175-ADB9-388E62DE4B18}"/>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9" name="Rectangle 38">
              <a:extLst>
                <a:ext uri="{FF2B5EF4-FFF2-40B4-BE49-F238E27FC236}">
                  <a16:creationId xmlns:a16="http://schemas.microsoft.com/office/drawing/2014/main" id="{4DA7FEA9-BDFA-B711-A1CE-F1CCF832BC18}"/>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0" name="Rectangle 39">
              <a:extLst>
                <a:ext uri="{FF2B5EF4-FFF2-40B4-BE49-F238E27FC236}">
                  <a16:creationId xmlns:a16="http://schemas.microsoft.com/office/drawing/2014/main" id="{A7873379-39D3-9D1C-F74B-0D15E810F910}"/>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1" name="Rectangle 40">
              <a:extLst>
                <a:ext uri="{FF2B5EF4-FFF2-40B4-BE49-F238E27FC236}">
                  <a16:creationId xmlns:a16="http://schemas.microsoft.com/office/drawing/2014/main" id="{EC7D382C-1E4E-BAFC-8FF7-F53EECE5F4C0}"/>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2" name="Rectangle 41">
              <a:extLst>
                <a:ext uri="{FF2B5EF4-FFF2-40B4-BE49-F238E27FC236}">
                  <a16:creationId xmlns:a16="http://schemas.microsoft.com/office/drawing/2014/main" id="{1018EF00-9F0D-930A-556A-D9100F1EBE47}"/>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3" name="Rectangle 42">
              <a:extLst>
                <a:ext uri="{FF2B5EF4-FFF2-40B4-BE49-F238E27FC236}">
                  <a16:creationId xmlns:a16="http://schemas.microsoft.com/office/drawing/2014/main" id="{E82E2038-AD45-1FFA-5AC1-458B14BBB3AA}"/>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4" name="Rectangle 43">
              <a:extLst>
                <a:ext uri="{FF2B5EF4-FFF2-40B4-BE49-F238E27FC236}">
                  <a16:creationId xmlns:a16="http://schemas.microsoft.com/office/drawing/2014/main" id="{9C5E4312-7B8A-40D1-F2F1-608432D0504A}"/>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5" name="Rectangle 44">
              <a:extLst>
                <a:ext uri="{FF2B5EF4-FFF2-40B4-BE49-F238E27FC236}">
                  <a16:creationId xmlns:a16="http://schemas.microsoft.com/office/drawing/2014/main" id="{67BDA128-6F89-DEC9-1C10-CE32B00B39FD}"/>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6" name="Rectangle 45">
              <a:extLst>
                <a:ext uri="{FF2B5EF4-FFF2-40B4-BE49-F238E27FC236}">
                  <a16:creationId xmlns:a16="http://schemas.microsoft.com/office/drawing/2014/main" id="{36F1580D-C737-D408-3D11-B247E6E9C7D8}"/>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7" name="Rectangle 46">
              <a:extLst>
                <a:ext uri="{FF2B5EF4-FFF2-40B4-BE49-F238E27FC236}">
                  <a16:creationId xmlns:a16="http://schemas.microsoft.com/office/drawing/2014/main" id="{2A957EE9-8190-ABE5-121F-F69E2B777A39}"/>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8" name="Rectangle 47">
              <a:extLst>
                <a:ext uri="{FF2B5EF4-FFF2-40B4-BE49-F238E27FC236}">
                  <a16:creationId xmlns:a16="http://schemas.microsoft.com/office/drawing/2014/main" id="{A84A9DCE-C5E5-7AEE-7EBF-67325487E526}"/>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9" name="Rectangle 48">
              <a:extLst>
                <a:ext uri="{FF2B5EF4-FFF2-40B4-BE49-F238E27FC236}">
                  <a16:creationId xmlns:a16="http://schemas.microsoft.com/office/drawing/2014/main" id="{F9369453-D298-08CC-98A0-D06EE332911A}"/>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50" name="Rectangle 49">
              <a:extLst>
                <a:ext uri="{FF2B5EF4-FFF2-40B4-BE49-F238E27FC236}">
                  <a16:creationId xmlns:a16="http://schemas.microsoft.com/office/drawing/2014/main" id="{FC043C2E-80BB-0689-4D5C-E479B27F57CB}"/>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51" name="Rectangle 50">
              <a:extLst>
                <a:ext uri="{FF2B5EF4-FFF2-40B4-BE49-F238E27FC236}">
                  <a16:creationId xmlns:a16="http://schemas.microsoft.com/office/drawing/2014/main" id="{0ECA2DFB-3AC6-0DF1-EC04-0431708C4492}"/>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52" name="Rectangle 51">
              <a:extLst>
                <a:ext uri="{FF2B5EF4-FFF2-40B4-BE49-F238E27FC236}">
                  <a16:creationId xmlns:a16="http://schemas.microsoft.com/office/drawing/2014/main" id="{4E9814DA-FCAA-6E72-8E5E-2792EA7A62CB}"/>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53" name="Rectangle 52">
              <a:extLst>
                <a:ext uri="{FF2B5EF4-FFF2-40B4-BE49-F238E27FC236}">
                  <a16:creationId xmlns:a16="http://schemas.microsoft.com/office/drawing/2014/main" id="{18B7E8CB-A0DC-E78E-3771-DAAC69DC034C}"/>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54" name="Rectangle 53">
              <a:extLst>
                <a:ext uri="{FF2B5EF4-FFF2-40B4-BE49-F238E27FC236}">
                  <a16:creationId xmlns:a16="http://schemas.microsoft.com/office/drawing/2014/main" id="{A7206202-5483-7A14-CD1C-962E34A8051E}"/>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55" name="Rectangle 54">
              <a:extLst>
                <a:ext uri="{FF2B5EF4-FFF2-40B4-BE49-F238E27FC236}">
                  <a16:creationId xmlns:a16="http://schemas.microsoft.com/office/drawing/2014/main" id="{EF33A5D7-2434-E0A4-77E4-30D6B17DFA55}"/>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sp>
        <p:nvSpPr>
          <p:cNvPr id="59" name="Rectangle 58">
            <a:extLst>
              <a:ext uri="{FF2B5EF4-FFF2-40B4-BE49-F238E27FC236}">
                <a16:creationId xmlns:a16="http://schemas.microsoft.com/office/drawing/2014/main" id="{65E9E6F9-10C6-D97A-C173-065849836219}"/>
              </a:ext>
            </a:extLst>
          </p:cNvPr>
          <p:cNvSpPr/>
          <p:nvPr/>
        </p:nvSpPr>
        <p:spPr>
          <a:xfrm>
            <a:off x="0" y="-13252"/>
            <a:ext cx="12192000" cy="2817751"/>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extBox 57">
            <a:extLst>
              <a:ext uri="{FF2B5EF4-FFF2-40B4-BE49-F238E27FC236}">
                <a16:creationId xmlns:a16="http://schemas.microsoft.com/office/drawing/2014/main" id="{33A87067-D881-4AE7-24DE-846E0B610999}"/>
              </a:ext>
            </a:extLst>
          </p:cNvPr>
          <p:cNvSpPr txBox="1"/>
          <p:nvPr/>
        </p:nvSpPr>
        <p:spPr>
          <a:xfrm>
            <a:off x="4789392" y="1142436"/>
            <a:ext cx="2613216" cy="553998"/>
          </a:xfrm>
          <a:prstGeom prst="rect">
            <a:avLst/>
          </a:prstGeom>
          <a:noFill/>
        </p:spPr>
        <p:txBody>
          <a:bodyPr wrap="none" rtlCol="0">
            <a:spAutoFit/>
          </a:bodyPr>
          <a:lstStyle/>
          <a:p>
            <a:r>
              <a:rPr lang="en-US" sz="3000" b="1" spc="300" dirty="0">
                <a:solidFill>
                  <a:schemeClr val="bg1"/>
                </a:solidFill>
                <a:latin typeface="Merriweather" pitchFamily="2" charset="77"/>
              </a:rPr>
              <a:t>Thank You</a:t>
            </a:r>
            <a:endParaRPr lang="en-US" sz="3000" spc="300" dirty="0">
              <a:solidFill>
                <a:schemeClr val="bg1"/>
              </a:solidFill>
              <a:latin typeface="Merriweather" pitchFamily="2" charset="77"/>
            </a:endParaRPr>
          </a:p>
        </p:txBody>
      </p:sp>
      <p:sp>
        <p:nvSpPr>
          <p:cNvPr id="2" name="TextBox 1">
            <a:extLst>
              <a:ext uri="{FF2B5EF4-FFF2-40B4-BE49-F238E27FC236}">
                <a16:creationId xmlns:a16="http://schemas.microsoft.com/office/drawing/2014/main" id="{F1E1A6CD-B6C7-FE02-383D-678A5401560C}"/>
              </a:ext>
            </a:extLst>
          </p:cNvPr>
          <p:cNvSpPr txBox="1"/>
          <p:nvPr/>
        </p:nvSpPr>
        <p:spPr>
          <a:xfrm>
            <a:off x="751707" y="4014616"/>
            <a:ext cx="4592321" cy="1846659"/>
          </a:xfrm>
          <a:prstGeom prst="rect">
            <a:avLst/>
          </a:prstGeom>
          <a:noFill/>
        </p:spPr>
        <p:txBody>
          <a:bodyPr wrap="square" rtlCol="0">
            <a:spAutoFit/>
          </a:bodyPr>
          <a:lstStyle/>
          <a:p>
            <a:pPr algn="ctr"/>
            <a:r>
              <a:rPr lang="en-IN" sz="2000" b="1" dirty="0"/>
              <a:t>Sandeep Tyagi</a:t>
            </a:r>
          </a:p>
          <a:p>
            <a:endParaRPr lang="en-IN" dirty="0"/>
          </a:p>
          <a:p>
            <a:r>
              <a:rPr lang="en-IN" dirty="0"/>
              <a:t>LinkedIn: </a:t>
            </a:r>
            <a:r>
              <a:rPr lang="en-IN" dirty="0">
                <a:hlinkClick r:id="rId2"/>
              </a:rPr>
              <a:t>https://www.linkedin.com/in/styagi/</a:t>
            </a:r>
            <a:endParaRPr lang="en-IN" dirty="0"/>
          </a:p>
          <a:p>
            <a:endParaRPr lang="en-IN" dirty="0"/>
          </a:p>
          <a:p>
            <a:r>
              <a:rPr lang="en-IN" dirty="0"/>
              <a:t>Twitter: </a:t>
            </a:r>
            <a:r>
              <a:rPr lang="en-IN" dirty="0">
                <a:hlinkClick r:id="rId3"/>
              </a:rPr>
              <a:t>https://twitter.com/styagi</a:t>
            </a:r>
            <a:endParaRPr lang="en-IN" dirty="0"/>
          </a:p>
          <a:p>
            <a:endParaRPr lang="en-IN" dirty="0"/>
          </a:p>
        </p:txBody>
      </p:sp>
      <p:sp>
        <p:nvSpPr>
          <p:cNvPr id="3" name="TextBox 2">
            <a:extLst>
              <a:ext uri="{FF2B5EF4-FFF2-40B4-BE49-F238E27FC236}">
                <a16:creationId xmlns:a16="http://schemas.microsoft.com/office/drawing/2014/main" id="{835AADDC-E0E0-AE58-63E6-5F0B97A40119}"/>
              </a:ext>
            </a:extLst>
          </p:cNvPr>
          <p:cNvSpPr txBox="1"/>
          <p:nvPr/>
        </p:nvSpPr>
        <p:spPr>
          <a:xfrm>
            <a:off x="6549034" y="4014616"/>
            <a:ext cx="5379458" cy="2954655"/>
          </a:xfrm>
          <a:prstGeom prst="rect">
            <a:avLst/>
          </a:prstGeom>
          <a:noFill/>
        </p:spPr>
        <p:txBody>
          <a:bodyPr wrap="square" rtlCol="0">
            <a:spAutoFit/>
          </a:bodyPr>
          <a:lstStyle/>
          <a:p>
            <a:pPr algn="ctr"/>
            <a:r>
              <a:rPr lang="en-IN" sz="2000" b="1" dirty="0"/>
              <a:t>GULAQ</a:t>
            </a:r>
          </a:p>
          <a:p>
            <a:endParaRPr lang="en-IN" dirty="0"/>
          </a:p>
          <a:p>
            <a:r>
              <a:rPr lang="en-IN" dirty="0"/>
              <a:t>LinkedIn: </a:t>
            </a:r>
            <a:r>
              <a:rPr lang="en-IN" dirty="0">
                <a:hlinkClick r:id="rId4"/>
              </a:rPr>
              <a:t>https://www.linkedin.com/in/</a:t>
            </a:r>
            <a:r>
              <a:rPr lang="en-US" dirty="0" err="1">
                <a:hlinkClick r:id="rId4"/>
              </a:rPr>
              <a:t>gulaqnew</a:t>
            </a:r>
            <a:endParaRPr lang="en-US" dirty="0"/>
          </a:p>
          <a:p>
            <a:endParaRPr lang="en-IN" dirty="0"/>
          </a:p>
          <a:p>
            <a:r>
              <a:rPr lang="en-IN" dirty="0"/>
              <a:t>Twitter: </a:t>
            </a:r>
            <a:r>
              <a:rPr lang="en-IN" dirty="0">
                <a:hlinkClick r:id="rId5"/>
              </a:rPr>
              <a:t>https://twitter.com/gulaqfintech</a:t>
            </a:r>
            <a:endParaRPr lang="en-IN" dirty="0"/>
          </a:p>
          <a:p>
            <a:endParaRPr lang="en-IN" dirty="0"/>
          </a:p>
          <a:p>
            <a:r>
              <a:rPr lang="en-IN" dirty="0"/>
              <a:t>Instagram: </a:t>
            </a:r>
            <a:r>
              <a:rPr lang="en-IN" dirty="0">
                <a:hlinkClick r:id="rId6"/>
              </a:rPr>
              <a:t>https://www.instagram.com/gulaqfintech/</a:t>
            </a:r>
            <a:endParaRPr lang="en-IN" dirty="0"/>
          </a:p>
          <a:p>
            <a:endParaRPr lang="en-IN" dirty="0"/>
          </a:p>
          <a:p>
            <a:endParaRPr lang="en-IN" dirty="0"/>
          </a:p>
          <a:p>
            <a:endParaRPr lang="en-IN" dirty="0"/>
          </a:p>
        </p:txBody>
      </p:sp>
    </p:spTree>
    <p:extLst>
      <p:ext uri="{BB962C8B-B14F-4D97-AF65-F5344CB8AC3E}">
        <p14:creationId xmlns:p14="http://schemas.microsoft.com/office/powerpoint/2010/main" val="2802175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7D17A1BE-C3E1-C607-D598-DC0EC94DFE86}"/>
              </a:ext>
            </a:extLst>
          </p:cNvPr>
          <p:cNvSpPr txBox="1"/>
          <p:nvPr/>
        </p:nvSpPr>
        <p:spPr>
          <a:xfrm>
            <a:off x="4980951" y="3256105"/>
            <a:ext cx="2230098" cy="338554"/>
          </a:xfrm>
          <a:prstGeom prst="rect">
            <a:avLst/>
          </a:prstGeom>
          <a:noFill/>
        </p:spPr>
        <p:txBody>
          <a:bodyPr wrap="none" rtlCol="0">
            <a:spAutoFit/>
          </a:bodyPr>
          <a:lstStyle/>
          <a:p>
            <a:r>
              <a:rPr lang="en-US" sz="1600" b="1" spc="300" dirty="0">
                <a:latin typeface="Merriweather" pitchFamily="2" charset="77"/>
              </a:rPr>
              <a:t>FOLLOW US ON</a:t>
            </a:r>
          </a:p>
        </p:txBody>
      </p:sp>
      <p:cxnSp>
        <p:nvCxnSpPr>
          <p:cNvPr id="30" name="Straight Connector 29">
            <a:extLst>
              <a:ext uri="{FF2B5EF4-FFF2-40B4-BE49-F238E27FC236}">
                <a16:creationId xmlns:a16="http://schemas.microsoft.com/office/drawing/2014/main" id="{DC4C09A4-181B-8FC5-5EF1-B7207FAFF8B1}"/>
              </a:ext>
            </a:extLst>
          </p:cNvPr>
          <p:cNvCxnSpPr>
            <a:cxnSpLocks/>
          </p:cNvCxnSpPr>
          <p:nvPr/>
        </p:nvCxnSpPr>
        <p:spPr>
          <a:xfrm>
            <a:off x="6096000" y="3839029"/>
            <a:ext cx="0" cy="2806700"/>
          </a:xfrm>
          <a:prstGeom prst="line">
            <a:avLst/>
          </a:prstGeom>
          <a:ln>
            <a:solidFill>
              <a:srgbClr val="007AB9"/>
            </a:solidFill>
          </a:ln>
        </p:spPr>
        <p:style>
          <a:lnRef idx="1">
            <a:schemeClr val="accent1"/>
          </a:lnRef>
          <a:fillRef idx="0">
            <a:schemeClr val="accent1"/>
          </a:fillRef>
          <a:effectRef idx="0">
            <a:schemeClr val="accent1"/>
          </a:effectRef>
          <a:fontRef idx="minor">
            <a:schemeClr val="tx1"/>
          </a:fontRef>
        </p:style>
      </p:cxnSp>
      <p:grpSp>
        <p:nvGrpSpPr>
          <p:cNvPr id="35" name="Group 34">
            <a:extLst>
              <a:ext uri="{FF2B5EF4-FFF2-40B4-BE49-F238E27FC236}">
                <a16:creationId xmlns:a16="http://schemas.microsoft.com/office/drawing/2014/main" id="{139F2AB2-A112-1F4F-3964-BE87339D31DB}"/>
              </a:ext>
            </a:extLst>
          </p:cNvPr>
          <p:cNvGrpSpPr/>
          <p:nvPr/>
        </p:nvGrpSpPr>
        <p:grpSpPr>
          <a:xfrm>
            <a:off x="0" y="6811108"/>
            <a:ext cx="12192000" cy="46892"/>
            <a:chOff x="0" y="6811108"/>
            <a:chExt cx="12192000" cy="46892"/>
          </a:xfrm>
        </p:grpSpPr>
        <p:sp>
          <p:nvSpPr>
            <p:cNvPr id="36" name="Rectangle 35">
              <a:extLst>
                <a:ext uri="{FF2B5EF4-FFF2-40B4-BE49-F238E27FC236}">
                  <a16:creationId xmlns:a16="http://schemas.microsoft.com/office/drawing/2014/main" id="{C88559F1-80B0-0848-DFAA-654FE8C130FC}"/>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7" name="Rectangle 36">
              <a:extLst>
                <a:ext uri="{FF2B5EF4-FFF2-40B4-BE49-F238E27FC236}">
                  <a16:creationId xmlns:a16="http://schemas.microsoft.com/office/drawing/2014/main" id="{638C7E2C-4AFC-6681-BC69-AAC82EF9B7BB}"/>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8" name="Rectangle 37">
              <a:extLst>
                <a:ext uri="{FF2B5EF4-FFF2-40B4-BE49-F238E27FC236}">
                  <a16:creationId xmlns:a16="http://schemas.microsoft.com/office/drawing/2014/main" id="{819F702F-3942-D175-ADB9-388E62DE4B18}"/>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9" name="Rectangle 38">
              <a:extLst>
                <a:ext uri="{FF2B5EF4-FFF2-40B4-BE49-F238E27FC236}">
                  <a16:creationId xmlns:a16="http://schemas.microsoft.com/office/drawing/2014/main" id="{4DA7FEA9-BDFA-B711-A1CE-F1CCF832BC18}"/>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0" name="Rectangle 39">
              <a:extLst>
                <a:ext uri="{FF2B5EF4-FFF2-40B4-BE49-F238E27FC236}">
                  <a16:creationId xmlns:a16="http://schemas.microsoft.com/office/drawing/2014/main" id="{A7873379-39D3-9D1C-F74B-0D15E810F910}"/>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1" name="Rectangle 40">
              <a:extLst>
                <a:ext uri="{FF2B5EF4-FFF2-40B4-BE49-F238E27FC236}">
                  <a16:creationId xmlns:a16="http://schemas.microsoft.com/office/drawing/2014/main" id="{EC7D382C-1E4E-BAFC-8FF7-F53EECE5F4C0}"/>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2" name="Rectangle 41">
              <a:extLst>
                <a:ext uri="{FF2B5EF4-FFF2-40B4-BE49-F238E27FC236}">
                  <a16:creationId xmlns:a16="http://schemas.microsoft.com/office/drawing/2014/main" id="{1018EF00-9F0D-930A-556A-D9100F1EBE47}"/>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3" name="Rectangle 42">
              <a:extLst>
                <a:ext uri="{FF2B5EF4-FFF2-40B4-BE49-F238E27FC236}">
                  <a16:creationId xmlns:a16="http://schemas.microsoft.com/office/drawing/2014/main" id="{E82E2038-AD45-1FFA-5AC1-458B14BBB3AA}"/>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4" name="Rectangle 43">
              <a:extLst>
                <a:ext uri="{FF2B5EF4-FFF2-40B4-BE49-F238E27FC236}">
                  <a16:creationId xmlns:a16="http://schemas.microsoft.com/office/drawing/2014/main" id="{9C5E4312-7B8A-40D1-F2F1-608432D0504A}"/>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5" name="Rectangle 44">
              <a:extLst>
                <a:ext uri="{FF2B5EF4-FFF2-40B4-BE49-F238E27FC236}">
                  <a16:creationId xmlns:a16="http://schemas.microsoft.com/office/drawing/2014/main" id="{67BDA128-6F89-DEC9-1C10-CE32B00B39FD}"/>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6" name="Rectangle 45">
              <a:extLst>
                <a:ext uri="{FF2B5EF4-FFF2-40B4-BE49-F238E27FC236}">
                  <a16:creationId xmlns:a16="http://schemas.microsoft.com/office/drawing/2014/main" id="{36F1580D-C737-D408-3D11-B247E6E9C7D8}"/>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7" name="Rectangle 46">
              <a:extLst>
                <a:ext uri="{FF2B5EF4-FFF2-40B4-BE49-F238E27FC236}">
                  <a16:creationId xmlns:a16="http://schemas.microsoft.com/office/drawing/2014/main" id="{2A957EE9-8190-ABE5-121F-F69E2B777A39}"/>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8" name="Rectangle 47">
              <a:extLst>
                <a:ext uri="{FF2B5EF4-FFF2-40B4-BE49-F238E27FC236}">
                  <a16:creationId xmlns:a16="http://schemas.microsoft.com/office/drawing/2014/main" id="{A84A9DCE-C5E5-7AEE-7EBF-67325487E526}"/>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9" name="Rectangle 48">
              <a:extLst>
                <a:ext uri="{FF2B5EF4-FFF2-40B4-BE49-F238E27FC236}">
                  <a16:creationId xmlns:a16="http://schemas.microsoft.com/office/drawing/2014/main" id="{F9369453-D298-08CC-98A0-D06EE332911A}"/>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50" name="Rectangle 49">
              <a:extLst>
                <a:ext uri="{FF2B5EF4-FFF2-40B4-BE49-F238E27FC236}">
                  <a16:creationId xmlns:a16="http://schemas.microsoft.com/office/drawing/2014/main" id="{FC043C2E-80BB-0689-4D5C-E479B27F57CB}"/>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51" name="Rectangle 50">
              <a:extLst>
                <a:ext uri="{FF2B5EF4-FFF2-40B4-BE49-F238E27FC236}">
                  <a16:creationId xmlns:a16="http://schemas.microsoft.com/office/drawing/2014/main" id="{0ECA2DFB-3AC6-0DF1-EC04-0431708C4492}"/>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52" name="Rectangle 51">
              <a:extLst>
                <a:ext uri="{FF2B5EF4-FFF2-40B4-BE49-F238E27FC236}">
                  <a16:creationId xmlns:a16="http://schemas.microsoft.com/office/drawing/2014/main" id="{4E9814DA-FCAA-6E72-8E5E-2792EA7A62CB}"/>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53" name="Rectangle 52">
              <a:extLst>
                <a:ext uri="{FF2B5EF4-FFF2-40B4-BE49-F238E27FC236}">
                  <a16:creationId xmlns:a16="http://schemas.microsoft.com/office/drawing/2014/main" id="{18B7E8CB-A0DC-E78E-3771-DAAC69DC034C}"/>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54" name="Rectangle 53">
              <a:extLst>
                <a:ext uri="{FF2B5EF4-FFF2-40B4-BE49-F238E27FC236}">
                  <a16:creationId xmlns:a16="http://schemas.microsoft.com/office/drawing/2014/main" id="{A7206202-5483-7A14-CD1C-962E34A8051E}"/>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55" name="Rectangle 54">
              <a:extLst>
                <a:ext uri="{FF2B5EF4-FFF2-40B4-BE49-F238E27FC236}">
                  <a16:creationId xmlns:a16="http://schemas.microsoft.com/office/drawing/2014/main" id="{EF33A5D7-2434-E0A4-77E4-30D6B17DFA55}"/>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sp>
        <p:nvSpPr>
          <p:cNvPr id="59" name="Rectangle 58">
            <a:extLst>
              <a:ext uri="{FF2B5EF4-FFF2-40B4-BE49-F238E27FC236}">
                <a16:creationId xmlns:a16="http://schemas.microsoft.com/office/drawing/2014/main" id="{65E9E6F9-10C6-D97A-C173-065849836219}"/>
              </a:ext>
            </a:extLst>
          </p:cNvPr>
          <p:cNvSpPr/>
          <p:nvPr/>
        </p:nvSpPr>
        <p:spPr>
          <a:xfrm>
            <a:off x="0" y="-13252"/>
            <a:ext cx="12192000" cy="2817751"/>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extBox 57">
            <a:extLst>
              <a:ext uri="{FF2B5EF4-FFF2-40B4-BE49-F238E27FC236}">
                <a16:creationId xmlns:a16="http://schemas.microsoft.com/office/drawing/2014/main" id="{33A87067-D881-4AE7-24DE-846E0B610999}"/>
              </a:ext>
            </a:extLst>
          </p:cNvPr>
          <p:cNvSpPr txBox="1"/>
          <p:nvPr/>
        </p:nvSpPr>
        <p:spPr>
          <a:xfrm>
            <a:off x="2247053" y="521168"/>
            <a:ext cx="7773282" cy="1785104"/>
          </a:xfrm>
          <a:prstGeom prst="rect">
            <a:avLst/>
          </a:prstGeom>
          <a:noFill/>
        </p:spPr>
        <p:txBody>
          <a:bodyPr wrap="none" rtlCol="0">
            <a:spAutoFit/>
          </a:bodyPr>
          <a:lstStyle/>
          <a:p>
            <a:r>
              <a:rPr lang="en-US" sz="3000" b="1" spc="300" dirty="0">
                <a:solidFill>
                  <a:schemeClr val="bg1"/>
                </a:solidFill>
                <a:latin typeface="Merriweather" pitchFamily="2" charset="77"/>
              </a:rPr>
              <a:t>OFFER FOR FREE CONSULTATION</a:t>
            </a:r>
          </a:p>
          <a:p>
            <a:pPr marL="342900" indent="-342900">
              <a:buFont typeface="Arial" panose="020B0604020202020204" pitchFamily="34" charset="0"/>
              <a:buChar char="•"/>
            </a:pPr>
            <a:endParaRPr lang="en-US" sz="2000" b="1" spc="300" dirty="0">
              <a:solidFill>
                <a:schemeClr val="bg1"/>
              </a:solidFill>
              <a:latin typeface="Merriweather" pitchFamily="2" charset="77"/>
            </a:endParaRPr>
          </a:p>
          <a:p>
            <a:pPr marL="342900" indent="-342900">
              <a:buFont typeface="Arial" panose="020B0604020202020204" pitchFamily="34" charset="0"/>
              <a:buChar char="•"/>
            </a:pPr>
            <a:r>
              <a:rPr lang="en-US" sz="2000" b="1" spc="300" dirty="0">
                <a:solidFill>
                  <a:schemeClr val="bg1"/>
                </a:solidFill>
                <a:latin typeface="Merriweather" pitchFamily="2" charset="77"/>
              </a:rPr>
              <a:t>Follow us on social media</a:t>
            </a:r>
          </a:p>
          <a:p>
            <a:pPr marL="342900" indent="-342900">
              <a:buFont typeface="Arial" panose="020B0604020202020204" pitchFamily="34" charset="0"/>
              <a:buChar char="•"/>
            </a:pPr>
            <a:r>
              <a:rPr lang="en-US" sz="2000" b="1" spc="300" dirty="0">
                <a:solidFill>
                  <a:schemeClr val="bg1"/>
                </a:solidFill>
                <a:latin typeface="Merriweather" pitchFamily="2" charset="77"/>
              </a:rPr>
              <a:t>Tag us</a:t>
            </a:r>
          </a:p>
          <a:p>
            <a:pPr marL="342900" indent="-342900">
              <a:buFont typeface="Arial" panose="020B0604020202020204" pitchFamily="34" charset="0"/>
              <a:buChar char="•"/>
            </a:pPr>
            <a:r>
              <a:rPr lang="en-US" sz="2000" b="1" spc="300" dirty="0">
                <a:solidFill>
                  <a:schemeClr val="bg1"/>
                </a:solidFill>
                <a:latin typeface="Merriweather" pitchFamily="2" charset="77"/>
              </a:rPr>
              <a:t>Make a request</a:t>
            </a:r>
            <a:endParaRPr lang="en-US" sz="2000" spc="300" dirty="0">
              <a:solidFill>
                <a:schemeClr val="bg1"/>
              </a:solidFill>
              <a:latin typeface="Merriweather" pitchFamily="2" charset="77"/>
            </a:endParaRPr>
          </a:p>
        </p:txBody>
      </p:sp>
      <p:sp>
        <p:nvSpPr>
          <p:cNvPr id="2" name="TextBox 1">
            <a:extLst>
              <a:ext uri="{FF2B5EF4-FFF2-40B4-BE49-F238E27FC236}">
                <a16:creationId xmlns:a16="http://schemas.microsoft.com/office/drawing/2014/main" id="{F1E1A6CD-B6C7-FE02-383D-678A5401560C}"/>
              </a:ext>
            </a:extLst>
          </p:cNvPr>
          <p:cNvSpPr txBox="1"/>
          <p:nvPr/>
        </p:nvSpPr>
        <p:spPr>
          <a:xfrm>
            <a:off x="751707" y="4014616"/>
            <a:ext cx="4592321" cy="1846659"/>
          </a:xfrm>
          <a:prstGeom prst="rect">
            <a:avLst/>
          </a:prstGeom>
          <a:noFill/>
        </p:spPr>
        <p:txBody>
          <a:bodyPr wrap="square" rtlCol="0">
            <a:spAutoFit/>
          </a:bodyPr>
          <a:lstStyle/>
          <a:p>
            <a:pPr algn="ctr"/>
            <a:r>
              <a:rPr lang="en-IN" sz="2000" b="1" dirty="0"/>
              <a:t>Sandeep Tyagi</a:t>
            </a:r>
          </a:p>
          <a:p>
            <a:endParaRPr lang="en-IN" dirty="0"/>
          </a:p>
          <a:p>
            <a:r>
              <a:rPr lang="en-IN" dirty="0"/>
              <a:t>LinkedIn: </a:t>
            </a:r>
            <a:r>
              <a:rPr lang="en-IN" dirty="0">
                <a:hlinkClick r:id="rId2"/>
              </a:rPr>
              <a:t>https://www.linkedin.com/in/styagi/</a:t>
            </a:r>
            <a:endParaRPr lang="en-IN" dirty="0"/>
          </a:p>
          <a:p>
            <a:endParaRPr lang="en-IN" dirty="0"/>
          </a:p>
          <a:p>
            <a:r>
              <a:rPr lang="en-IN" dirty="0"/>
              <a:t>Twitter: </a:t>
            </a:r>
            <a:r>
              <a:rPr lang="en-IN" dirty="0">
                <a:hlinkClick r:id="rId3"/>
              </a:rPr>
              <a:t>https://twitter.com/styagi</a:t>
            </a:r>
            <a:endParaRPr lang="en-IN" dirty="0"/>
          </a:p>
          <a:p>
            <a:endParaRPr lang="en-IN" dirty="0"/>
          </a:p>
        </p:txBody>
      </p:sp>
      <p:sp>
        <p:nvSpPr>
          <p:cNvPr id="3" name="TextBox 2">
            <a:extLst>
              <a:ext uri="{FF2B5EF4-FFF2-40B4-BE49-F238E27FC236}">
                <a16:creationId xmlns:a16="http://schemas.microsoft.com/office/drawing/2014/main" id="{835AADDC-E0E0-AE58-63E6-5F0B97A40119}"/>
              </a:ext>
            </a:extLst>
          </p:cNvPr>
          <p:cNvSpPr txBox="1"/>
          <p:nvPr/>
        </p:nvSpPr>
        <p:spPr>
          <a:xfrm>
            <a:off x="6549034" y="4014616"/>
            <a:ext cx="5379458" cy="2954655"/>
          </a:xfrm>
          <a:prstGeom prst="rect">
            <a:avLst/>
          </a:prstGeom>
          <a:noFill/>
        </p:spPr>
        <p:txBody>
          <a:bodyPr wrap="square" rtlCol="0">
            <a:spAutoFit/>
          </a:bodyPr>
          <a:lstStyle/>
          <a:p>
            <a:pPr algn="ctr"/>
            <a:r>
              <a:rPr lang="en-IN" sz="2000" b="1" dirty="0"/>
              <a:t>GULAQ</a:t>
            </a:r>
          </a:p>
          <a:p>
            <a:endParaRPr lang="en-IN" dirty="0"/>
          </a:p>
          <a:p>
            <a:r>
              <a:rPr lang="en-IN" dirty="0"/>
              <a:t>LinkedIn: </a:t>
            </a:r>
            <a:r>
              <a:rPr lang="en-IN" dirty="0">
                <a:hlinkClick r:id="rId4"/>
              </a:rPr>
              <a:t>https://www.linkedin.com/in/</a:t>
            </a:r>
            <a:r>
              <a:rPr lang="en-US" dirty="0" err="1">
                <a:hlinkClick r:id="rId4"/>
              </a:rPr>
              <a:t>gulaqnew</a:t>
            </a:r>
            <a:endParaRPr lang="en-US" dirty="0"/>
          </a:p>
          <a:p>
            <a:endParaRPr lang="en-IN" dirty="0"/>
          </a:p>
          <a:p>
            <a:r>
              <a:rPr lang="en-IN" dirty="0"/>
              <a:t>Twitter: </a:t>
            </a:r>
            <a:r>
              <a:rPr lang="en-IN" dirty="0">
                <a:hlinkClick r:id="rId5"/>
              </a:rPr>
              <a:t>https://twitter.com/gulaqfintech</a:t>
            </a:r>
            <a:endParaRPr lang="en-IN" dirty="0"/>
          </a:p>
          <a:p>
            <a:endParaRPr lang="en-IN" dirty="0"/>
          </a:p>
          <a:p>
            <a:r>
              <a:rPr lang="en-IN" dirty="0"/>
              <a:t>Instagram: </a:t>
            </a:r>
            <a:r>
              <a:rPr lang="en-IN" dirty="0">
                <a:hlinkClick r:id="rId6"/>
              </a:rPr>
              <a:t>https://www.instagram.com/gulaqfintech/</a:t>
            </a:r>
            <a:endParaRPr lang="en-IN" dirty="0"/>
          </a:p>
          <a:p>
            <a:endParaRPr lang="en-IN" dirty="0"/>
          </a:p>
          <a:p>
            <a:endParaRPr lang="en-IN" dirty="0"/>
          </a:p>
          <a:p>
            <a:endParaRPr lang="en-IN" dirty="0"/>
          </a:p>
        </p:txBody>
      </p:sp>
    </p:spTree>
    <p:extLst>
      <p:ext uri="{BB962C8B-B14F-4D97-AF65-F5344CB8AC3E}">
        <p14:creationId xmlns:p14="http://schemas.microsoft.com/office/powerpoint/2010/main" val="4170785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7F4CACC-CC24-A64F-B4DA-B5A15EA3A501}"/>
              </a:ext>
            </a:extLst>
          </p:cNvPr>
          <p:cNvGrpSpPr/>
          <p:nvPr/>
        </p:nvGrpSpPr>
        <p:grpSpPr>
          <a:xfrm>
            <a:off x="0" y="6811108"/>
            <a:ext cx="12192000" cy="46892"/>
            <a:chOff x="0" y="6811108"/>
            <a:chExt cx="12192000" cy="46892"/>
          </a:xfrm>
        </p:grpSpPr>
        <p:sp>
          <p:nvSpPr>
            <p:cNvPr id="12" name="Rectangle 11">
              <a:extLst>
                <a:ext uri="{FF2B5EF4-FFF2-40B4-BE49-F238E27FC236}">
                  <a16:creationId xmlns:a16="http://schemas.microsoft.com/office/drawing/2014/main" id="{B45A71A1-ACED-2746-BF08-4E9556BB5A64}"/>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3" name="Rectangle 12">
              <a:extLst>
                <a:ext uri="{FF2B5EF4-FFF2-40B4-BE49-F238E27FC236}">
                  <a16:creationId xmlns:a16="http://schemas.microsoft.com/office/drawing/2014/main" id="{7BBA4116-A661-2E4E-AE8B-B8FDF8FCB8CA}"/>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D6D4C26A-CF9A-D54F-870B-1B665E3E1261}"/>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0DB024D0-80E8-424D-8257-C0033261EEDC}"/>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0FE05CFB-E685-C64F-BE1B-DC8D281CB459}"/>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7DF28313-DCC1-634D-AACB-898C8EC9E524}"/>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A502F74C-8293-0148-BAF8-17499F6DF5C3}"/>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788157DE-5520-C64C-AE06-4936E6C4269F}"/>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E1478E59-207A-1940-9A3A-3328F0F11415}"/>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D5A04F2C-1C46-4D4E-85C8-AC3B22B1230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9EB14651-261E-AC46-8EE3-3F058E16FE1C}"/>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037EC367-433A-8D42-88B9-916C4ACD5DF7}"/>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50D7E4DD-01F2-6340-882C-DE3971370B6B}"/>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B5DA03F9-0C80-E347-AD25-EFFEF05A24E9}"/>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46F31D64-16C2-D548-A080-7E00323E7EC6}"/>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567046D-FAA7-0846-85BB-623027933F2B}"/>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91529BE7-D8AD-C547-8D45-B81679FE04FC}"/>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41405493-F631-F64F-8996-CF64939AC0EA}"/>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6B76A85B-87CC-EC48-A1A0-28830BCC15B9}"/>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F097B615-7E94-334F-B61A-C13B1A8E3141}"/>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grpSp>
        <p:nvGrpSpPr>
          <p:cNvPr id="3" name="Group 2">
            <a:extLst>
              <a:ext uri="{FF2B5EF4-FFF2-40B4-BE49-F238E27FC236}">
                <a16:creationId xmlns:a16="http://schemas.microsoft.com/office/drawing/2014/main" id="{67BC595C-B442-74A0-3CA6-6BBA76FEE322}"/>
              </a:ext>
            </a:extLst>
          </p:cNvPr>
          <p:cNvGrpSpPr/>
          <p:nvPr/>
        </p:nvGrpSpPr>
        <p:grpSpPr>
          <a:xfrm>
            <a:off x="0" y="-13252"/>
            <a:ext cx="12192000" cy="1230489"/>
            <a:chOff x="0" y="-13252"/>
            <a:chExt cx="12192000" cy="1230489"/>
          </a:xfrm>
        </p:grpSpPr>
        <p:sp>
          <p:nvSpPr>
            <p:cNvPr id="32" name="Rectangle 31">
              <a:extLst>
                <a:ext uri="{FF2B5EF4-FFF2-40B4-BE49-F238E27FC236}">
                  <a16:creationId xmlns:a16="http://schemas.microsoft.com/office/drawing/2014/main" id="{9AA34293-9245-7067-31B8-2ED34E348BBE}"/>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9D5534C3-30C5-40C9-F935-00EC7FEEB4E3}"/>
                </a:ext>
              </a:extLst>
            </p:cNvPr>
            <p:cNvSpPr txBox="1"/>
            <p:nvPr/>
          </p:nvSpPr>
          <p:spPr>
            <a:xfrm>
              <a:off x="1030415" y="324993"/>
              <a:ext cx="3195105" cy="553998"/>
            </a:xfrm>
            <a:prstGeom prst="rect">
              <a:avLst/>
            </a:prstGeom>
            <a:noFill/>
          </p:spPr>
          <p:txBody>
            <a:bodyPr wrap="none" rtlCol="0">
              <a:spAutoFit/>
            </a:bodyPr>
            <a:lstStyle/>
            <a:p>
              <a:r>
                <a:rPr lang="en-US" sz="3000" b="1" dirty="0">
                  <a:solidFill>
                    <a:schemeClr val="bg1"/>
                  </a:solidFill>
                  <a:latin typeface="Merriweather" pitchFamily="2" charset="77"/>
                </a:rPr>
                <a:t>Liquidity Needs</a:t>
              </a:r>
              <a:endParaRPr lang="en-US" sz="3000" dirty="0">
                <a:solidFill>
                  <a:schemeClr val="bg1"/>
                </a:solidFill>
                <a:latin typeface="Merriweather" pitchFamily="2" charset="77"/>
              </a:endParaRPr>
            </a:p>
          </p:txBody>
        </p:sp>
      </p:grpSp>
      <p:sp>
        <p:nvSpPr>
          <p:cNvPr id="35" name="TextBox 34">
            <a:extLst>
              <a:ext uri="{FF2B5EF4-FFF2-40B4-BE49-F238E27FC236}">
                <a16:creationId xmlns:a16="http://schemas.microsoft.com/office/drawing/2014/main" id="{7DF986E0-F2B8-6E24-85DA-087AC7EFFC4F}"/>
              </a:ext>
            </a:extLst>
          </p:cNvPr>
          <p:cNvSpPr txBox="1"/>
          <p:nvPr/>
        </p:nvSpPr>
        <p:spPr>
          <a:xfrm>
            <a:off x="1051298" y="1555482"/>
            <a:ext cx="8843815" cy="880369"/>
          </a:xfrm>
          <a:prstGeom prst="rect">
            <a:avLst/>
          </a:prstGeom>
          <a:noFill/>
        </p:spPr>
        <p:txBody>
          <a:bodyPr wrap="square" rtlCol="0">
            <a:spAutoFit/>
          </a:bodyPr>
          <a:lstStyle/>
          <a:p>
            <a:pPr>
              <a:lnSpc>
                <a:spcPct val="150000"/>
              </a:lnSpc>
            </a:pPr>
            <a:r>
              <a:rPr lang="en-IN" dirty="0"/>
              <a:t>The ability to convert investment into spendable cash is called Liquidity. Understanding when you need money is a crucial aspect in investment planning. This is called Liquidity need.</a:t>
            </a:r>
          </a:p>
        </p:txBody>
      </p:sp>
      <p:pic>
        <p:nvPicPr>
          <p:cNvPr id="4" name="Picture 3" descr="Icon&#10;&#10;Description automatically generated">
            <a:extLst>
              <a:ext uri="{FF2B5EF4-FFF2-40B4-BE49-F238E27FC236}">
                <a16:creationId xmlns:a16="http://schemas.microsoft.com/office/drawing/2014/main" id="{9A667A76-99D3-62EF-4286-81299AC3C2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18812" y="6045200"/>
            <a:ext cx="1581530" cy="542098"/>
          </a:xfrm>
          <a:prstGeom prst="rect">
            <a:avLst/>
          </a:prstGeom>
        </p:spPr>
      </p:pic>
      <p:sp>
        <p:nvSpPr>
          <p:cNvPr id="2" name="TextBox 1">
            <a:extLst>
              <a:ext uri="{FF2B5EF4-FFF2-40B4-BE49-F238E27FC236}">
                <a16:creationId xmlns:a16="http://schemas.microsoft.com/office/drawing/2014/main" id="{D7D28561-95E5-BAA2-E2B2-B58A4EE4F8BE}"/>
              </a:ext>
            </a:extLst>
          </p:cNvPr>
          <p:cNvSpPr txBox="1"/>
          <p:nvPr/>
        </p:nvSpPr>
        <p:spPr>
          <a:xfrm>
            <a:off x="1030415" y="2958783"/>
            <a:ext cx="8843815" cy="880369"/>
          </a:xfrm>
          <a:prstGeom prst="rect">
            <a:avLst/>
          </a:prstGeom>
          <a:noFill/>
        </p:spPr>
        <p:txBody>
          <a:bodyPr wrap="square" rtlCol="0">
            <a:spAutoFit/>
          </a:bodyPr>
          <a:lstStyle/>
          <a:p>
            <a:pPr>
              <a:lnSpc>
                <a:spcPct val="150000"/>
              </a:lnSpc>
            </a:pPr>
            <a:r>
              <a:rPr lang="en-IN" dirty="0"/>
              <a:t>If you own a farm in a remote part of the country, it might be tough to sell and convert into cash. In this case, liquidity is very low.</a:t>
            </a:r>
          </a:p>
        </p:txBody>
      </p:sp>
      <p:sp>
        <p:nvSpPr>
          <p:cNvPr id="5" name="TextBox 4">
            <a:extLst>
              <a:ext uri="{FF2B5EF4-FFF2-40B4-BE49-F238E27FC236}">
                <a16:creationId xmlns:a16="http://schemas.microsoft.com/office/drawing/2014/main" id="{FCC73DEC-25C9-A26F-889B-86EFCA80270A}"/>
              </a:ext>
            </a:extLst>
          </p:cNvPr>
          <p:cNvSpPr txBox="1"/>
          <p:nvPr/>
        </p:nvSpPr>
        <p:spPr>
          <a:xfrm>
            <a:off x="1051298" y="4362084"/>
            <a:ext cx="8843815" cy="880369"/>
          </a:xfrm>
          <a:prstGeom prst="rect">
            <a:avLst/>
          </a:prstGeom>
          <a:noFill/>
        </p:spPr>
        <p:txBody>
          <a:bodyPr wrap="square" rtlCol="0">
            <a:spAutoFit/>
          </a:bodyPr>
          <a:lstStyle/>
          <a:p>
            <a:pPr>
              <a:lnSpc>
                <a:spcPct val="150000"/>
              </a:lnSpc>
            </a:pPr>
            <a:r>
              <a:rPr lang="en-IN" dirty="0"/>
              <a:t>Understanding the impact of cashing out investments when they are at a low value is equally important in assessing liquidity need.</a:t>
            </a:r>
          </a:p>
        </p:txBody>
      </p:sp>
    </p:spTree>
    <p:extLst>
      <p:ext uri="{BB962C8B-B14F-4D97-AF65-F5344CB8AC3E}">
        <p14:creationId xmlns:p14="http://schemas.microsoft.com/office/powerpoint/2010/main" val="1000042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7F4CACC-CC24-A64F-B4DA-B5A15EA3A501}"/>
              </a:ext>
            </a:extLst>
          </p:cNvPr>
          <p:cNvGrpSpPr/>
          <p:nvPr/>
        </p:nvGrpSpPr>
        <p:grpSpPr>
          <a:xfrm>
            <a:off x="0" y="6811108"/>
            <a:ext cx="12192000" cy="46892"/>
            <a:chOff x="0" y="6811108"/>
            <a:chExt cx="12192000" cy="46892"/>
          </a:xfrm>
        </p:grpSpPr>
        <p:sp>
          <p:nvSpPr>
            <p:cNvPr id="12" name="Rectangle 11">
              <a:extLst>
                <a:ext uri="{FF2B5EF4-FFF2-40B4-BE49-F238E27FC236}">
                  <a16:creationId xmlns:a16="http://schemas.microsoft.com/office/drawing/2014/main" id="{B45A71A1-ACED-2746-BF08-4E9556BB5A64}"/>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3" name="Rectangle 12">
              <a:extLst>
                <a:ext uri="{FF2B5EF4-FFF2-40B4-BE49-F238E27FC236}">
                  <a16:creationId xmlns:a16="http://schemas.microsoft.com/office/drawing/2014/main" id="{7BBA4116-A661-2E4E-AE8B-B8FDF8FCB8CA}"/>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D6D4C26A-CF9A-D54F-870B-1B665E3E1261}"/>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0DB024D0-80E8-424D-8257-C0033261EEDC}"/>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0FE05CFB-E685-C64F-BE1B-DC8D281CB459}"/>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7DF28313-DCC1-634D-AACB-898C8EC9E524}"/>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A502F74C-8293-0148-BAF8-17499F6DF5C3}"/>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788157DE-5520-C64C-AE06-4936E6C4269F}"/>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E1478E59-207A-1940-9A3A-3328F0F11415}"/>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D5A04F2C-1C46-4D4E-85C8-AC3B22B1230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9EB14651-261E-AC46-8EE3-3F058E16FE1C}"/>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037EC367-433A-8D42-88B9-916C4ACD5DF7}"/>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50D7E4DD-01F2-6340-882C-DE3971370B6B}"/>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B5DA03F9-0C80-E347-AD25-EFFEF05A24E9}"/>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46F31D64-16C2-D548-A080-7E00323E7EC6}"/>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567046D-FAA7-0846-85BB-623027933F2B}"/>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91529BE7-D8AD-C547-8D45-B81679FE04FC}"/>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41405493-F631-F64F-8996-CF64939AC0EA}"/>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6B76A85B-87CC-EC48-A1A0-28830BCC15B9}"/>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F097B615-7E94-334F-B61A-C13B1A8E3141}"/>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grpSp>
        <p:nvGrpSpPr>
          <p:cNvPr id="3" name="Group 2">
            <a:extLst>
              <a:ext uri="{FF2B5EF4-FFF2-40B4-BE49-F238E27FC236}">
                <a16:creationId xmlns:a16="http://schemas.microsoft.com/office/drawing/2014/main" id="{67BC595C-B442-74A0-3CA6-6BBA76FEE322}"/>
              </a:ext>
            </a:extLst>
          </p:cNvPr>
          <p:cNvGrpSpPr/>
          <p:nvPr/>
        </p:nvGrpSpPr>
        <p:grpSpPr>
          <a:xfrm>
            <a:off x="0" y="-13252"/>
            <a:ext cx="12192000" cy="1230489"/>
            <a:chOff x="0" y="-13252"/>
            <a:chExt cx="12192000" cy="1230489"/>
          </a:xfrm>
        </p:grpSpPr>
        <p:sp>
          <p:nvSpPr>
            <p:cNvPr id="32" name="Rectangle 31">
              <a:extLst>
                <a:ext uri="{FF2B5EF4-FFF2-40B4-BE49-F238E27FC236}">
                  <a16:creationId xmlns:a16="http://schemas.microsoft.com/office/drawing/2014/main" id="{9AA34293-9245-7067-31B8-2ED34E348BBE}"/>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9D5534C3-30C5-40C9-F935-00EC7FEEB4E3}"/>
                </a:ext>
              </a:extLst>
            </p:cNvPr>
            <p:cNvSpPr txBox="1"/>
            <p:nvPr/>
          </p:nvSpPr>
          <p:spPr>
            <a:xfrm>
              <a:off x="1030415" y="324993"/>
              <a:ext cx="8242962" cy="553998"/>
            </a:xfrm>
            <a:prstGeom prst="rect">
              <a:avLst/>
            </a:prstGeom>
            <a:noFill/>
          </p:spPr>
          <p:txBody>
            <a:bodyPr wrap="none" rtlCol="0">
              <a:spAutoFit/>
            </a:bodyPr>
            <a:lstStyle/>
            <a:p>
              <a:r>
                <a:rPr lang="en-US" sz="3000" b="1" dirty="0">
                  <a:solidFill>
                    <a:schemeClr val="bg1"/>
                  </a:solidFill>
                  <a:latin typeface="Merriweather" pitchFamily="2" charset="77"/>
                </a:rPr>
                <a:t>Liquidity Needs – LTCM (1998) case study</a:t>
              </a:r>
              <a:endParaRPr lang="en-US" sz="3000" dirty="0">
                <a:solidFill>
                  <a:schemeClr val="bg1"/>
                </a:solidFill>
                <a:latin typeface="Merriweather" pitchFamily="2" charset="77"/>
              </a:endParaRPr>
            </a:p>
          </p:txBody>
        </p:sp>
      </p:grpSp>
      <p:sp>
        <p:nvSpPr>
          <p:cNvPr id="35" name="TextBox 34">
            <a:extLst>
              <a:ext uri="{FF2B5EF4-FFF2-40B4-BE49-F238E27FC236}">
                <a16:creationId xmlns:a16="http://schemas.microsoft.com/office/drawing/2014/main" id="{7DF986E0-F2B8-6E24-85DA-087AC7EFFC4F}"/>
              </a:ext>
            </a:extLst>
          </p:cNvPr>
          <p:cNvSpPr txBox="1"/>
          <p:nvPr/>
        </p:nvSpPr>
        <p:spPr>
          <a:xfrm>
            <a:off x="1051298" y="1468396"/>
            <a:ext cx="8843815" cy="880369"/>
          </a:xfrm>
          <a:prstGeom prst="rect">
            <a:avLst/>
          </a:prstGeom>
          <a:noFill/>
        </p:spPr>
        <p:txBody>
          <a:bodyPr wrap="square" rtlCol="0">
            <a:spAutoFit/>
          </a:bodyPr>
          <a:lstStyle/>
          <a:p>
            <a:pPr>
              <a:lnSpc>
                <a:spcPct val="150000"/>
              </a:lnSpc>
            </a:pPr>
            <a:r>
              <a:rPr lang="en-IN" dirty="0"/>
              <a:t>Unravelling of a hedge fund - Long term capital management – in 1998 is a startling example of understanding the liquidity need.</a:t>
            </a:r>
          </a:p>
        </p:txBody>
      </p:sp>
      <p:pic>
        <p:nvPicPr>
          <p:cNvPr id="4" name="Picture 3" descr="Icon&#10;&#10;Description automatically generated">
            <a:extLst>
              <a:ext uri="{FF2B5EF4-FFF2-40B4-BE49-F238E27FC236}">
                <a16:creationId xmlns:a16="http://schemas.microsoft.com/office/drawing/2014/main" id="{9A667A76-99D3-62EF-4286-81299AC3C2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18812" y="6045200"/>
            <a:ext cx="1581530" cy="542098"/>
          </a:xfrm>
          <a:prstGeom prst="rect">
            <a:avLst/>
          </a:prstGeom>
        </p:spPr>
      </p:pic>
      <p:sp>
        <p:nvSpPr>
          <p:cNvPr id="6" name="TextBox 5">
            <a:extLst>
              <a:ext uri="{FF2B5EF4-FFF2-40B4-BE49-F238E27FC236}">
                <a16:creationId xmlns:a16="http://schemas.microsoft.com/office/drawing/2014/main" id="{B81AE666-F9F4-3F9D-70AC-1FFEA7E7571F}"/>
              </a:ext>
            </a:extLst>
          </p:cNvPr>
          <p:cNvSpPr txBox="1"/>
          <p:nvPr/>
        </p:nvSpPr>
        <p:spPr>
          <a:xfrm>
            <a:off x="1030415" y="2448031"/>
            <a:ext cx="9347071" cy="3373359"/>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IN" dirty="0"/>
              <a:t>LTCM was the shining star of financial world in most of 1990s</a:t>
            </a:r>
          </a:p>
          <a:p>
            <a:pPr marL="285750" indent="-285750">
              <a:lnSpc>
                <a:spcPct val="150000"/>
              </a:lnSpc>
              <a:buFont typeface="Arial" panose="020B0604020202020204" pitchFamily="34" charset="0"/>
              <a:buChar char="•"/>
            </a:pPr>
            <a:r>
              <a:rPr lang="en-IN" dirty="0"/>
              <a:t>Noble laureates – Myron Scholes and Robert Merton were the principals of the firm</a:t>
            </a:r>
          </a:p>
          <a:p>
            <a:pPr marL="285750" indent="-285750">
              <a:lnSpc>
                <a:spcPct val="150000"/>
              </a:lnSpc>
              <a:buFont typeface="Arial" panose="020B0604020202020204" pitchFamily="34" charset="0"/>
              <a:buChar char="•"/>
            </a:pPr>
            <a:r>
              <a:rPr lang="en-IN" dirty="0"/>
              <a:t>The fund had golden run for several years</a:t>
            </a:r>
          </a:p>
          <a:p>
            <a:pPr marL="285750" indent="-285750">
              <a:lnSpc>
                <a:spcPct val="150000"/>
              </a:lnSpc>
              <a:buFont typeface="Arial" panose="020B0604020202020204" pitchFamily="34" charset="0"/>
              <a:buChar char="•"/>
            </a:pPr>
            <a:r>
              <a:rPr lang="en-IN" dirty="0"/>
              <a:t>In 1998, as Russia went through default, LTCM lost money</a:t>
            </a:r>
          </a:p>
          <a:p>
            <a:pPr marL="285750" indent="-285750">
              <a:lnSpc>
                <a:spcPct val="150000"/>
              </a:lnSpc>
              <a:buFont typeface="Arial" panose="020B0604020202020204" pitchFamily="34" charset="0"/>
              <a:buChar char="•"/>
            </a:pPr>
            <a:r>
              <a:rPr lang="en-IN" dirty="0"/>
              <a:t>There were no buyers for securities held by LTCM</a:t>
            </a:r>
          </a:p>
          <a:p>
            <a:pPr marL="285750" indent="-285750">
              <a:lnSpc>
                <a:spcPct val="150000"/>
              </a:lnSpc>
              <a:buFont typeface="Arial" panose="020B0604020202020204" pitchFamily="34" charset="0"/>
              <a:buChar char="•"/>
            </a:pPr>
            <a:r>
              <a:rPr lang="en-IN" dirty="0"/>
              <a:t>They continued to lose more and more money, and their securities couldn’t cover their losses</a:t>
            </a:r>
          </a:p>
          <a:p>
            <a:pPr marL="285750" indent="-285750">
              <a:lnSpc>
                <a:spcPct val="150000"/>
              </a:lnSpc>
              <a:buFont typeface="Arial" panose="020B0604020202020204" pitchFamily="34" charset="0"/>
              <a:buChar char="•"/>
            </a:pPr>
            <a:r>
              <a:rPr lang="en-IN" dirty="0"/>
              <a:t>Finally, the fund got sold off to 14 banks</a:t>
            </a:r>
          </a:p>
          <a:p>
            <a:pPr marL="285750" indent="-285750">
              <a:lnSpc>
                <a:spcPct val="150000"/>
              </a:lnSpc>
              <a:buFont typeface="Arial" panose="020B0604020202020204" pitchFamily="34" charset="0"/>
              <a:buChar char="•"/>
            </a:pPr>
            <a:r>
              <a:rPr lang="en-IN" dirty="0"/>
              <a:t>The owners – the smartest investors in the world – lost billions of dollars in this sale</a:t>
            </a:r>
          </a:p>
        </p:txBody>
      </p:sp>
    </p:spTree>
    <p:extLst>
      <p:ext uri="{BB962C8B-B14F-4D97-AF65-F5344CB8AC3E}">
        <p14:creationId xmlns:p14="http://schemas.microsoft.com/office/powerpoint/2010/main" val="3524831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7F4CACC-CC24-A64F-B4DA-B5A15EA3A501}"/>
              </a:ext>
            </a:extLst>
          </p:cNvPr>
          <p:cNvGrpSpPr/>
          <p:nvPr/>
        </p:nvGrpSpPr>
        <p:grpSpPr>
          <a:xfrm>
            <a:off x="0" y="6811108"/>
            <a:ext cx="12192000" cy="46892"/>
            <a:chOff x="0" y="6811108"/>
            <a:chExt cx="12192000" cy="46892"/>
          </a:xfrm>
        </p:grpSpPr>
        <p:sp>
          <p:nvSpPr>
            <p:cNvPr id="12" name="Rectangle 11">
              <a:extLst>
                <a:ext uri="{FF2B5EF4-FFF2-40B4-BE49-F238E27FC236}">
                  <a16:creationId xmlns:a16="http://schemas.microsoft.com/office/drawing/2014/main" id="{B45A71A1-ACED-2746-BF08-4E9556BB5A64}"/>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3" name="Rectangle 12">
              <a:extLst>
                <a:ext uri="{FF2B5EF4-FFF2-40B4-BE49-F238E27FC236}">
                  <a16:creationId xmlns:a16="http://schemas.microsoft.com/office/drawing/2014/main" id="{7BBA4116-A661-2E4E-AE8B-B8FDF8FCB8CA}"/>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D6D4C26A-CF9A-D54F-870B-1B665E3E1261}"/>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0DB024D0-80E8-424D-8257-C0033261EEDC}"/>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0FE05CFB-E685-C64F-BE1B-DC8D281CB459}"/>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7DF28313-DCC1-634D-AACB-898C8EC9E524}"/>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A502F74C-8293-0148-BAF8-17499F6DF5C3}"/>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788157DE-5520-C64C-AE06-4936E6C4269F}"/>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E1478E59-207A-1940-9A3A-3328F0F11415}"/>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D5A04F2C-1C46-4D4E-85C8-AC3B22B1230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9EB14651-261E-AC46-8EE3-3F058E16FE1C}"/>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037EC367-433A-8D42-88B9-916C4ACD5DF7}"/>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50D7E4DD-01F2-6340-882C-DE3971370B6B}"/>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B5DA03F9-0C80-E347-AD25-EFFEF05A24E9}"/>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46F31D64-16C2-D548-A080-7E00323E7EC6}"/>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567046D-FAA7-0846-85BB-623027933F2B}"/>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91529BE7-D8AD-C547-8D45-B81679FE04FC}"/>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41405493-F631-F64F-8996-CF64939AC0EA}"/>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6B76A85B-87CC-EC48-A1A0-28830BCC15B9}"/>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F097B615-7E94-334F-B61A-C13B1A8E3141}"/>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grpSp>
        <p:nvGrpSpPr>
          <p:cNvPr id="3" name="Group 2">
            <a:extLst>
              <a:ext uri="{FF2B5EF4-FFF2-40B4-BE49-F238E27FC236}">
                <a16:creationId xmlns:a16="http://schemas.microsoft.com/office/drawing/2014/main" id="{67BC595C-B442-74A0-3CA6-6BBA76FEE322}"/>
              </a:ext>
            </a:extLst>
          </p:cNvPr>
          <p:cNvGrpSpPr/>
          <p:nvPr/>
        </p:nvGrpSpPr>
        <p:grpSpPr>
          <a:xfrm>
            <a:off x="0" y="-13252"/>
            <a:ext cx="12192000" cy="1230489"/>
            <a:chOff x="0" y="-13252"/>
            <a:chExt cx="12192000" cy="1230489"/>
          </a:xfrm>
        </p:grpSpPr>
        <p:sp>
          <p:nvSpPr>
            <p:cNvPr id="32" name="Rectangle 31">
              <a:extLst>
                <a:ext uri="{FF2B5EF4-FFF2-40B4-BE49-F238E27FC236}">
                  <a16:creationId xmlns:a16="http://schemas.microsoft.com/office/drawing/2014/main" id="{9AA34293-9245-7067-31B8-2ED34E348BBE}"/>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9D5534C3-30C5-40C9-F935-00EC7FEEB4E3}"/>
                </a:ext>
              </a:extLst>
            </p:cNvPr>
            <p:cNvSpPr txBox="1"/>
            <p:nvPr/>
          </p:nvSpPr>
          <p:spPr>
            <a:xfrm>
              <a:off x="1030415" y="324993"/>
              <a:ext cx="5165197" cy="553998"/>
            </a:xfrm>
            <a:prstGeom prst="rect">
              <a:avLst/>
            </a:prstGeom>
            <a:noFill/>
          </p:spPr>
          <p:txBody>
            <a:bodyPr wrap="none" rtlCol="0">
              <a:spAutoFit/>
            </a:bodyPr>
            <a:lstStyle/>
            <a:p>
              <a:r>
                <a:rPr lang="en-US" sz="3000" b="1" dirty="0">
                  <a:solidFill>
                    <a:schemeClr val="bg1"/>
                  </a:solidFill>
                  <a:latin typeface="Merriweather" pitchFamily="2" charset="77"/>
                </a:rPr>
                <a:t>Refining investment style</a:t>
              </a:r>
              <a:endParaRPr lang="en-US" sz="3000" dirty="0">
                <a:solidFill>
                  <a:schemeClr val="bg1"/>
                </a:solidFill>
                <a:latin typeface="Merriweather" pitchFamily="2" charset="77"/>
              </a:endParaRPr>
            </a:p>
          </p:txBody>
        </p:sp>
      </p:grpSp>
      <p:sp>
        <p:nvSpPr>
          <p:cNvPr id="35" name="TextBox 34">
            <a:extLst>
              <a:ext uri="{FF2B5EF4-FFF2-40B4-BE49-F238E27FC236}">
                <a16:creationId xmlns:a16="http://schemas.microsoft.com/office/drawing/2014/main" id="{7DF986E0-F2B8-6E24-85DA-087AC7EFFC4F}"/>
              </a:ext>
            </a:extLst>
          </p:cNvPr>
          <p:cNvSpPr txBox="1"/>
          <p:nvPr/>
        </p:nvSpPr>
        <p:spPr>
          <a:xfrm>
            <a:off x="1051298" y="1468396"/>
            <a:ext cx="9202617" cy="1295868"/>
          </a:xfrm>
          <a:prstGeom prst="rect">
            <a:avLst/>
          </a:prstGeom>
          <a:noFill/>
        </p:spPr>
        <p:txBody>
          <a:bodyPr wrap="square" rtlCol="0">
            <a:spAutoFit/>
          </a:bodyPr>
          <a:lstStyle/>
          <a:p>
            <a:pPr>
              <a:lnSpc>
                <a:spcPct val="150000"/>
              </a:lnSpc>
            </a:pPr>
            <a:r>
              <a:rPr lang="en-IN" dirty="0"/>
              <a:t>Most people view Risk as loss of principal. In investment world, risk is measured by uncertainty. Investments like FDs are reliable, but they give lower returns. Then there are other investments like Equities, with higher profits and higher uncertainty.</a:t>
            </a:r>
          </a:p>
        </p:txBody>
      </p:sp>
      <p:pic>
        <p:nvPicPr>
          <p:cNvPr id="4" name="Picture 3" descr="Icon&#10;&#10;Description automatically generated">
            <a:extLst>
              <a:ext uri="{FF2B5EF4-FFF2-40B4-BE49-F238E27FC236}">
                <a16:creationId xmlns:a16="http://schemas.microsoft.com/office/drawing/2014/main" id="{9A667A76-99D3-62EF-4286-81299AC3C2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18812" y="6045200"/>
            <a:ext cx="1581530" cy="542098"/>
          </a:xfrm>
          <a:prstGeom prst="rect">
            <a:avLst/>
          </a:prstGeom>
        </p:spPr>
      </p:pic>
      <p:sp>
        <p:nvSpPr>
          <p:cNvPr id="6" name="TextBox 5">
            <a:extLst>
              <a:ext uri="{FF2B5EF4-FFF2-40B4-BE49-F238E27FC236}">
                <a16:creationId xmlns:a16="http://schemas.microsoft.com/office/drawing/2014/main" id="{B81AE666-F9F4-3F9D-70AC-1FFEA7E7571F}"/>
              </a:ext>
            </a:extLst>
          </p:cNvPr>
          <p:cNvSpPr txBox="1"/>
          <p:nvPr/>
        </p:nvSpPr>
        <p:spPr>
          <a:xfrm>
            <a:off x="960855" y="3015423"/>
            <a:ext cx="9347071" cy="1711366"/>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IN" dirty="0"/>
              <a:t>Risk appetite depends primarily on 2 factors</a:t>
            </a:r>
          </a:p>
          <a:p>
            <a:pPr marL="742950" lvl="1" indent="-285750">
              <a:lnSpc>
                <a:spcPct val="150000"/>
              </a:lnSpc>
              <a:buFont typeface="Arial" panose="020B0604020202020204" pitchFamily="34" charset="0"/>
              <a:buChar char="•"/>
            </a:pPr>
            <a:r>
              <a:rPr lang="en-IN" dirty="0"/>
              <a:t>Your attitude towards uncertainty</a:t>
            </a:r>
          </a:p>
          <a:p>
            <a:pPr marL="742950" lvl="1" indent="-285750">
              <a:lnSpc>
                <a:spcPct val="150000"/>
              </a:lnSpc>
              <a:buFont typeface="Arial" panose="020B0604020202020204" pitchFamily="34" charset="0"/>
              <a:buChar char="•"/>
            </a:pPr>
            <a:r>
              <a:rPr lang="en-IN" dirty="0"/>
              <a:t>Safety margin</a:t>
            </a:r>
          </a:p>
          <a:p>
            <a:pPr marL="285750" indent="-285750">
              <a:lnSpc>
                <a:spcPct val="150000"/>
              </a:lnSpc>
              <a:buFont typeface="Arial" panose="020B0604020202020204" pitchFamily="34" charset="0"/>
              <a:buChar char="•"/>
            </a:pPr>
            <a:r>
              <a:rPr lang="en-IN" dirty="0"/>
              <a:t>Higher the savings, and longer the goal, higher the uncertainty you are comfortable with</a:t>
            </a:r>
          </a:p>
        </p:txBody>
      </p:sp>
    </p:spTree>
    <p:extLst>
      <p:ext uri="{BB962C8B-B14F-4D97-AF65-F5344CB8AC3E}">
        <p14:creationId xmlns:p14="http://schemas.microsoft.com/office/powerpoint/2010/main" val="3266582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7F4CACC-CC24-A64F-B4DA-B5A15EA3A501}"/>
              </a:ext>
            </a:extLst>
          </p:cNvPr>
          <p:cNvGrpSpPr/>
          <p:nvPr/>
        </p:nvGrpSpPr>
        <p:grpSpPr>
          <a:xfrm>
            <a:off x="0" y="6811108"/>
            <a:ext cx="12192000" cy="46892"/>
            <a:chOff x="0" y="6811108"/>
            <a:chExt cx="12192000" cy="46892"/>
          </a:xfrm>
        </p:grpSpPr>
        <p:sp>
          <p:nvSpPr>
            <p:cNvPr id="12" name="Rectangle 11">
              <a:extLst>
                <a:ext uri="{FF2B5EF4-FFF2-40B4-BE49-F238E27FC236}">
                  <a16:creationId xmlns:a16="http://schemas.microsoft.com/office/drawing/2014/main" id="{B45A71A1-ACED-2746-BF08-4E9556BB5A64}"/>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3" name="Rectangle 12">
              <a:extLst>
                <a:ext uri="{FF2B5EF4-FFF2-40B4-BE49-F238E27FC236}">
                  <a16:creationId xmlns:a16="http://schemas.microsoft.com/office/drawing/2014/main" id="{7BBA4116-A661-2E4E-AE8B-B8FDF8FCB8CA}"/>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D6D4C26A-CF9A-D54F-870B-1B665E3E1261}"/>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0DB024D0-80E8-424D-8257-C0033261EEDC}"/>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0FE05CFB-E685-C64F-BE1B-DC8D281CB459}"/>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7DF28313-DCC1-634D-AACB-898C8EC9E524}"/>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A502F74C-8293-0148-BAF8-17499F6DF5C3}"/>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788157DE-5520-C64C-AE06-4936E6C4269F}"/>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E1478E59-207A-1940-9A3A-3328F0F11415}"/>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D5A04F2C-1C46-4D4E-85C8-AC3B22B1230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9EB14651-261E-AC46-8EE3-3F058E16FE1C}"/>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037EC367-433A-8D42-88B9-916C4ACD5DF7}"/>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50D7E4DD-01F2-6340-882C-DE3971370B6B}"/>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B5DA03F9-0C80-E347-AD25-EFFEF05A24E9}"/>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46F31D64-16C2-D548-A080-7E00323E7EC6}"/>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567046D-FAA7-0846-85BB-623027933F2B}"/>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91529BE7-D8AD-C547-8D45-B81679FE04FC}"/>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41405493-F631-F64F-8996-CF64939AC0EA}"/>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6B76A85B-87CC-EC48-A1A0-28830BCC15B9}"/>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F097B615-7E94-334F-B61A-C13B1A8E3141}"/>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grpSp>
        <p:nvGrpSpPr>
          <p:cNvPr id="3" name="Group 2">
            <a:extLst>
              <a:ext uri="{FF2B5EF4-FFF2-40B4-BE49-F238E27FC236}">
                <a16:creationId xmlns:a16="http://schemas.microsoft.com/office/drawing/2014/main" id="{67BC595C-B442-74A0-3CA6-6BBA76FEE322}"/>
              </a:ext>
            </a:extLst>
          </p:cNvPr>
          <p:cNvGrpSpPr/>
          <p:nvPr/>
        </p:nvGrpSpPr>
        <p:grpSpPr>
          <a:xfrm>
            <a:off x="0" y="-13252"/>
            <a:ext cx="12192000" cy="1230489"/>
            <a:chOff x="0" y="-13252"/>
            <a:chExt cx="12192000" cy="1230489"/>
          </a:xfrm>
        </p:grpSpPr>
        <p:sp>
          <p:nvSpPr>
            <p:cNvPr id="32" name="Rectangle 31">
              <a:extLst>
                <a:ext uri="{FF2B5EF4-FFF2-40B4-BE49-F238E27FC236}">
                  <a16:creationId xmlns:a16="http://schemas.microsoft.com/office/drawing/2014/main" id="{9AA34293-9245-7067-31B8-2ED34E348BBE}"/>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9D5534C3-30C5-40C9-F935-00EC7FEEB4E3}"/>
                </a:ext>
              </a:extLst>
            </p:cNvPr>
            <p:cNvSpPr txBox="1"/>
            <p:nvPr/>
          </p:nvSpPr>
          <p:spPr>
            <a:xfrm>
              <a:off x="1030415" y="324993"/>
              <a:ext cx="8744702" cy="553998"/>
            </a:xfrm>
            <a:prstGeom prst="rect">
              <a:avLst/>
            </a:prstGeom>
            <a:noFill/>
          </p:spPr>
          <p:txBody>
            <a:bodyPr wrap="none" rtlCol="0">
              <a:spAutoFit/>
            </a:bodyPr>
            <a:lstStyle/>
            <a:p>
              <a:r>
                <a:rPr lang="en-US" sz="3000" b="1" dirty="0">
                  <a:solidFill>
                    <a:schemeClr val="bg1"/>
                  </a:solidFill>
                  <a:latin typeface="Merriweather" pitchFamily="2" charset="77"/>
                </a:rPr>
                <a:t>Refining investment style – Driving analogy</a:t>
              </a:r>
              <a:endParaRPr lang="en-US" sz="3000" dirty="0">
                <a:solidFill>
                  <a:schemeClr val="bg1"/>
                </a:solidFill>
                <a:latin typeface="Merriweather" pitchFamily="2" charset="77"/>
              </a:endParaRPr>
            </a:p>
          </p:txBody>
        </p:sp>
      </p:grpSp>
      <p:pic>
        <p:nvPicPr>
          <p:cNvPr id="4" name="Picture 3" descr="Icon&#10;&#10;Description automatically generated">
            <a:extLst>
              <a:ext uri="{FF2B5EF4-FFF2-40B4-BE49-F238E27FC236}">
                <a16:creationId xmlns:a16="http://schemas.microsoft.com/office/drawing/2014/main" id="{9A667A76-99D3-62EF-4286-81299AC3C2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18812" y="6045200"/>
            <a:ext cx="1581530" cy="542098"/>
          </a:xfrm>
          <a:prstGeom prst="rect">
            <a:avLst/>
          </a:prstGeom>
        </p:spPr>
      </p:pic>
      <p:sp>
        <p:nvSpPr>
          <p:cNvPr id="6" name="TextBox 5">
            <a:extLst>
              <a:ext uri="{FF2B5EF4-FFF2-40B4-BE49-F238E27FC236}">
                <a16:creationId xmlns:a16="http://schemas.microsoft.com/office/drawing/2014/main" id="{B81AE666-F9F4-3F9D-70AC-1FFEA7E7571F}"/>
              </a:ext>
            </a:extLst>
          </p:cNvPr>
          <p:cNvSpPr txBox="1"/>
          <p:nvPr/>
        </p:nvSpPr>
        <p:spPr>
          <a:xfrm>
            <a:off x="1060530" y="1534571"/>
            <a:ext cx="10080171" cy="3788858"/>
          </a:xfrm>
          <a:prstGeom prst="rect">
            <a:avLst/>
          </a:prstGeom>
          <a:noFill/>
        </p:spPr>
        <p:txBody>
          <a:bodyPr wrap="square" rtlCol="0">
            <a:spAutoFit/>
          </a:bodyPr>
          <a:lstStyle/>
          <a:p>
            <a:pPr>
              <a:lnSpc>
                <a:spcPct val="150000"/>
              </a:lnSpc>
            </a:pPr>
            <a:r>
              <a:rPr lang="en-IN" dirty="0"/>
              <a:t>Driving is very similar to investing. Some people drive fast, and others drive carefully. Driving behaviour can be explained using:</a:t>
            </a:r>
          </a:p>
          <a:p>
            <a:pPr marL="285750" indent="-285750">
              <a:lnSpc>
                <a:spcPct val="150000"/>
              </a:lnSpc>
              <a:buFont typeface="Arial" panose="020B0604020202020204" pitchFamily="34" charset="0"/>
              <a:buChar char="•"/>
            </a:pPr>
            <a:r>
              <a:rPr lang="en-IN" b="1" dirty="0"/>
              <a:t>Your personality</a:t>
            </a:r>
          </a:p>
          <a:p>
            <a:pPr marL="742950" lvl="1" indent="-285750">
              <a:lnSpc>
                <a:spcPct val="150000"/>
              </a:lnSpc>
              <a:buFont typeface="Arial" panose="020B0604020202020204" pitchFamily="34" charset="0"/>
              <a:buChar char="•"/>
            </a:pPr>
            <a:r>
              <a:rPr lang="en-IN" dirty="0"/>
              <a:t>Some people are comfortable driving fast, and don’t feel stressed keeping fully alert</a:t>
            </a:r>
          </a:p>
          <a:p>
            <a:pPr marL="742950" lvl="1" indent="-285750">
              <a:lnSpc>
                <a:spcPct val="150000"/>
              </a:lnSpc>
              <a:buFont typeface="Arial" panose="020B0604020202020204" pitchFamily="34" charset="0"/>
              <a:buChar char="•"/>
            </a:pPr>
            <a:r>
              <a:rPr lang="en-IN" dirty="0"/>
              <a:t>Others are cautious, and not comfortable going high speeds</a:t>
            </a:r>
          </a:p>
          <a:p>
            <a:pPr marL="742950" lvl="1" indent="-285750">
              <a:lnSpc>
                <a:spcPct val="150000"/>
              </a:lnSpc>
              <a:buFont typeface="Arial" panose="020B0604020202020204" pitchFamily="34" charset="0"/>
              <a:buChar char="•"/>
            </a:pPr>
            <a:r>
              <a:rPr lang="en-IN" dirty="0"/>
              <a:t>This thrill for speed or being cautious got nothing to do with the car or road conditions</a:t>
            </a:r>
          </a:p>
          <a:p>
            <a:pPr marL="285750" indent="-285750">
              <a:lnSpc>
                <a:spcPct val="150000"/>
              </a:lnSpc>
              <a:buFont typeface="Arial" panose="020B0604020202020204" pitchFamily="34" charset="0"/>
              <a:buChar char="•"/>
            </a:pPr>
            <a:r>
              <a:rPr lang="en-IN" b="1" dirty="0"/>
              <a:t>Driving conditions</a:t>
            </a:r>
          </a:p>
          <a:p>
            <a:pPr marL="742950" lvl="1" indent="-285750">
              <a:lnSpc>
                <a:spcPct val="150000"/>
              </a:lnSpc>
              <a:buFont typeface="Arial" panose="020B0604020202020204" pitchFamily="34" charset="0"/>
              <a:buChar char="•"/>
            </a:pPr>
            <a:r>
              <a:rPr lang="en-IN" dirty="0"/>
              <a:t>Drivers got to adjust to weather and road conditions – Even the speed loving ones</a:t>
            </a:r>
          </a:p>
          <a:p>
            <a:pPr marL="742950" lvl="1" indent="-285750">
              <a:lnSpc>
                <a:spcPct val="150000"/>
              </a:lnSpc>
              <a:buFont typeface="Arial" panose="020B0604020202020204" pitchFamily="34" charset="0"/>
              <a:buChar char="•"/>
            </a:pPr>
            <a:r>
              <a:rPr lang="en-IN" dirty="0"/>
              <a:t>For ex: When it rains heavily, we tend to drive slowly. In open roads, we drive faster</a:t>
            </a:r>
          </a:p>
        </p:txBody>
      </p:sp>
    </p:spTree>
    <p:extLst>
      <p:ext uri="{BB962C8B-B14F-4D97-AF65-F5344CB8AC3E}">
        <p14:creationId xmlns:p14="http://schemas.microsoft.com/office/powerpoint/2010/main" val="941903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7F4CACC-CC24-A64F-B4DA-B5A15EA3A501}"/>
              </a:ext>
            </a:extLst>
          </p:cNvPr>
          <p:cNvGrpSpPr/>
          <p:nvPr/>
        </p:nvGrpSpPr>
        <p:grpSpPr>
          <a:xfrm>
            <a:off x="0" y="6811108"/>
            <a:ext cx="12192000" cy="46892"/>
            <a:chOff x="0" y="6811108"/>
            <a:chExt cx="12192000" cy="46892"/>
          </a:xfrm>
        </p:grpSpPr>
        <p:sp>
          <p:nvSpPr>
            <p:cNvPr id="12" name="Rectangle 11">
              <a:extLst>
                <a:ext uri="{FF2B5EF4-FFF2-40B4-BE49-F238E27FC236}">
                  <a16:creationId xmlns:a16="http://schemas.microsoft.com/office/drawing/2014/main" id="{B45A71A1-ACED-2746-BF08-4E9556BB5A64}"/>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3" name="Rectangle 12">
              <a:extLst>
                <a:ext uri="{FF2B5EF4-FFF2-40B4-BE49-F238E27FC236}">
                  <a16:creationId xmlns:a16="http://schemas.microsoft.com/office/drawing/2014/main" id="{7BBA4116-A661-2E4E-AE8B-B8FDF8FCB8CA}"/>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D6D4C26A-CF9A-D54F-870B-1B665E3E1261}"/>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0DB024D0-80E8-424D-8257-C0033261EEDC}"/>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0FE05CFB-E685-C64F-BE1B-DC8D281CB459}"/>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7DF28313-DCC1-634D-AACB-898C8EC9E524}"/>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A502F74C-8293-0148-BAF8-17499F6DF5C3}"/>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788157DE-5520-C64C-AE06-4936E6C4269F}"/>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E1478E59-207A-1940-9A3A-3328F0F11415}"/>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D5A04F2C-1C46-4D4E-85C8-AC3B22B1230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9EB14651-261E-AC46-8EE3-3F058E16FE1C}"/>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037EC367-433A-8D42-88B9-916C4ACD5DF7}"/>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50D7E4DD-01F2-6340-882C-DE3971370B6B}"/>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B5DA03F9-0C80-E347-AD25-EFFEF05A24E9}"/>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46F31D64-16C2-D548-A080-7E00323E7EC6}"/>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567046D-FAA7-0846-85BB-623027933F2B}"/>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91529BE7-D8AD-C547-8D45-B81679FE04FC}"/>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41405493-F631-F64F-8996-CF64939AC0EA}"/>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6B76A85B-87CC-EC48-A1A0-28830BCC15B9}"/>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F097B615-7E94-334F-B61A-C13B1A8E3141}"/>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grpSp>
        <p:nvGrpSpPr>
          <p:cNvPr id="3" name="Group 2">
            <a:extLst>
              <a:ext uri="{FF2B5EF4-FFF2-40B4-BE49-F238E27FC236}">
                <a16:creationId xmlns:a16="http://schemas.microsoft.com/office/drawing/2014/main" id="{67BC595C-B442-74A0-3CA6-6BBA76FEE322}"/>
              </a:ext>
            </a:extLst>
          </p:cNvPr>
          <p:cNvGrpSpPr/>
          <p:nvPr/>
        </p:nvGrpSpPr>
        <p:grpSpPr>
          <a:xfrm>
            <a:off x="0" y="-13252"/>
            <a:ext cx="12192000" cy="1230489"/>
            <a:chOff x="0" y="-13252"/>
            <a:chExt cx="12192000" cy="1230489"/>
          </a:xfrm>
        </p:grpSpPr>
        <p:sp>
          <p:nvSpPr>
            <p:cNvPr id="32" name="Rectangle 31">
              <a:extLst>
                <a:ext uri="{FF2B5EF4-FFF2-40B4-BE49-F238E27FC236}">
                  <a16:creationId xmlns:a16="http://schemas.microsoft.com/office/drawing/2014/main" id="{9AA34293-9245-7067-31B8-2ED34E348BBE}"/>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9D5534C3-30C5-40C9-F935-00EC7FEEB4E3}"/>
                </a:ext>
              </a:extLst>
            </p:cNvPr>
            <p:cNvSpPr txBox="1"/>
            <p:nvPr/>
          </p:nvSpPr>
          <p:spPr>
            <a:xfrm>
              <a:off x="1030415" y="324993"/>
              <a:ext cx="8744702" cy="553998"/>
            </a:xfrm>
            <a:prstGeom prst="rect">
              <a:avLst/>
            </a:prstGeom>
            <a:noFill/>
          </p:spPr>
          <p:txBody>
            <a:bodyPr wrap="none" rtlCol="0">
              <a:spAutoFit/>
            </a:bodyPr>
            <a:lstStyle/>
            <a:p>
              <a:r>
                <a:rPr lang="en-US" sz="3000" b="1" dirty="0">
                  <a:solidFill>
                    <a:schemeClr val="bg1"/>
                  </a:solidFill>
                  <a:latin typeface="Merriweather" pitchFamily="2" charset="77"/>
                </a:rPr>
                <a:t>Refining investment style – Driving analogy</a:t>
              </a:r>
              <a:endParaRPr lang="en-US" sz="3000" dirty="0">
                <a:solidFill>
                  <a:schemeClr val="bg1"/>
                </a:solidFill>
                <a:latin typeface="Merriweather" pitchFamily="2" charset="77"/>
              </a:endParaRPr>
            </a:p>
          </p:txBody>
        </p:sp>
      </p:grpSp>
      <p:pic>
        <p:nvPicPr>
          <p:cNvPr id="4" name="Picture 3" descr="Icon&#10;&#10;Description automatically generated">
            <a:extLst>
              <a:ext uri="{FF2B5EF4-FFF2-40B4-BE49-F238E27FC236}">
                <a16:creationId xmlns:a16="http://schemas.microsoft.com/office/drawing/2014/main" id="{9A667A76-99D3-62EF-4286-81299AC3C2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18812" y="6045200"/>
            <a:ext cx="1581530" cy="542098"/>
          </a:xfrm>
          <a:prstGeom prst="rect">
            <a:avLst/>
          </a:prstGeom>
        </p:spPr>
      </p:pic>
      <p:sp>
        <p:nvSpPr>
          <p:cNvPr id="6" name="TextBox 5">
            <a:extLst>
              <a:ext uri="{FF2B5EF4-FFF2-40B4-BE49-F238E27FC236}">
                <a16:creationId xmlns:a16="http://schemas.microsoft.com/office/drawing/2014/main" id="{B81AE666-F9F4-3F9D-70AC-1FFEA7E7571F}"/>
              </a:ext>
            </a:extLst>
          </p:cNvPr>
          <p:cNvSpPr txBox="1"/>
          <p:nvPr/>
        </p:nvSpPr>
        <p:spPr>
          <a:xfrm>
            <a:off x="844900" y="1534571"/>
            <a:ext cx="10080171" cy="3788858"/>
          </a:xfrm>
          <a:prstGeom prst="rect">
            <a:avLst/>
          </a:prstGeom>
          <a:noFill/>
        </p:spPr>
        <p:txBody>
          <a:bodyPr wrap="square" rtlCol="0">
            <a:spAutoFit/>
          </a:bodyPr>
          <a:lstStyle/>
          <a:p>
            <a:pPr>
              <a:lnSpc>
                <a:spcPct val="150000"/>
              </a:lnSpc>
            </a:pPr>
            <a:r>
              <a:rPr lang="en-IN" dirty="0"/>
              <a:t>Driving is very similar to investments. We need to assess investment situation and accordingly decide the risk and returns needed.</a:t>
            </a:r>
          </a:p>
          <a:p>
            <a:pPr marL="285750" indent="-285750">
              <a:lnSpc>
                <a:spcPct val="150000"/>
              </a:lnSpc>
              <a:buFont typeface="Arial" panose="020B0604020202020204" pitchFamily="34" charset="0"/>
              <a:buChar char="•"/>
            </a:pPr>
            <a:r>
              <a:rPr lang="en-IN" dirty="0"/>
              <a:t>If we need money urgently or got just enough money, we can’t afford to take risks. We invest the money in FDs.</a:t>
            </a:r>
          </a:p>
          <a:p>
            <a:pPr marL="285750" indent="-285750">
              <a:lnSpc>
                <a:spcPct val="150000"/>
              </a:lnSpc>
              <a:buFont typeface="Arial" panose="020B0604020202020204" pitchFamily="34" charset="0"/>
              <a:buChar char="•"/>
            </a:pPr>
            <a:r>
              <a:rPr lang="en-IN" dirty="0"/>
              <a:t>If the goals are distant, and we got good savings, then we can expect more growth by taking higher risk. Hence, we can invest in equities.</a:t>
            </a:r>
          </a:p>
          <a:p>
            <a:pPr>
              <a:lnSpc>
                <a:spcPct val="150000"/>
              </a:lnSpc>
            </a:pPr>
            <a:endParaRPr lang="en-IN" dirty="0"/>
          </a:p>
          <a:p>
            <a:pPr>
              <a:lnSpc>
                <a:spcPct val="150000"/>
              </a:lnSpc>
            </a:pPr>
            <a:r>
              <a:rPr lang="en-IN" b="1" dirty="0"/>
              <a:t>Your risk tolerance is a combination of your personality and market conditions. At Gulaq, we follow Gear-based investing.</a:t>
            </a:r>
          </a:p>
        </p:txBody>
      </p:sp>
    </p:spTree>
    <p:extLst>
      <p:ext uri="{BB962C8B-B14F-4D97-AF65-F5344CB8AC3E}">
        <p14:creationId xmlns:p14="http://schemas.microsoft.com/office/powerpoint/2010/main" val="3022121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Chart, box and whisker chart&#10;&#10;Description automatically generated">
            <a:extLst>
              <a:ext uri="{FF2B5EF4-FFF2-40B4-BE49-F238E27FC236}">
                <a16:creationId xmlns:a16="http://schemas.microsoft.com/office/drawing/2014/main" id="{F24E150F-8F04-4FDE-673D-8153171A1CB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3631" y="2996308"/>
            <a:ext cx="9567706" cy="3286147"/>
          </a:xfrm>
          <a:prstGeom prst="rect">
            <a:avLst/>
          </a:prstGeom>
        </p:spPr>
      </p:pic>
      <p:grpSp>
        <p:nvGrpSpPr>
          <p:cNvPr id="11" name="Group 10">
            <a:extLst>
              <a:ext uri="{FF2B5EF4-FFF2-40B4-BE49-F238E27FC236}">
                <a16:creationId xmlns:a16="http://schemas.microsoft.com/office/drawing/2014/main" id="{17F4CACC-CC24-A64F-B4DA-B5A15EA3A501}"/>
              </a:ext>
            </a:extLst>
          </p:cNvPr>
          <p:cNvGrpSpPr/>
          <p:nvPr/>
        </p:nvGrpSpPr>
        <p:grpSpPr>
          <a:xfrm>
            <a:off x="0" y="6811108"/>
            <a:ext cx="12192000" cy="46892"/>
            <a:chOff x="0" y="6811108"/>
            <a:chExt cx="12192000" cy="46892"/>
          </a:xfrm>
        </p:grpSpPr>
        <p:sp>
          <p:nvSpPr>
            <p:cNvPr id="12" name="Rectangle 11">
              <a:extLst>
                <a:ext uri="{FF2B5EF4-FFF2-40B4-BE49-F238E27FC236}">
                  <a16:creationId xmlns:a16="http://schemas.microsoft.com/office/drawing/2014/main" id="{B45A71A1-ACED-2746-BF08-4E9556BB5A64}"/>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3" name="Rectangle 12">
              <a:extLst>
                <a:ext uri="{FF2B5EF4-FFF2-40B4-BE49-F238E27FC236}">
                  <a16:creationId xmlns:a16="http://schemas.microsoft.com/office/drawing/2014/main" id="{7BBA4116-A661-2E4E-AE8B-B8FDF8FCB8CA}"/>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D6D4C26A-CF9A-D54F-870B-1B665E3E1261}"/>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0DB024D0-80E8-424D-8257-C0033261EEDC}"/>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0FE05CFB-E685-C64F-BE1B-DC8D281CB459}"/>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7DF28313-DCC1-634D-AACB-898C8EC9E524}"/>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A502F74C-8293-0148-BAF8-17499F6DF5C3}"/>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788157DE-5520-C64C-AE06-4936E6C4269F}"/>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E1478E59-207A-1940-9A3A-3328F0F11415}"/>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D5A04F2C-1C46-4D4E-85C8-AC3B22B1230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9EB14651-261E-AC46-8EE3-3F058E16FE1C}"/>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037EC367-433A-8D42-88B9-916C4ACD5DF7}"/>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50D7E4DD-01F2-6340-882C-DE3971370B6B}"/>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B5DA03F9-0C80-E347-AD25-EFFEF05A24E9}"/>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46F31D64-16C2-D548-A080-7E00323E7EC6}"/>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567046D-FAA7-0846-85BB-623027933F2B}"/>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91529BE7-D8AD-C547-8D45-B81679FE04FC}"/>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41405493-F631-F64F-8996-CF64939AC0EA}"/>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6B76A85B-87CC-EC48-A1A0-28830BCC15B9}"/>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F097B615-7E94-334F-B61A-C13B1A8E3141}"/>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grpSp>
        <p:nvGrpSpPr>
          <p:cNvPr id="33" name="Group 32">
            <a:extLst>
              <a:ext uri="{FF2B5EF4-FFF2-40B4-BE49-F238E27FC236}">
                <a16:creationId xmlns:a16="http://schemas.microsoft.com/office/drawing/2014/main" id="{F0A9B963-EE29-0929-7C16-D53D03C35232}"/>
              </a:ext>
            </a:extLst>
          </p:cNvPr>
          <p:cNvGrpSpPr/>
          <p:nvPr/>
        </p:nvGrpSpPr>
        <p:grpSpPr>
          <a:xfrm>
            <a:off x="0" y="-13252"/>
            <a:ext cx="12192000" cy="1230489"/>
            <a:chOff x="0" y="-13252"/>
            <a:chExt cx="12192000" cy="1230489"/>
          </a:xfrm>
        </p:grpSpPr>
        <p:sp>
          <p:nvSpPr>
            <p:cNvPr id="36" name="Rectangle 35">
              <a:extLst>
                <a:ext uri="{FF2B5EF4-FFF2-40B4-BE49-F238E27FC236}">
                  <a16:creationId xmlns:a16="http://schemas.microsoft.com/office/drawing/2014/main" id="{6FDFA76B-6BA0-6242-83BB-3C0BCA216D83}"/>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Box 34">
              <a:extLst>
                <a:ext uri="{FF2B5EF4-FFF2-40B4-BE49-F238E27FC236}">
                  <a16:creationId xmlns:a16="http://schemas.microsoft.com/office/drawing/2014/main" id="{A780994D-EC5B-33F4-AE9F-4A1323BE5BA6}"/>
                </a:ext>
              </a:extLst>
            </p:cNvPr>
            <p:cNvSpPr txBox="1"/>
            <p:nvPr/>
          </p:nvSpPr>
          <p:spPr>
            <a:xfrm>
              <a:off x="1030415" y="324993"/>
              <a:ext cx="4188967" cy="553998"/>
            </a:xfrm>
            <a:prstGeom prst="rect">
              <a:avLst/>
            </a:prstGeom>
            <a:noFill/>
          </p:spPr>
          <p:txBody>
            <a:bodyPr wrap="none" rtlCol="0">
              <a:spAutoFit/>
            </a:bodyPr>
            <a:lstStyle/>
            <a:p>
              <a:r>
                <a:rPr lang="en-US" sz="3000" b="1" dirty="0">
                  <a:solidFill>
                    <a:schemeClr val="bg1"/>
                  </a:solidFill>
                  <a:latin typeface="Merriweather" pitchFamily="2" charset="77"/>
                </a:rPr>
                <a:t>Gear based investing</a:t>
              </a:r>
              <a:endParaRPr lang="en-US" sz="3000" dirty="0">
                <a:solidFill>
                  <a:schemeClr val="bg1"/>
                </a:solidFill>
                <a:latin typeface="Merriweather" pitchFamily="2" charset="77"/>
              </a:endParaRPr>
            </a:p>
          </p:txBody>
        </p:sp>
      </p:grpSp>
      <p:pic>
        <p:nvPicPr>
          <p:cNvPr id="4" name="Picture 3" descr="Icon&#10;&#10;Description automatically generated">
            <a:extLst>
              <a:ext uri="{FF2B5EF4-FFF2-40B4-BE49-F238E27FC236}">
                <a16:creationId xmlns:a16="http://schemas.microsoft.com/office/drawing/2014/main" id="{93BEBFAD-E52F-6086-EA90-F107B2CABE2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18812" y="6035040"/>
            <a:ext cx="1581530" cy="542098"/>
          </a:xfrm>
          <a:prstGeom prst="rect">
            <a:avLst/>
          </a:prstGeom>
        </p:spPr>
      </p:pic>
      <p:graphicFrame>
        <p:nvGraphicFramePr>
          <p:cNvPr id="2" name="Table 4">
            <a:extLst>
              <a:ext uri="{FF2B5EF4-FFF2-40B4-BE49-F238E27FC236}">
                <a16:creationId xmlns:a16="http://schemas.microsoft.com/office/drawing/2014/main" id="{85541153-440E-7A19-BCDD-16B5484FE149}"/>
              </a:ext>
            </a:extLst>
          </p:cNvPr>
          <p:cNvGraphicFramePr>
            <a:graphicFrameLocks noGrp="1"/>
          </p:cNvGraphicFramePr>
          <p:nvPr>
            <p:extLst>
              <p:ext uri="{D42A27DB-BD31-4B8C-83A1-F6EECF244321}">
                <p14:modId xmlns:p14="http://schemas.microsoft.com/office/powerpoint/2010/main" val="2451176479"/>
              </p:ext>
            </p:extLst>
          </p:nvPr>
        </p:nvGraphicFramePr>
        <p:xfrm>
          <a:off x="1064715" y="1358133"/>
          <a:ext cx="9940743" cy="1594612"/>
        </p:xfrm>
        <a:graphic>
          <a:graphicData uri="http://schemas.openxmlformats.org/drawingml/2006/table">
            <a:tbl>
              <a:tblPr firstRow="1" bandRow="1">
                <a:tableStyleId>{5C22544A-7EE6-4342-B048-85BDC9FD1C3A}</a:tableStyleId>
              </a:tblPr>
              <a:tblGrid>
                <a:gridCol w="1868780">
                  <a:extLst>
                    <a:ext uri="{9D8B030D-6E8A-4147-A177-3AD203B41FA5}">
                      <a16:colId xmlns:a16="http://schemas.microsoft.com/office/drawing/2014/main" val="1660574380"/>
                    </a:ext>
                  </a:extLst>
                </a:gridCol>
                <a:gridCol w="1295400">
                  <a:extLst>
                    <a:ext uri="{9D8B030D-6E8A-4147-A177-3AD203B41FA5}">
                      <a16:colId xmlns:a16="http://schemas.microsoft.com/office/drawing/2014/main" val="1306631811"/>
                    </a:ext>
                  </a:extLst>
                </a:gridCol>
                <a:gridCol w="1230085">
                  <a:extLst>
                    <a:ext uri="{9D8B030D-6E8A-4147-A177-3AD203B41FA5}">
                      <a16:colId xmlns:a16="http://schemas.microsoft.com/office/drawing/2014/main" val="3229099758"/>
                    </a:ext>
                  </a:extLst>
                </a:gridCol>
                <a:gridCol w="1328058">
                  <a:extLst>
                    <a:ext uri="{9D8B030D-6E8A-4147-A177-3AD203B41FA5}">
                      <a16:colId xmlns:a16="http://schemas.microsoft.com/office/drawing/2014/main" val="3935470327"/>
                    </a:ext>
                  </a:extLst>
                </a:gridCol>
                <a:gridCol w="1458685">
                  <a:extLst>
                    <a:ext uri="{9D8B030D-6E8A-4147-A177-3AD203B41FA5}">
                      <a16:colId xmlns:a16="http://schemas.microsoft.com/office/drawing/2014/main" val="3909646141"/>
                    </a:ext>
                  </a:extLst>
                </a:gridCol>
                <a:gridCol w="1360715">
                  <a:extLst>
                    <a:ext uri="{9D8B030D-6E8A-4147-A177-3AD203B41FA5}">
                      <a16:colId xmlns:a16="http://schemas.microsoft.com/office/drawing/2014/main" val="1924427583"/>
                    </a:ext>
                  </a:extLst>
                </a:gridCol>
                <a:gridCol w="1399020">
                  <a:extLst>
                    <a:ext uri="{9D8B030D-6E8A-4147-A177-3AD203B41FA5}">
                      <a16:colId xmlns:a16="http://schemas.microsoft.com/office/drawing/2014/main" val="3089082711"/>
                    </a:ext>
                  </a:extLst>
                </a:gridCol>
              </a:tblGrid>
              <a:tr h="370840">
                <a:tc>
                  <a:txBody>
                    <a:bodyPr/>
                    <a:lstStyle/>
                    <a:p>
                      <a:pPr>
                        <a:lnSpc>
                          <a:spcPct val="120000"/>
                        </a:lnSpc>
                      </a:pPr>
                      <a:endParaRPr lang="en-IN"/>
                    </a:p>
                  </a:txBody>
                  <a:tcPr/>
                </a:tc>
                <a:tc>
                  <a:txBody>
                    <a:bodyPr/>
                    <a:lstStyle/>
                    <a:p>
                      <a:pPr algn="ctr">
                        <a:lnSpc>
                          <a:spcPct val="120000"/>
                        </a:lnSpc>
                      </a:pPr>
                      <a:r>
                        <a:rPr lang="en-IN" dirty="0"/>
                        <a:t>Gear 6</a:t>
                      </a:r>
                    </a:p>
                  </a:txBody>
                  <a:tcPr/>
                </a:tc>
                <a:tc>
                  <a:txBody>
                    <a:bodyPr/>
                    <a:lstStyle/>
                    <a:p>
                      <a:pPr algn="ctr">
                        <a:lnSpc>
                          <a:spcPct val="120000"/>
                        </a:lnSpc>
                      </a:pPr>
                      <a:r>
                        <a:rPr lang="en-IN" dirty="0"/>
                        <a:t>Gear 5</a:t>
                      </a:r>
                    </a:p>
                  </a:txBody>
                  <a:tcPr/>
                </a:tc>
                <a:tc>
                  <a:txBody>
                    <a:bodyPr/>
                    <a:lstStyle/>
                    <a:p>
                      <a:pPr algn="ctr">
                        <a:lnSpc>
                          <a:spcPct val="120000"/>
                        </a:lnSpc>
                      </a:pPr>
                      <a:r>
                        <a:rPr lang="en-IN" dirty="0"/>
                        <a:t>Gear 4</a:t>
                      </a:r>
                    </a:p>
                  </a:txBody>
                  <a:tcPr/>
                </a:tc>
                <a:tc>
                  <a:txBody>
                    <a:bodyPr/>
                    <a:lstStyle/>
                    <a:p>
                      <a:pPr algn="ctr">
                        <a:lnSpc>
                          <a:spcPct val="120000"/>
                        </a:lnSpc>
                      </a:pPr>
                      <a:r>
                        <a:rPr lang="en-IN" dirty="0"/>
                        <a:t>Gear 3</a:t>
                      </a:r>
                    </a:p>
                  </a:txBody>
                  <a:tcPr/>
                </a:tc>
                <a:tc>
                  <a:txBody>
                    <a:bodyPr/>
                    <a:lstStyle/>
                    <a:p>
                      <a:pPr algn="ctr">
                        <a:lnSpc>
                          <a:spcPct val="120000"/>
                        </a:lnSpc>
                      </a:pPr>
                      <a:r>
                        <a:rPr lang="en-IN" dirty="0"/>
                        <a:t>Gear 2</a:t>
                      </a:r>
                    </a:p>
                  </a:txBody>
                  <a:tcPr/>
                </a:tc>
                <a:tc>
                  <a:txBody>
                    <a:bodyPr/>
                    <a:lstStyle/>
                    <a:p>
                      <a:pPr algn="ctr">
                        <a:lnSpc>
                          <a:spcPct val="120000"/>
                        </a:lnSpc>
                      </a:pPr>
                      <a:r>
                        <a:rPr lang="en-IN" dirty="0"/>
                        <a:t>Gear 1</a:t>
                      </a:r>
                    </a:p>
                  </a:txBody>
                  <a:tcPr/>
                </a:tc>
                <a:extLst>
                  <a:ext uri="{0D108BD9-81ED-4DB2-BD59-A6C34878D82A}">
                    <a16:rowId xmlns:a16="http://schemas.microsoft.com/office/drawing/2014/main" val="3720769226"/>
                  </a:ext>
                </a:extLst>
              </a:tr>
              <a:tr h="370840">
                <a:tc>
                  <a:txBody>
                    <a:bodyPr/>
                    <a:lstStyle/>
                    <a:p>
                      <a:pPr>
                        <a:lnSpc>
                          <a:spcPct val="120000"/>
                        </a:lnSpc>
                      </a:pPr>
                      <a:r>
                        <a:rPr lang="en-IN" dirty="0"/>
                        <a:t>Equity</a:t>
                      </a:r>
                    </a:p>
                  </a:txBody>
                  <a:tcPr/>
                </a:tc>
                <a:tc>
                  <a:txBody>
                    <a:bodyPr/>
                    <a:lstStyle/>
                    <a:p>
                      <a:pPr algn="ctr">
                        <a:lnSpc>
                          <a:spcPct val="120000"/>
                        </a:lnSpc>
                      </a:pPr>
                      <a:r>
                        <a:rPr lang="en-IN" dirty="0"/>
                        <a:t>100%</a:t>
                      </a:r>
                    </a:p>
                  </a:txBody>
                  <a:tcPr/>
                </a:tc>
                <a:tc>
                  <a:txBody>
                    <a:bodyPr/>
                    <a:lstStyle/>
                    <a:p>
                      <a:pPr algn="ctr">
                        <a:lnSpc>
                          <a:spcPct val="120000"/>
                        </a:lnSpc>
                      </a:pPr>
                      <a:r>
                        <a:rPr lang="en-IN" dirty="0"/>
                        <a:t>80%</a:t>
                      </a:r>
                    </a:p>
                  </a:txBody>
                  <a:tcPr/>
                </a:tc>
                <a:tc>
                  <a:txBody>
                    <a:bodyPr/>
                    <a:lstStyle/>
                    <a:p>
                      <a:pPr algn="ctr">
                        <a:lnSpc>
                          <a:spcPct val="120000"/>
                        </a:lnSpc>
                      </a:pPr>
                      <a:r>
                        <a:rPr lang="en-IN" dirty="0"/>
                        <a:t>60%</a:t>
                      </a:r>
                    </a:p>
                  </a:txBody>
                  <a:tcPr/>
                </a:tc>
                <a:tc>
                  <a:txBody>
                    <a:bodyPr/>
                    <a:lstStyle/>
                    <a:p>
                      <a:pPr algn="ctr">
                        <a:lnSpc>
                          <a:spcPct val="120000"/>
                        </a:lnSpc>
                      </a:pPr>
                      <a:r>
                        <a:rPr lang="en-IN" dirty="0"/>
                        <a:t>40%</a:t>
                      </a:r>
                    </a:p>
                  </a:txBody>
                  <a:tcPr/>
                </a:tc>
                <a:tc>
                  <a:txBody>
                    <a:bodyPr/>
                    <a:lstStyle/>
                    <a:p>
                      <a:pPr algn="ctr">
                        <a:lnSpc>
                          <a:spcPct val="120000"/>
                        </a:lnSpc>
                      </a:pPr>
                      <a:r>
                        <a:rPr lang="en-IN" dirty="0"/>
                        <a:t>20%</a:t>
                      </a:r>
                    </a:p>
                  </a:txBody>
                  <a:tcPr/>
                </a:tc>
                <a:tc>
                  <a:txBody>
                    <a:bodyPr/>
                    <a:lstStyle/>
                    <a:p>
                      <a:pPr algn="ctr">
                        <a:lnSpc>
                          <a:spcPct val="120000"/>
                        </a:lnSpc>
                      </a:pPr>
                      <a:r>
                        <a:rPr lang="en-IN" dirty="0"/>
                        <a:t>0%</a:t>
                      </a:r>
                    </a:p>
                  </a:txBody>
                  <a:tcPr/>
                </a:tc>
                <a:extLst>
                  <a:ext uri="{0D108BD9-81ED-4DB2-BD59-A6C34878D82A}">
                    <a16:rowId xmlns:a16="http://schemas.microsoft.com/office/drawing/2014/main" val="9449540"/>
                  </a:ext>
                </a:extLst>
              </a:tr>
              <a:tr h="370840">
                <a:tc>
                  <a:txBody>
                    <a:bodyPr/>
                    <a:lstStyle/>
                    <a:p>
                      <a:pPr>
                        <a:lnSpc>
                          <a:spcPct val="120000"/>
                        </a:lnSpc>
                      </a:pPr>
                      <a:r>
                        <a:rPr lang="en-IN" dirty="0"/>
                        <a:t>Debt</a:t>
                      </a:r>
                    </a:p>
                  </a:txBody>
                  <a:tcPr/>
                </a:tc>
                <a:tc>
                  <a:txBody>
                    <a:bodyPr/>
                    <a:lstStyle/>
                    <a:p>
                      <a:pPr algn="ctr">
                        <a:lnSpc>
                          <a:spcPct val="120000"/>
                        </a:lnSpc>
                      </a:pPr>
                      <a:r>
                        <a:rPr lang="en-IN" dirty="0"/>
                        <a:t>0%</a:t>
                      </a:r>
                    </a:p>
                  </a:txBody>
                  <a:tcPr/>
                </a:tc>
                <a:tc>
                  <a:txBody>
                    <a:bodyPr/>
                    <a:lstStyle/>
                    <a:p>
                      <a:pPr algn="ctr">
                        <a:lnSpc>
                          <a:spcPct val="120000"/>
                        </a:lnSpc>
                      </a:pPr>
                      <a:r>
                        <a:rPr lang="en-IN" dirty="0"/>
                        <a:t>20%</a:t>
                      </a:r>
                    </a:p>
                  </a:txBody>
                  <a:tcPr/>
                </a:tc>
                <a:tc>
                  <a:txBody>
                    <a:bodyPr/>
                    <a:lstStyle/>
                    <a:p>
                      <a:pPr algn="ctr">
                        <a:lnSpc>
                          <a:spcPct val="120000"/>
                        </a:lnSpc>
                      </a:pPr>
                      <a:r>
                        <a:rPr lang="en-IN" dirty="0"/>
                        <a:t>40%</a:t>
                      </a:r>
                    </a:p>
                  </a:txBody>
                  <a:tcPr/>
                </a:tc>
                <a:tc>
                  <a:txBody>
                    <a:bodyPr/>
                    <a:lstStyle/>
                    <a:p>
                      <a:pPr algn="ctr">
                        <a:lnSpc>
                          <a:spcPct val="120000"/>
                        </a:lnSpc>
                      </a:pPr>
                      <a:r>
                        <a:rPr lang="en-IN" dirty="0"/>
                        <a:t>60%</a:t>
                      </a:r>
                    </a:p>
                  </a:txBody>
                  <a:tcPr/>
                </a:tc>
                <a:tc>
                  <a:txBody>
                    <a:bodyPr/>
                    <a:lstStyle/>
                    <a:p>
                      <a:pPr algn="ctr">
                        <a:lnSpc>
                          <a:spcPct val="120000"/>
                        </a:lnSpc>
                      </a:pPr>
                      <a:r>
                        <a:rPr lang="en-IN" dirty="0"/>
                        <a:t>80%</a:t>
                      </a:r>
                    </a:p>
                  </a:txBody>
                  <a:tcPr/>
                </a:tc>
                <a:tc>
                  <a:txBody>
                    <a:bodyPr/>
                    <a:lstStyle/>
                    <a:p>
                      <a:pPr algn="ctr">
                        <a:lnSpc>
                          <a:spcPct val="120000"/>
                        </a:lnSpc>
                      </a:pPr>
                      <a:r>
                        <a:rPr lang="en-IN" dirty="0"/>
                        <a:t>100%</a:t>
                      </a:r>
                    </a:p>
                  </a:txBody>
                  <a:tcPr/>
                </a:tc>
                <a:extLst>
                  <a:ext uri="{0D108BD9-81ED-4DB2-BD59-A6C34878D82A}">
                    <a16:rowId xmlns:a16="http://schemas.microsoft.com/office/drawing/2014/main" val="4021719802"/>
                  </a:ext>
                </a:extLst>
              </a:tr>
              <a:tr h="370840">
                <a:tc>
                  <a:txBody>
                    <a:bodyPr/>
                    <a:lstStyle/>
                    <a:p>
                      <a:pPr>
                        <a:lnSpc>
                          <a:spcPct val="120000"/>
                        </a:lnSpc>
                      </a:pPr>
                      <a:r>
                        <a:rPr lang="en-IN" dirty="0"/>
                        <a:t>Average Returns</a:t>
                      </a:r>
                    </a:p>
                  </a:txBody>
                  <a:tcPr/>
                </a:tc>
                <a:tc>
                  <a:txBody>
                    <a:bodyPr/>
                    <a:lstStyle/>
                    <a:p>
                      <a:pPr algn="ctr">
                        <a:lnSpc>
                          <a:spcPct val="120000"/>
                        </a:lnSpc>
                      </a:pPr>
                      <a:r>
                        <a:rPr lang="en-IN" dirty="0"/>
                        <a:t>11.2%</a:t>
                      </a:r>
                    </a:p>
                  </a:txBody>
                  <a:tcPr/>
                </a:tc>
                <a:tc>
                  <a:txBody>
                    <a:bodyPr/>
                    <a:lstStyle/>
                    <a:p>
                      <a:pPr algn="ctr">
                        <a:lnSpc>
                          <a:spcPct val="120000"/>
                        </a:lnSpc>
                      </a:pPr>
                      <a:r>
                        <a:rPr lang="en-IN" dirty="0"/>
                        <a:t>11.1%</a:t>
                      </a:r>
                    </a:p>
                  </a:txBody>
                  <a:tcPr/>
                </a:tc>
                <a:tc>
                  <a:txBody>
                    <a:bodyPr/>
                    <a:lstStyle/>
                    <a:p>
                      <a:pPr algn="ctr">
                        <a:lnSpc>
                          <a:spcPct val="120000"/>
                        </a:lnSpc>
                      </a:pPr>
                      <a:r>
                        <a:rPr lang="en-IN" dirty="0"/>
                        <a:t>10.76%</a:t>
                      </a:r>
                    </a:p>
                  </a:txBody>
                  <a:tcPr/>
                </a:tc>
                <a:tc>
                  <a:txBody>
                    <a:bodyPr/>
                    <a:lstStyle/>
                    <a:p>
                      <a:pPr algn="ctr">
                        <a:lnSpc>
                          <a:spcPct val="120000"/>
                        </a:lnSpc>
                      </a:pPr>
                      <a:r>
                        <a:rPr lang="en-IN" dirty="0"/>
                        <a:t>10.16%</a:t>
                      </a:r>
                    </a:p>
                  </a:txBody>
                  <a:tcPr/>
                </a:tc>
                <a:tc>
                  <a:txBody>
                    <a:bodyPr/>
                    <a:lstStyle/>
                    <a:p>
                      <a:pPr algn="ctr">
                        <a:lnSpc>
                          <a:spcPct val="120000"/>
                        </a:lnSpc>
                      </a:pPr>
                      <a:r>
                        <a:rPr lang="en-IN" dirty="0"/>
                        <a:t>9.29%</a:t>
                      </a:r>
                    </a:p>
                  </a:txBody>
                  <a:tcPr/>
                </a:tc>
                <a:tc>
                  <a:txBody>
                    <a:bodyPr/>
                    <a:lstStyle/>
                    <a:p>
                      <a:pPr algn="ctr">
                        <a:lnSpc>
                          <a:spcPct val="120000"/>
                        </a:lnSpc>
                      </a:pPr>
                      <a:r>
                        <a:rPr lang="en-IN" dirty="0"/>
                        <a:t>8.2%</a:t>
                      </a:r>
                    </a:p>
                  </a:txBody>
                  <a:tcPr/>
                </a:tc>
                <a:extLst>
                  <a:ext uri="{0D108BD9-81ED-4DB2-BD59-A6C34878D82A}">
                    <a16:rowId xmlns:a16="http://schemas.microsoft.com/office/drawing/2014/main" val="4011000677"/>
                  </a:ext>
                </a:extLst>
              </a:tr>
            </a:tbl>
          </a:graphicData>
        </a:graphic>
      </p:graphicFrame>
    </p:spTree>
    <p:extLst>
      <p:ext uri="{BB962C8B-B14F-4D97-AF65-F5344CB8AC3E}">
        <p14:creationId xmlns:p14="http://schemas.microsoft.com/office/powerpoint/2010/main" val="30113283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7137</TotalTime>
  <Words>1451</Words>
  <Application>Microsoft Office PowerPoint</Application>
  <PresentationFormat>Widescreen</PresentationFormat>
  <Paragraphs>231</Paragraphs>
  <Slides>21</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Merriweather</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Vivek Sharma</dc:creator>
  <cp:lastModifiedBy>Bhimana Rama Krishna</cp:lastModifiedBy>
  <cp:revision>181</cp:revision>
  <dcterms:created xsi:type="dcterms:W3CDTF">2022-05-05T11:26:34Z</dcterms:created>
  <dcterms:modified xsi:type="dcterms:W3CDTF">2023-04-12T13:01:24Z</dcterms:modified>
</cp:coreProperties>
</file>