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388" r:id="rId3"/>
    <p:sldId id="426" r:id="rId4"/>
    <p:sldId id="369" r:id="rId5"/>
    <p:sldId id="431" r:id="rId6"/>
    <p:sldId id="427" r:id="rId7"/>
    <p:sldId id="411" r:id="rId8"/>
    <p:sldId id="412" r:id="rId9"/>
    <p:sldId id="415" r:id="rId10"/>
    <p:sldId id="417" r:id="rId11"/>
    <p:sldId id="429" r:id="rId12"/>
    <p:sldId id="408" r:id="rId13"/>
    <p:sldId id="430" r:id="rId14"/>
    <p:sldId id="409" r:id="rId15"/>
    <p:sldId id="418" r:id="rId16"/>
    <p:sldId id="421" r:id="rId17"/>
    <p:sldId id="419" r:id="rId18"/>
    <p:sldId id="420" r:id="rId19"/>
    <p:sldId id="432" r:id="rId20"/>
    <p:sldId id="428" r:id="rId21"/>
    <p:sldId id="422" r:id="rId22"/>
    <p:sldId id="424" r:id="rId23"/>
    <p:sldId id="425" r:id="rId24"/>
    <p:sldId id="423" r:id="rId25"/>
    <p:sldId id="368" r:id="rId26"/>
    <p:sldId id="373"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AB9"/>
    <a:srgbClr val="C811AD"/>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4BA8B7-0CBA-460C-BFAF-6EC8B5BFBC3A}" v="14" dt="2023-03-13T14:41:06.777"/>
    <p1510:client id="{C72E8B5F-BB32-4AD3-976C-28235F868786}" v="308" dt="2023-03-13T16:59:06.21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28" autoAdjust="0"/>
    <p:restoredTop sz="94660"/>
  </p:normalViewPr>
  <p:slideViewPr>
    <p:cSldViewPr snapToGrid="0">
      <p:cViewPr varScale="1">
        <p:scale>
          <a:sx n="59" d="100"/>
          <a:sy n="59" d="100"/>
        </p:scale>
        <p:origin x="96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Growth of 100 in 10 Years</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Chanchal</c:v>
                </c:pt>
              </c:strCache>
            </c:strRef>
          </c:tx>
          <c:spPr>
            <a:solidFill>
              <a:schemeClr val="accent1"/>
            </a:solidFill>
            <a:ln>
              <a:noFill/>
            </a:ln>
            <a:effectLst/>
          </c:spPr>
          <c:invertIfNegative val="0"/>
          <c:cat>
            <c:strRef>
              <c:f>Sheet1!$A$2</c:f>
              <c:strCache>
                <c:ptCount val="1"/>
                <c:pt idx="0">
                  <c:v>Return</c:v>
                </c:pt>
              </c:strCache>
            </c:strRef>
          </c:cat>
          <c:val>
            <c:numRef>
              <c:f>Sheet1!$B$2</c:f>
              <c:numCache>
                <c:formatCode>General</c:formatCode>
                <c:ptCount val="1"/>
                <c:pt idx="0">
                  <c:v>335</c:v>
                </c:pt>
              </c:numCache>
            </c:numRef>
          </c:val>
          <c:extLst>
            <c:ext xmlns:c16="http://schemas.microsoft.com/office/drawing/2014/chart" uri="{C3380CC4-5D6E-409C-BE32-E72D297353CC}">
              <c16:uniqueId val="{00000000-8D29-4F77-98A4-3D7A0978BECE}"/>
            </c:ext>
          </c:extLst>
        </c:ser>
        <c:ser>
          <c:idx val="1"/>
          <c:order val="1"/>
          <c:tx>
            <c:strRef>
              <c:f>Sheet1!$C$1</c:f>
              <c:strCache>
                <c:ptCount val="1"/>
                <c:pt idx="0">
                  <c:v>Manoj</c:v>
                </c:pt>
              </c:strCache>
            </c:strRef>
          </c:tx>
          <c:spPr>
            <a:solidFill>
              <a:schemeClr val="accent2"/>
            </a:solidFill>
            <a:ln>
              <a:noFill/>
            </a:ln>
            <a:effectLst/>
          </c:spPr>
          <c:invertIfNegative val="0"/>
          <c:cat>
            <c:strRef>
              <c:f>Sheet1!$A$2</c:f>
              <c:strCache>
                <c:ptCount val="1"/>
                <c:pt idx="0">
                  <c:v>Return</c:v>
                </c:pt>
              </c:strCache>
            </c:strRef>
          </c:cat>
          <c:val>
            <c:numRef>
              <c:f>Sheet1!$C$2</c:f>
              <c:numCache>
                <c:formatCode>General</c:formatCode>
                <c:ptCount val="1"/>
                <c:pt idx="0">
                  <c:v>353</c:v>
                </c:pt>
              </c:numCache>
            </c:numRef>
          </c:val>
          <c:extLst>
            <c:ext xmlns:c16="http://schemas.microsoft.com/office/drawing/2014/chart" uri="{C3380CC4-5D6E-409C-BE32-E72D297353CC}">
              <c16:uniqueId val="{00000001-8D29-4F77-98A4-3D7A0978BECE}"/>
            </c:ext>
          </c:extLst>
        </c:ser>
        <c:ser>
          <c:idx val="2"/>
          <c:order val="2"/>
          <c:tx>
            <c:strRef>
              <c:f>Sheet1!$D$1</c:f>
              <c:strCache>
                <c:ptCount val="1"/>
                <c:pt idx="0">
                  <c:v>Parvat</c:v>
                </c:pt>
              </c:strCache>
            </c:strRef>
          </c:tx>
          <c:spPr>
            <a:solidFill>
              <a:schemeClr val="accent3"/>
            </a:solidFill>
            <a:ln>
              <a:noFill/>
            </a:ln>
            <a:effectLst/>
          </c:spPr>
          <c:invertIfNegative val="0"/>
          <c:cat>
            <c:strRef>
              <c:f>Sheet1!$A$2</c:f>
              <c:strCache>
                <c:ptCount val="1"/>
                <c:pt idx="0">
                  <c:v>Return</c:v>
                </c:pt>
              </c:strCache>
            </c:strRef>
          </c:cat>
          <c:val>
            <c:numRef>
              <c:f>Sheet1!$D$2</c:f>
              <c:numCache>
                <c:formatCode>General</c:formatCode>
                <c:ptCount val="1"/>
                <c:pt idx="0">
                  <c:v>372</c:v>
                </c:pt>
              </c:numCache>
            </c:numRef>
          </c:val>
          <c:extLst>
            <c:ext xmlns:c16="http://schemas.microsoft.com/office/drawing/2014/chart" uri="{C3380CC4-5D6E-409C-BE32-E72D297353CC}">
              <c16:uniqueId val="{00000002-8D29-4F77-98A4-3D7A0978BECE}"/>
            </c:ext>
          </c:extLst>
        </c:ser>
        <c:dLbls>
          <c:showLegendKey val="0"/>
          <c:showVal val="0"/>
          <c:showCatName val="0"/>
          <c:showSerName val="0"/>
          <c:showPercent val="0"/>
          <c:showBubbleSize val="0"/>
        </c:dLbls>
        <c:gapWidth val="219"/>
        <c:axId val="277866799"/>
        <c:axId val="632591407"/>
      </c:barChart>
      <c:catAx>
        <c:axId val="27786679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32591407"/>
        <c:crosses val="autoZero"/>
        <c:auto val="1"/>
        <c:lblAlgn val="ctr"/>
        <c:lblOffset val="100"/>
        <c:noMultiLvlLbl val="0"/>
      </c:catAx>
      <c:valAx>
        <c:axId val="63259140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7786679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IN" dirty="0"/>
              <a:t>Gold vs Equity (1971 – 2021)</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Gold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50 Years</c:v>
                </c:pt>
                <c:pt idx="1">
                  <c:v>25 Years</c:v>
                </c:pt>
                <c:pt idx="2">
                  <c:v>10 Years</c:v>
                </c:pt>
              </c:strCache>
            </c:strRef>
          </c:cat>
          <c:val>
            <c:numRef>
              <c:f>Sheet1!$B$2:$B$4</c:f>
              <c:numCache>
                <c:formatCode>General</c:formatCode>
                <c:ptCount val="3"/>
                <c:pt idx="0">
                  <c:v>41</c:v>
                </c:pt>
                <c:pt idx="1">
                  <c:v>3.7</c:v>
                </c:pt>
                <c:pt idx="2">
                  <c:v>0.17</c:v>
                </c:pt>
              </c:numCache>
            </c:numRef>
          </c:val>
          <c:extLst>
            <c:ext xmlns:c16="http://schemas.microsoft.com/office/drawing/2014/chart" uri="{C3380CC4-5D6E-409C-BE32-E72D297353CC}">
              <c16:uniqueId val="{00000000-EFDC-43E1-B088-45CA7B4C17C9}"/>
            </c:ext>
          </c:extLst>
        </c:ser>
        <c:ser>
          <c:idx val="1"/>
          <c:order val="1"/>
          <c:tx>
            <c:strRef>
              <c:f>Sheet1!$C$1</c:f>
              <c:strCache>
                <c:ptCount val="1"/>
                <c:pt idx="0">
                  <c:v>Equity</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50 Years</c:v>
                </c:pt>
                <c:pt idx="1">
                  <c:v>25 Years</c:v>
                </c:pt>
                <c:pt idx="2">
                  <c:v>10 Years</c:v>
                </c:pt>
              </c:strCache>
            </c:strRef>
          </c:cat>
          <c:val>
            <c:numRef>
              <c:f>Sheet1!$C$2:$C$4</c:f>
              <c:numCache>
                <c:formatCode>General</c:formatCode>
                <c:ptCount val="3"/>
                <c:pt idx="0">
                  <c:v>189</c:v>
                </c:pt>
                <c:pt idx="1">
                  <c:v>40.4</c:v>
                </c:pt>
                <c:pt idx="2">
                  <c:v>3.56</c:v>
                </c:pt>
              </c:numCache>
            </c:numRef>
          </c:val>
          <c:extLst>
            <c:ext xmlns:c16="http://schemas.microsoft.com/office/drawing/2014/chart" uri="{C3380CC4-5D6E-409C-BE32-E72D297353CC}">
              <c16:uniqueId val="{00000001-EFDC-43E1-B088-45CA7B4C17C9}"/>
            </c:ext>
          </c:extLst>
        </c:ser>
        <c:dLbls>
          <c:dLblPos val="outEnd"/>
          <c:showLegendKey val="0"/>
          <c:showVal val="1"/>
          <c:showCatName val="0"/>
          <c:showSerName val="0"/>
          <c:showPercent val="0"/>
          <c:showBubbleSize val="0"/>
        </c:dLbls>
        <c:gapWidth val="219"/>
        <c:overlap val="-27"/>
        <c:axId val="133850927"/>
        <c:axId val="133851407"/>
      </c:barChart>
      <c:catAx>
        <c:axId val="1338509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3851407"/>
        <c:crosses val="autoZero"/>
        <c:auto val="1"/>
        <c:lblAlgn val="ctr"/>
        <c:lblOffset val="100"/>
        <c:noMultiLvlLbl val="0"/>
      </c:catAx>
      <c:valAx>
        <c:axId val="133851407"/>
        <c:scaling>
          <c:orientation val="minMax"/>
        </c:scaling>
        <c:delete val="1"/>
        <c:axPos val="l"/>
        <c:numFmt formatCode="General" sourceLinked="1"/>
        <c:majorTickMark val="none"/>
        <c:minorTickMark val="none"/>
        <c:tickLblPos val="nextTo"/>
        <c:crossAx val="133850927"/>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B6B584-9BE6-4EF0-AF0E-9A567B99E7BD}" type="datetimeFigureOut">
              <a:rPr lang="en-US" smtClean="0"/>
              <a:t>5/9/2023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B395A0-5166-4424-B6F5-E5078CC6C79C}" type="slidenum">
              <a:rPr lang="en-US" smtClean="0"/>
              <a:t>‹#›</a:t>
            </a:fld>
            <a:endParaRPr lang="en-US"/>
          </a:p>
        </p:txBody>
      </p:sp>
    </p:spTree>
    <p:extLst>
      <p:ext uri="{BB962C8B-B14F-4D97-AF65-F5344CB8AC3E}">
        <p14:creationId xmlns:p14="http://schemas.microsoft.com/office/powerpoint/2010/main" val="34010573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B395A0-5166-4424-B6F5-E5078CC6C79C}" type="slidenum">
              <a:rPr lang="en-US" smtClean="0"/>
              <a:t>2</a:t>
            </a:fld>
            <a:endParaRPr lang="en-US"/>
          </a:p>
        </p:txBody>
      </p:sp>
    </p:spTree>
    <p:extLst>
      <p:ext uri="{BB962C8B-B14F-4D97-AF65-F5344CB8AC3E}">
        <p14:creationId xmlns:p14="http://schemas.microsoft.com/office/powerpoint/2010/main" val="41946184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B395A0-5166-4424-B6F5-E5078CC6C79C}" type="slidenum">
              <a:rPr lang="en-US" smtClean="0"/>
              <a:t>15</a:t>
            </a:fld>
            <a:endParaRPr lang="en-US"/>
          </a:p>
        </p:txBody>
      </p:sp>
    </p:spTree>
    <p:extLst>
      <p:ext uri="{BB962C8B-B14F-4D97-AF65-F5344CB8AC3E}">
        <p14:creationId xmlns:p14="http://schemas.microsoft.com/office/powerpoint/2010/main" val="6234691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B395A0-5166-4424-B6F5-E5078CC6C79C}" type="slidenum">
              <a:rPr lang="en-US" smtClean="0"/>
              <a:t>16</a:t>
            </a:fld>
            <a:endParaRPr lang="en-US"/>
          </a:p>
        </p:txBody>
      </p:sp>
    </p:spTree>
    <p:extLst>
      <p:ext uri="{BB962C8B-B14F-4D97-AF65-F5344CB8AC3E}">
        <p14:creationId xmlns:p14="http://schemas.microsoft.com/office/powerpoint/2010/main" val="15773849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B395A0-5166-4424-B6F5-E5078CC6C79C}" type="slidenum">
              <a:rPr lang="en-US" smtClean="0"/>
              <a:t>17</a:t>
            </a:fld>
            <a:endParaRPr lang="en-US"/>
          </a:p>
        </p:txBody>
      </p:sp>
    </p:spTree>
    <p:extLst>
      <p:ext uri="{BB962C8B-B14F-4D97-AF65-F5344CB8AC3E}">
        <p14:creationId xmlns:p14="http://schemas.microsoft.com/office/powerpoint/2010/main" val="34070549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B395A0-5166-4424-B6F5-E5078CC6C79C}" type="slidenum">
              <a:rPr lang="en-US" smtClean="0"/>
              <a:t>18</a:t>
            </a:fld>
            <a:endParaRPr lang="en-US"/>
          </a:p>
        </p:txBody>
      </p:sp>
    </p:spTree>
    <p:extLst>
      <p:ext uri="{BB962C8B-B14F-4D97-AF65-F5344CB8AC3E}">
        <p14:creationId xmlns:p14="http://schemas.microsoft.com/office/powerpoint/2010/main" val="27942615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B395A0-5166-4424-B6F5-E5078CC6C79C}" type="slidenum">
              <a:rPr lang="en-US" smtClean="0"/>
              <a:t>19</a:t>
            </a:fld>
            <a:endParaRPr lang="en-US"/>
          </a:p>
        </p:txBody>
      </p:sp>
    </p:spTree>
    <p:extLst>
      <p:ext uri="{BB962C8B-B14F-4D97-AF65-F5344CB8AC3E}">
        <p14:creationId xmlns:p14="http://schemas.microsoft.com/office/powerpoint/2010/main" val="32129143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B395A0-5166-4424-B6F5-E5078CC6C79C}" type="slidenum">
              <a:rPr lang="en-US" smtClean="0"/>
              <a:t>20</a:t>
            </a:fld>
            <a:endParaRPr lang="en-US"/>
          </a:p>
        </p:txBody>
      </p:sp>
    </p:spTree>
    <p:extLst>
      <p:ext uri="{BB962C8B-B14F-4D97-AF65-F5344CB8AC3E}">
        <p14:creationId xmlns:p14="http://schemas.microsoft.com/office/powerpoint/2010/main" val="29748310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B395A0-5166-4424-B6F5-E5078CC6C79C}" type="slidenum">
              <a:rPr lang="en-US" smtClean="0"/>
              <a:t>21</a:t>
            </a:fld>
            <a:endParaRPr lang="en-US"/>
          </a:p>
        </p:txBody>
      </p:sp>
    </p:spTree>
    <p:extLst>
      <p:ext uri="{BB962C8B-B14F-4D97-AF65-F5344CB8AC3E}">
        <p14:creationId xmlns:p14="http://schemas.microsoft.com/office/powerpoint/2010/main" val="962550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B395A0-5166-4424-B6F5-E5078CC6C79C}" type="slidenum">
              <a:rPr lang="en-US" smtClean="0"/>
              <a:t>22</a:t>
            </a:fld>
            <a:endParaRPr lang="en-US"/>
          </a:p>
        </p:txBody>
      </p:sp>
    </p:spTree>
    <p:extLst>
      <p:ext uri="{BB962C8B-B14F-4D97-AF65-F5344CB8AC3E}">
        <p14:creationId xmlns:p14="http://schemas.microsoft.com/office/powerpoint/2010/main" val="42076851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B395A0-5166-4424-B6F5-E5078CC6C79C}" type="slidenum">
              <a:rPr lang="en-US" smtClean="0"/>
              <a:t>23</a:t>
            </a:fld>
            <a:endParaRPr lang="en-US"/>
          </a:p>
        </p:txBody>
      </p:sp>
    </p:spTree>
    <p:extLst>
      <p:ext uri="{BB962C8B-B14F-4D97-AF65-F5344CB8AC3E}">
        <p14:creationId xmlns:p14="http://schemas.microsoft.com/office/powerpoint/2010/main" val="33516153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B395A0-5166-4424-B6F5-E5078CC6C79C}" type="slidenum">
              <a:rPr lang="en-US" smtClean="0"/>
              <a:t>24</a:t>
            </a:fld>
            <a:endParaRPr lang="en-US"/>
          </a:p>
        </p:txBody>
      </p:sp>
    </p:spTree>
    <p:extLst>
      <p:ext uri="{BB962C8B-B14F-4D97-AF65-F5344CB8AC3E}">
        <p14:creationId xmlns:p14="http://schemas.microsoft.com/office/powerpoint/2010/main" val="10332963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a:t>Average age of retirement in India is 58 to 63</a:t>
            </a:r>
          </a:p>
        </p:txBody>
      </p:sp>
      <p:sp>
        <p:nvSpPr>
          <p:cNvPr id="4" name="Slide Number Placeholder 3"/>
          <p:cNvSpPr>
            <a:spLocks noGrp="1"/>
          </p:cNvSpPr>
          <p:nvPr>
            <p:ph type="sldNum" sz="quarter" idx="5"/>
          </p:nvPr>
        </p:nvSpPr>
        <p:spPr/>
        <p:txBody>
          <a:bodyPr/>
          <a:lstStyle/>
          <a:p>
            <a:fld id="{E6B395A0-5166-4424-B6F5-E5078CC6C79C}" type="slidenum">
              <a:rPr lang="en-US" smtClean="0"/>
              <a:t>4</a:t>
            </a:fld>
            <a:endParaRPr lang="en-US"/>
          </a:p>
        </p:txBody>
      </p:sp>
    </p:spTree>
    <p:extLst>
      <p:ext uri="{BB962C8B-B14F-4D97-AF65-F5344CB8AC3E}">
        <p14:creationId xmlns:p14="http://schemas.microsoft.com/office/powerpoint/2010/main" val="30571711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4"/>
        <p:cNvGrpSpPr/>
        <p:nvPr/>
      </p:nvGrpSpPr>
      <p:grpSpPr>
        <a:xfrm>
          <a:off x="0" y="0"/>
          <a:ext cx="0" cy="0"/>
          <a:chOff x="0" y="0"/>
          <a:chExt cx="0" cy="0"/>
        </a:xfrm>
      </p:grpSpPr>
      <p:sp>
        <p:nvSpPr>
          <p:cNvPr id="365" name="Google Shape;365;gf2e3175deb_0_3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6" name="Google Shape;366;gf2e3175deb_0_3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953624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a:t>Average age of retirement in India is 58 to 63</a:t>
            </a:r>
          </a:p>
        </p:txBody>
      </p:sp>
      <p:sp>
        <p:nvSpPr>
          <p:cNvPr id="4" name="Slide Number Placeholder 3"/>
          <p:cNvSpPr>
            <a:spLocks noGrp="1"/>
          </p:cNvSpPr>
          <p:nvPr>
            <p:ph type="sldNum" sz="quarter" idx="5"/>
          </p:nvPr>
        </p:nvSpPr>
        <p:spPr/>
        <p:txBody>
          <a:bodyPr/>
          <a:lstStyle/>
          <a:p>
            <a:fld id="{E6B395A0-5166-4424-B6F5-E5078CC6C79C}" type="slidenum">
              <a:rPr lang="en-US" smtClean="0"/>
              <a:t>5</a:t>
            </a:fld>
            <a:endParaRPr lang="en-US"/>
          </a:p>
        </p:txBody>
      </p:sp>
    </p:spTree>
    <p:extLst>
      <p:ext uri="{BB962C8B-B14F-4D97-AF65-F5344CB8AC3E}">
        <p14:creationId xmlns:p14="http://schemas.microsoft.com/office/powerpoint/2010/main" val="28715953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a:t>https://www.macrotrends.net/countries/IND/india/life-expectancy#:~:text=The%20current%20life%20expectancy%20for,a%200.33%25%20increase%20from%202020.</a:t>
            </a:r>
          </a:p>
        </p:txBody>
      </p:sp>
      <p:sp>
        <p:nvSpPr>
          <p:cNvPr id="4" name="Slide Number Placeholder 3"/>
          <p:cNvSpPr>
            <a:spLocks noGrp="1"/>
          </p:cNvSpPr>
          <p:nvPr>
            <p:ph type="sldNum" sz="quarter" idx="5"/>
          </p:nvPr>
        </p:nvSpPr>
        <p:spPr/>
        <p:txBody>
          <a:bodyPr/>
          <a:lstStyle/>
          <a:p>
            <a:fld id="{E6B395A0-5166-4424-B6F5-E5078CC6C79C}" type="slidenum">
              <a:rPr lang="en-US" smtClean="0"/>
              <a:t>6</a:t>
            </a:fld>
            <a:endParaRPr lang="en-US"/>
          </a:p>
        </p:txBody>
      </p:sp>
    </p:spTree>
    <p:extLst>
      <p:ext uri="{BB962C8B-B14F-4D97-AF65-F5344CB8AC3E}">
        <p14:creationId xmlns:p14="http://schemas.microsoft.com/office/powerpoint/2010/main" val="13305886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B395A0-5166-4424-B6F5-E5078CC6C79C}" type="slidenum">
              <a:rPr lang="en-US" smtClean="0"/>
              <a:t>7</a:t>
            </a:fld>
            <a:endParaRPr lang="en-US"/>
          </a:p>
        </p:txBody>
      </p:sp>
    </p:spTree>
    <p:extLst>
      <p:ext uri="{BB962C8B-B14F-4D97-AF65-F5344CB8AC3E}">
        <p14:creationId xmlns:p14="http://schemas.microsoft.com/office/powerpoint/2010/main" val="22942616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B395A0-5166-4424-B6F5-E5078CC6C79C}" type="slidenum">
              <a:rPr lang="en-US" smtClean="0"/>
              <a:t>8</a:t>
            </a:fld>
            <a:endParaRPr lang="en-US"/>
          </a:p>
        </p:txBody>
      </p:sp>
    </p:spTree>
    <p:extLst>
      <p:ext uri="{BB962C8B-B14F-4D97-AF65-F5344CB8AC3E}">
        <p14:creationId xmlns:p14="http://schemas.microsoft.com/office/powerpoint/2010/main" val="34593727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B395A0-5166-4424-B6F5-E5078CC6C79C}" type="slidenum">
              <a:rPr lang="en-US" smtClean="0"/>
              <a:t>9</a:t>
            </a:fld>
            <a:endParaRPr lang="en-US"/>
          </a:p>
        </p:txBody>
      </p:sp>
    </p:spTree>
    <p:extLst>
      <p:ext uri="{BB962C8B-B14F-4D97-AF65-F5344CB8AC3E}">
        <p14:creationId xmlns:p14="http://schemas.microsoft.com/office/powerpoint/2010/main" val="8926940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B395A0-5166-4424-B6F5-E5078CC6C79C}" type="slidenum">
              <a:rPr lang="en-US" smtClean="0"/>
              <a:t>10</a:t>
            </a:fld>
            <a:endParaRPr lang="en-US"/>
          </a:p>
        </p:txBody>
      </p:sp>
    </p:spTree>
    <p:extLst>
      <p:ext uri="{BB962C8B-B14F-4D97-AF65-F5344CB8AC3E}">
        <p14:creationId xmlns:p14="http://schemas.microsoft.com/office/powerpoint/2010/main" val="25177046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Option A</a:t>
            </a:r>
          </a:p>
        </p:txBody>
      </p:sp>
      <p:sp>
        <p:nvSpPr>
          <p:cNvPr id="4" name="Slide Number Placeholder 3"/>
          <p:cNvSpPr>
            <a:spLocks noGrp="1"/>
          </p:cNvSpPr>
          <p:nvPr>
            <p:ph type="sldNum" sz="quarter" idx="5"/>
          </p:nvPr>
        </p:nvSpPr>
        <p:spPr/>
        <p:txBody>
          <a:bodyPr/>
          <a:lstStyle/>
          <a:p>
            <a:fld id="{E6B395A0-5166-4424-B6F5-E5078CC6C79C}" type="slidenum">
              <a:rPr lang="en-US" smtClean="0"/>
              <a:t>13</a:t>
            </a:fld>
            <a:endParaRPr lang="en-US"/>
          </a:p>
        </p:txBody>
      </p:sp>
    </p:spTree>
    <p:extLst>
      <p:ext uri="{BB962C8B-B14F-4D97-AF65-F5344CB8AC3E}">
        <p14:creationId xmlns:p14="http://schemas.microsoft.com/office/powerpoint/2010/main" val="9809658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F8508-0604-C1AA-5108-D611AADF4F5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86B880-0A18-3824-C015-611965709B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4C8E70D-E8E5-F2CC-5CA8-72C7996DEF1E}"/>
              </a:ext>
            </a:extLst>
          </p:cNvPr>
          <p:cNvSpPr>
            <a:spLocks noGrp="1"/>
          </p:cNvSpPr>
          <p:nvPr>
            <p:ph type="dt" sz="half" idx="10"/>
          </p:nvPr>
        </p:nvSpPr>
        <p:spPr/>
        <p:txBody>
          <a:bodyPr/>
          <a:lstStyle/>
          <a:p>
            <a:fld id="{9BF29082-54A5-48EA-BE98-00558F64365E}" type="datetimeFigureOut">
              <a:rPr lang="en-US" smtClean="0"/>
              <a:t>5/9/2023</a:t>
            </a:fld>
            <a:endParaRPr lang="en-US"/>
          </a:p>
        </p:txBody>
      </p:sp>
      <p:sp>
        <p:nvSpPr>
          <p:cNvPr id="5" name="Footer Placeholder 4">
            <a:extLst>
              <a:ext uri="{FF2B5EF4-FFF2-40B4-BE49-F238E27FC236}">
                <a16:creationId xmlns:a16="http://schemas.microsoft.com/office/drawing/2014/main" id="{B0AEF4D5-A76A-03F9-F34A-639CCB2B0F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78A9B8-FD7B-FE58-88DC-E09B5E863ADE}"/>
              </a:ext>
            </a:extLst>
          </p:cNvPr>
          <p:cNvSpPr>
            <a:spLocks noGrp="1"/>
          </p:cNvSpPr>
          <p:nvPr>
            <p:ph type="sldNum" sz="quarter" idx="12"/>
          </p:nvPr>
        </p:nvSpPr>
        <p:spPr/>
        <p:txBody>
          <a:bodyPr/>
          <a:lstStyle/>
          <a:p>
            <a:fld id="{2A89E24A-A84A-4A6D-B358-8C806585FEB6}" type="slidenum">
              <a:rPr lang="en-US" smtClean="0"/>
              <a:t>‹#›</a:t>
            </a:fld>
            <a:endParaRPr lang="en-US"/>
          </a:p>
        </p:txBody>
      </p:sp>
    </p:spTree>
    <p:extLst>
      <p:ext uri="{BB962C8B-B14F-4D97-AF65-F5344CB8AC3E}">
        <p14:creationId xmlns:p14="http://schemas.microsoft.com/office/powerpoint/2010/main" val="748629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71FF5-9599-81FB-AC09-2858A8706EA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54BD2DD-2913-46D0-EE17-AC9A34098AD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E752AB-62A2-2A78-4068-EEF328FA9BB3}"/>
              </a:ext>
            </a:extLst>
          </p:cNvPr>
          <p:cNvSpPr>
            <a:spLocks noGrp="1"/>
          </p:cNvSpPr>
          <p:nvPr>
            <p:ph type="dt" sz="half" idx="10"/>
          </p:nvPr>
        </p:nvSpPr>
        <p:spPr/>
        <p:txBody>
          <a:bodyPr/>
          <a:lstStyle/>
          <a:p>
            <a:fld id="{9BF29082-54A5-48EA-BE98-00558F64365E}" type="datetimeFigureOut">
              <a:rPr lang="en-US" smtClean="0"/>
              <a:t>5/9/2023</a:t>
            </a:fld>
            <a:endParaRPr lang="en-US"/>
          </a:p>
        </p:txBody>
      </p:sp>
      <p:sp>
        <p:nvSpPr>
          <p:cNvPr id="5" name="Footer Placeholder 4">
            <a:extLst>
              <a:ext uri="{FF2B5EF4-FFF2-40B4-BE49-F238E27FC236}">
                <a16:creationId xmlns:a16="http://schemas.microsoft.com/office/drawing/2014/main" id="{4A9CD934-11F7-92E8-81D0-3C50E427B2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C54F7A-7DAE-4F5A-3933-793EAA4D1B88}"/>
              </a:ext>
            </a:extLst>
          </p:cNvPr>
          <p:cNvSpPr>
            <a:spLocks noGrp="1"/>
          </p:cNvSpPr>
          <p:nvPr>
            <p:ph type="sldNum" sz="quarter" idx="12"/>
          </p:nvPr>
        </p:nvSpPr>
        <p:spPr/>
        <p:txBody>
          <a:bodyPr/>
          <a:lstStyle/>
          <a:p>
            <a:fld id="{2A89E24A-A84A-4A6D-B358-8C806585FEB6}" type="slidenum">
              <a:rPr lang="en-US" smtClean="0"/>
              <a:t>‹#›</a:t>
            </a:fld>
            <a:endParaRPr lang="en-US"/>
          </a:p>
        </p:txBody>
      </p:sp>
    </p:spTree>
    <p:extLst>
      <p:ext uri="{BB962C8B-B14F-4D97-AF65-F5344CB8AC3E}">
        <p14:creationId xmlns:p14="http://schemas.microsoft.com/office/powerpoint/2010/main" val="2361978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9ED3543-6C6C-7530-84D4-DE000F51089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D6B415D-AE84-6D0D-A813-C9D3757A470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50056A-19F1-3BF6-D4A4-CF9EC45738D9}"/>
              </a:ext>
            </a:extLst>
          </p:cNvPr>
          <p:cNvSpPr>
            <a:spLocks noGrp="1"/>
          </p:cNvSpPr>
          <p:nvPr>
            <p:ph type="dt" sz="half" idx="10"/>
          </p:nvPr>
        </p:nvSpPr>
        <p:spPr/>
        <p:txBody>
          <a:bodyPr/>
          <a:lstStyle/>
          <a:p>
            <a:fld id="{9BF29082-54A5-48EA-BE98-00558F64365E}" type="datetimeFigureOut">
              <a:rPr lang="en-US" smtClean="0"/>
              <a:t>5/9/2023</a:t>
            </a:fld>
            <a:endParaRPr lang="en-US"/>
          </a:p>
        </p:txBody>
      </p:sp>
      <p:sp>
        <p:nvSpPr>
          <p:cNvPr id="5" name="Footer Placeholder 4">
            <a:extLst>
              <a:ext uri="{FF2B5EF4-FFF2-40B4-BE49-F238E27FC236}">
                <a16:creationId xmlns:a16="http://schemas.microsoft.com/office/drawing/2014/main" id="{DE1702D9-FE04-8DB6-0CE3-DEFB8765EB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B82EB4-8585-61B3-D170-97449B99F890}"/>
              </a:ext>
            </a:extLst>
          </p:cNvPr>
          <p:cNvSpPr>
            <a:spLocks noGrp="1"/>
          </p:cNvSpPr>
          <p:nvPr>
            <p:ph type="sldNum" sz="quarter" idx="12"/>
          </p:nvPr>
        </p:nvSpPr>
        <p:spPr/>
        <p:txBody>
          <a:bodyPr/>
          <a:lstStyle/>
          <a:p>
            <a:fld id="{2A89E24A-A84A-4A6D-B358-8C806585FEB6}" type="slidenum">
              <a:rPr lang="en-US" smtClean="0"/>
              <a:t>‹#›</a:t>
            </a:fld>
            <a:endParaRPr lang="en-US"/>
          </a:p>
        </p:txBody>
      </p:sp>
    </p:spTree>
    <p:extLst>
      <p:ext uri="{BB962C8B-B14F-4D97-AF65-F5344CB8AC3E}">
        <p14:creationId xmlns:p14="http://schemas.microsoft.com/office/powerpoint/2010/main" val="29196374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Title and body" type="tx">
  <p:cSld name="Title and body">
    <p:spTree>
      <p:nvGrpSpPr>
        <p:cNvPr id="1" name="Shape 20"/>
        <p:cNvGrpSpPr/>
        <p:nvPr/>
      </p:nvGrpSpPr>
      <p:grpSpPr>
        <a:xfrm>
          <a:off x="0" y="0"/>
          <a:ext cx="0" cy="0"/>
          <a:chOff x="0" y="0"/>
          <a:chExt cx="0" cy="0"/>
        </a:xfrm>
      </p:grpSpPr>
      <p:sp>
        <p:nvSpPr>
          <p:cNvPr id="21" name="Google Shape;21;p4"/>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2" name="Google Shape;22;p4"/>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normAutofit/>
          </a:bodyPr>
          <a:lstStyle>
            <a:lvl1pPr marL="609585" lvl="0" indent="-457189">
              <a:spcBef>
                <a:spcPts val="0"/>
              </a:spcBef>
              <a:spcAft>
                <a:spcPts val="0"/>
              </a:spcAft>
              <a:buSzPts val="1800"/>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23323">
              <a:spcBef>
                <a:spcPts val="0"/>
              </a:spcBef>
              <a:spcAft>
                <a:spcPts val="0"/>
              </a:spcAft>
              <a:buSzPts val="1400"/>
              <a:buChar char="○"/>
              <a:defRPr/>
            </a:lvl5pPr>
            <a:lvl6pPr marL="3657509" lvl="5" indent="-423323">
              <a:spcBef>
                <a:spcPts val="0"/>
              </a:spcBef>
              <a:spcAft>
                <a:spcPts val="0"/>
              </a:spcAft>
              <a:buSzPts val="1400"/>
              <a:buChar char="■"/>
              <a:defRPr/>
            </a:lvl6pPr>
            <a:lvl7pPr marL="4267093" lvl="6" indent="-423323">
              <a:spcBef>
                <a:spcPts val="0"/>
              </a:spcBef>
              <a:spcAft>
                <a:spcPts val="0"/>
              </a:spcAft>
              <a:buSzPts val="1400"/>
              <a:buChar char="●"/>
              <a:defRPr/>
            </a:lvl7pPr>
            <a:lvl8pPr marL="4876678" lvl="7" indent="-423323">
              <a:spcBef>
                <a:spcPts val="0"/>
              </a:spcBef>
              <a:spcAft>
                <a:spcPts val="0"/>
              </a:spcAft>
              <a:buSzPts val="1400"/>
              <a:buChar char="○"/>
              <a:defRPr/>
            </a:lvl8pPr>
            <a:lvl9pPr marL="5486263" lvl="8" indent="-423323">
              <a:spcBef>
                <a:spcPts val="0"/>
              </a:spcBef>
              <a:spcAft>
                <a:spcPts val="0"/>
              </a:spcAft>
              <a:buSzPts val="1400"/>
              <a:buChar char="■"/>
              <a:defRPr/>
            </a:lvl9pPr>
          </a:lstStyle>
          <a:p>
            <a:endParaRPr/>
          </a:p>
        </p:txBody>
      </p:sp>
      <p:sp>
        <p:nvSpPr>
          <p:cNvPr id="23" name="Google Shape;23;p4"/>
          <p:cNvSpPr txBox="1">
            <a:spLocks noGrp="1"/>
          </p:cNvSpPr>
          <p:nvPr>
            <p:ph type="sldNum" idx="12"/>
          </p:nvPr>
        </p:nvSpPr>
        <p:spPr>
          <a:xfrm>
            <a:off x="11320333" y="6241345"/>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GB" smtClean="0"/>
              <a:pPr/>
              <a:t>‹#›</a:t>
            </a:fld>
            <a:endParaRPr lang="en-GB"/>
          </a:p>
        </p:txBody>
      </p:sp>
    </p:spTree>
    <p:extLst>
      <p:ext uri="{BB962C8B-B14F-4D97-AF65-F5344CB8AC3E}">
        <p14:creationId xmlns:p14="http://schemas.microsoft.com/office/powerpoint/2010/main" val="581193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61DA0-301E-3154-9379-C002098667F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97DE7E-E9C5-F412-1491-F9C379E3DD6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36B489-2A28-7A23-C222-E03FD8A94739}"/>
              </a:ext>
            </a:extLst>
          </p:cNvPr>
          <p:cNvSpPr>
            <a:spLocks noGrp="1"/>
          </p:cNvSpPr>
          <p:nvPr>
            <p:ph type="dt" sz="half" idx="10"/>
          </p:nvPr>
        </p:nvSpPr>
        <p:spPr/>
        <p:txBody>
          <a:bodyPr/>
          <a:lstStyle/>
          <a:p>
            <a:fld id="{9BF29082-54A5-48EA-BE98-00558F64365E}" type="datetimeFigureOut">
              <a:rPr lang="en-US" smtClean="0"/>
              <a:t>5/9/2023</a:t>
            </a:fld>
            <a:endParaRPr lang="en-US"/>
          </a:p>
        </p:txBody>
      </p:sp>
      <p:sp>
        <p:nvSpPr>
          <p:cNvPr id="5" name="Footer Placeholder 4">
            <a:extLst>
              <a:ext uri="{FF2B5EF4-FFF2-40B4-BE49-F238E27FC236}">
                <a16:creationId xmlns:a16="http://schemas.microsoft.com/office/drawing/2014/main" id="{F1E972D6-5EDB-42F1-F537-77AA748C5D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F0ADA0-6469-5890-CDA5-FAA2E508B69E}"/>
              </a:ext>
            </a:extLst>
          </p:cNvPr>
          <p:cNvSpPr>
            <a:spLocks noGrp="1"/>
          </p:cNvSpPr>
          <p:nvPr>
            <p:ph type="sldNum" sz="quarter" idx="12"/>
          </p:nvPr>
        </p:nvSpPr>
        <p:spPr/>
        <p:txBody>
          <a:bodyPr/>
          <a:lstStyle/>
          <a:p>
            <a:fld id="{2A89E24A-A84A-4A6D-B358-8C806585FEB6}" type="slidenum">
              <a:rPr lang="en-US" smtClean="0"/>
              <a:t>‹#›</a:t>
            </a:fld>
            <a:endParaRPr lang="en-US"/>
          </a:p>
        </p:txBody>
      </p:sp>
    </p:spTree>
    <p:extLst>
      <p:ext uri="{BB962C8B-B14F-4D97-AF65-F5344CB8AC3E}">
        <p14:creationId xmlns:p14="http://schemas.microsoft.com/office/powerpoint/2010/main" val="654837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10DE6-2746-06F6-3DBB-B0D99F20141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82326DB-19B6-25E7-5B93-7DE82073107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47DEDEF-A4DC-AC03-253E-99DBDDC19679}"/>
              </a:ext>
            </a:extLst>
          </p:cNvPr>
          <p:cNvSpPr>
            <a:spLocks noGrp="1"/>
          </p:cNvSpPr>
          <p:nvPr>
            <p:ph type="dt" sz="half" idx="10"/>
          </p:nvPr>
        </p:nvSpPr>
        <p:spPr/>
        <p:txBody>
          <a:bodyPr/>
          <a:lstStyle/>
          <a:p>
            <a:fld id="{9BF29082-54A5-48EA-BE98-00558F64365E}" type="datetimeFigureOut">
              <a:rPr lang="en-US" smtClean="0"/>
              <a:t>5/9/2023</a:t>
            </a:fld>
            <a:endParaRPr lang="en-US"/>
          </a:p>
        </p:txBody>
      </p:sp>
      <p:sp>
        <p:nvSpPr>
          <p:cNvPr id="5" name="Footer Placeholder 4">
            <a:extLst>
              <a:ext uri="{FF2B5EF4-FFF2-40B4-BE49-F238E27FC236}">
                <a16:creationId xmlns:a16="http://schemas.microsoft.com/office/drawing/2014/main" id="{A39AB2B8-862D-B05E-74AA-050B0768EA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8D7B94-333B-7FEF-869F-F4AF42898CF8}"/>
              </a:ext>
            </a:extLst>
          </p:cNvPr>
          <p:cNvSpPr>
            <a:spLocks noGrp="1"/>
          </p:cNvSpPr>
          <p:nvPr>
            <p:ph type="sldNum" sz="quarter" idx="12"/>
          </p:nvPr>
        </p:nvSpPr>
        <p:spPr/>
        <p:txBody>
          <a:bodyPr/>
          <a:lstStyle/>
          <a:p>
            <a:fld id="{2A89E24A-A84A-4A6D-B358-8C806585FEB6}" type="slidenum">
              <a:rPr lang="en-US" smtClean="0"/>
              <a:t>‹#›</a:t>
            </a:fld>
            <a:endParaRPr lang="en-US"/>
          </a:p>
        </p:txBody>
      </p:sp>
    </p:spTree>
    <p:extLst>
      <p:ext uri="{BB962C8B-B14F-4D97-AF65-F5344CB8AC3E}">
        <p14:creationId xmlns:p14="http://schemas.microsoft.com/office/powerpoint/2010/main" val="299951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F8785-9C22-0B7D-AD9F-F81DEC43B7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9BD5EF-BB5C-522F-5AD4-F4D97668C31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01CD0EC-D26C-B544-2BBE-FF7D91C8F91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FADE5E0-C054-CA6A-CA98-499B5FD1AF79}"/>
              </a:ext>
            </a:extLst>
          </p:cNvPr>
          <p:cNvSpPr>
            <a:spLocks noGrp="1"/>
          </p:cNvSpPr>
          <p:nvPr>
            <p:ph type="dt" sz="half" idx="10"/>
          </p:nvPr>
        </p:nvSpPr>
        <p:spPr/>
        <p:txBody>
          <a:bodyPr/>
          <a:lstStyle/>
          <a:p>
            <a:fld id="{9BF29082-54A5-48EA-BE98-00558F64365E}" type="datetimeFigureOut">
              <a:rPr lang="en-US" smtClean="0"/>
              <a:t>5/9/2023</a:t>
            </a:fld>
            <a:endParaRPr lang="en-US"/>
          </a:p>
        </p:txBody>
      </p:sp>
      <p:sp>
        <p:nvSpPr>
          <p:cNvPr id="6" name="Footer Placeholder 5">
            <a:extLst>
              <a:ext uri="{FF2B5EF4-FFF2-40B4-BE49-F238E27FC236}">
                <a16:creationId xmlns:a16="http://schemas.microsoft.com/office/drawing/2014/main" id="{92446540-2682-8251-8312-1C03AF6357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9F05CE1-061D-FBC4-1F85-6DFD7BFAC7D8}"/>
              </a:ext>
            </a:extLst>
          </p:cNvPr>
          <p:cNvSpPr>
            <a:spLocks noGrp="1"/>
          </p:cNvSpPr>
          <p:nvPr>
            <p:ph type="sldNum" sz="quarter" idx="12"/>
          </p:nvPr>
        </p:nvSpPr>
        <p:spPr/>
        <p:txBody>
          <a:bodyPr/>
          <a:lstStyle/>
          <a:p>
            <a:fld id="{2A89E24A-A84A-4A6D-B358-8C806585FEB6}" type="slidenum">
              <a:rPr lang="en-US" smtClean="0"/>
              <a:t>‹#›</a:t>
            </a:fld>
            <a:endParaRPr lang="en-US"/>
          </a:p>
        </p:txBody>
      </p:sp>
    </p:spTree>
    <p:extLst>
      <p:ext uri="{BB962C8B-B14F-4D97-AF65-F5344CB8AC3E}">
        <p14:creationId xmlns:p14="http://schemas.microsoft.com/office/powerpoint/2010/main" val="179879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F9AC5-DB35-3553-FA15-54C47833E84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00DE04-D17D-C5F3-23D8-5E775124D27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8714127-FF8A-4BE2-CEC0-9EB37B7AE4F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62E9CDF-D750-18BA-B054-E3369A040B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B1ED0E8-FD6A-6FEA-D9B8-8A41D18F90E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7D3A0AA-3539-0EB6-BB63-D32E5242CD7B}"/>
              </a:ext>
            </a:extLst>
          </p:cNvPr>
          <p:cNvSpPr>
            <a:spLocks noGrp="1"/>
          </p:cNvSpPr>
          <p:nvPr>
            <p:ph type="dt" sz="half" idx="10"/>
          </p:nvPr>
        </p:nvSpPr>
        <p:spPr/>
        <p:txBody>
          <a:bodyPr/>
          <a:lstStyle/>
          <a:p>
            <a:fld id="{9BF29082-54A5-48EA-BE98-00558F64365E}" type="datetimeFigureOut">
              <a:rPr lang="en-US" smtClean="0"/>
              <a:t>5/9/2023</a:t>
            </a:fld>
            <a:endParaRPr lang="en-US"/>
          </a:p>
        </p:txBody>
      </p:sp>
      <p:sp>
        <p:nvSpPr>
          <p:cNvPr id="8" name="Footer Placeholder 7">
            <a:extLst>
              <a:ext uri="{FF2B5EF4-FFF2-40B4-BE49-F238E27FC236}">
                <a16:creationId xmlns:a16="http://schemas.microsoft.com/office/drawing/2014/main" id="{EFBBE2A3-FE93-CE7A-FE71-D9EE5D897C4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59EAE88-0CAB-E1B4-72E1-FF91B88B9249}"/>
              </a:ext>
            </a:extLst>
          </p:cNvPr>
          <p:cNvSpPr>
            <a:spLocks noGrp="1"/>
          </p:cNvSpPr>
          <p:nvPr>
            <p:ph type="sldNum" sz="quarter" idx="12"/>
          </p:nvPr>
        </p:nvSpPr>
        <p:spPr/>
        <p:txBody>
          <a:bodyPr/>
          <a:lstStyle/>
          <a:p>
            <a:fld id="{2A89E24A-A84A-4A6D-B358-8C806585FEB6}" type="slidenum">
              <a:rPr lang="en-US" smtClean="0"/>
              <a:t>‹#›</a:t>
            </a:fld>
            <a:endParaRPr lang="en-US"/>
          </a:p>
        </p:txBody>
      </p:sp>
    </p:spTree>
    <p:extLst>
      <p:ext uri="{BB962C8B-B14F-4D97-AF65-F5344CB8AC3E}">
        <p14:creationId xmlns:p14="http://schemas.microsoft.com/office/powerpoint/2010/main" val="585566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343F9-9BB3-BBC3-F18F-A0EBA0F0A56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6D89A9E-C906-71EC-99AE-505502937021}"/>
              </a:ext>
            </a:extLst>
          </p:cNvPr>
          <p:cNvSpPr>
            <a:spLocks noGrp="1"/>
          </p:cNvSpPr>
          <p:nvPr>
            <p:ph type="dt" sz="half" idx="10"/>
          </p:nvPr>
        </p:nvSpPr>
        <p:spPr/>
        <p:txBody>
          <a:bodyPr/>
          <a:lstStyle/>
          <a:p>
            <a:fld id="{9BF29082-54A5-48EA-BE98-00558F64365E}" type="datetimeFigureOut">
              <a:rPr lang="en-US" smtClean="0"/>
              <a:t>5/9/2023</a:t>
            </a:fld>
            <a:endParaRPr lang="en-US"/>
          </a:p>
        </p:txBody>
      </p:sp>
      <p:sp>
        <p:nvSpPr>
          <p:cNvPr id="4" name="Footer Placeholder 3">
            <a:extLst>
              <a:ext uri="{FF2B5EF4-FFF2-40B4-BE49-F238E27FC236}">
                <a16:creationId xmlns:a16="http://schemas.microsoft.com/office/drawing/2014/main" id="{889507EC-A3A9-2509-B5F2-C75BC7DFD95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B32C4BF-5782-A865-9C2A-79D4BDFE82B1}"/>
              </a:ext>
            </a:extLst>
          </p:cNvPr>
          <p:cNvSpPr>
            <a:spLocks noGrp="1"/>
          </p:cNvSpPr>
          <p:nvPr>
            <p:ph type="sldNum" sz="quarter" idx="12"/>
          </p:nvPr>
        </p:nvSpPr>
        <p:spPr/>
        <p:txBody>
          <a:bodyPr/>
          <a:lstStyle/>
          <a:p>
            <a:fld id="{2A89E24A-A84A-4A6D-B358-8C806585FEB6}" type="slidenum">
              <a:rPr lang="en-US" smtClean="0"/>
              <a:t>‹#›</a:t>
            </a:fld>
            <a:endParaRPr lang="en-US"/>
          </a:p>
        </p:txBody>
      </p:sp>
    </p:spTree>
    <p:extLst>
      <p:ext uri="{BB962C8B-B14F-4D97-AF65-F5344CB8AC3E}">
        <p14:creationId xmlns:p14="http://schemas.microsoft.com/office/powerpoint/2010/main" val="1330338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C571F6-68F8-A9F9-8C14-1BB43A7960B5}"/>
              </a:ext>
            </a:extLst>
          </p:cNvPr>
          <p:cNvSpPr>
            <a:spLocks noGrp="1"/>
          </p:cNvSpPr>
          <p:nvPr>
            <p:ph type="dt" sz="half" idx="10"/>
          </p:nvPr>
        </p:nvSpPr>
        <p:spPr/>
        <p:txBody>
          <a:bodyPr/>
          <a:lstStyle/>
          <a:p>
            <a:fld id="{9BF29082-54A5-48EA-BE98-00558F64365E}" type="datetimeFigureOut">
              <a:rPr lang="en-US" smtClean="0"/>
              <a:t>5/9/2023</a:t>
            </a:fld>
            <a:endParaRPr lang="en-US"/>
          </a:p>
        </p:txBody>
      </p:sp>
      <p:sp>
        <p:nvSpPr>
          <p:cNvPr id="3" name="Footer Placeholder 2">
            <a:extLst>
              <a:ext uri="{FF2B5EF4-FFF2-40B4-BE49-F238E27FC236}">
                <a16:creationId xmlns:a16="http://schemas.microsoft.com/office/drawing/2014/main" id="{C1CFFE43-61A8-8915-7D1B-5F293A0A1FC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CFCE71C-6739-2AE7-E1AE-813863DFE15D}"/>
              </a:ext>
            </a:extLst>
          </p:cNvPr>
          <p:cNvSpPr>
            <a:spLocks noGrp="1"/>
          </p:cNvSpPr>
          <p:nvPr>
            <p:ph type="sldNum" sz="quarter" idx="12"/>
          </p:nvPr>
        </p:nvSpPr>
        <p:spPr/>
        <p:txBody>
          <a:bodyPr/>
          <a:lstStyle/>
          <a:p>
            <a:fld id="{2A89E24A-A84A-4A6D-B358-8C806585FEB6}" type="slidenum">
              <a:rPr lang="en-US" smtClean="0"/>
              <a:t>‹#›</a:t>
            </a:fld>
            <a:endParaRPr lang="en-US"/>
          </a:p>
        </p:txBody>
      </p:sp>
    </p:spTree>
    <p:extLst>
      <p:ext uri="{BB962C8B-B14F-4D97-AF65-F5344CB8AC3E}">
        <p14:creationId xmlns:p14="http://schemas.microsoft.com/office/powerpoint/2010/main" val="1381791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4A266B-A622-A4C2-9DC5-353DF40B59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6C0A6CB-1F4C-EDF0-7E5A-5C4C0E6DF5D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2171498-636C-96AA-9241-83CC7D0BAF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04DF2CC-B23E-658A-2085-41BE763B420B}"/>
              </a:ext>
            </a:extLst>
          </p:cNvPr>
          <p:cNvSpPr>
            <a:spLocks noGrp="1"/>
          </p:cNvSpPr>
          <p:nvPr>
            <p:ph type="dt" sz="half" idx="10"/>
          </p:nvPr>
        </p:nvSpPr>
        <p:spPr/>
        <p:txBody>
          <a:bodyPr/>
          <a:lstStyle/>
          <a:p>
            <a:fld id="{9BF29082-54A5-48EA-BE98-00558F64365E}" type="datetimeFigureOut">
              <a:rPr lang="en-US" smtClean="0"/>
              <a:t>5/9/2023</a:t>
            </a:fld>
            <a:endParaRPr lang="en-US"/>
          </a:p>
        </p:txBody>
      </p:sp>
      <p:sp>
        <p:nvSpPr>
          <p:cNvPr id="6" name="Footer Placeholder 5">
            <a:extLst>
              <a:ext uri="{FF2B5EF4-FFF2-40B4-BE49-F238E27FC236}">
                <a16:creationId xmlns:a16="http://schemas.microsoft.com/office/drawing/2014/main" id="{E68A83F8-1280-3AA8-D9FA-7B870F419DD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8C2F5D-EEB2-B7C6-F322-97C9A4352DC5}"/>
              </a:ext>
            </a:extLst>
          </p:cNvPr>
          <p:cNvSpPr>
            <a:spLocks noGrp="1"/>
          </p:cNvSpPr>
          <p:nvPr>
            <p:ph type="sldNum" sz="quarter" idx="12"/>
          </p:nvPr>
        </p:nvSpPr>
        <p:spPr/>
        <p:txBody>
          <a:bodyPr/>
          <a:lstStyle/>
          <a:p>
            <a:fld id="{2A89E24A-A84A-4A6D-B358-8C806585FEB6}" type="slidenum">
              <a:rPr lang="en-US" smtClean="0"/>
              <a:t>‹#›</a:t>
            </a:fld>
            <a:endParaRPr lang="en-US"/>
          </a:p>
        </p:txBody>
      </p:sp>
    </p:spTree>
    <p:extLst>
      <p:ext uri="{BB962C8B-B14F-4D97-AF65-F5344CB8AC3E}">
        <p14:creationId xmlns:p14="http://schemas.microsoft.com/office/powerpoint/2010/main" val="4041528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FD63A-33DB-B1C1-9CC4-49F34E6965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5E689BF-C4D5-9F5C-A56B-C7CE982D432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CF536CA-B1FA-7AF6-9E36-D3F1462D01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829411-EAA4-781C-7F14-03E4494A904C}"/>
              </a:ext>
            </a:extLst>
          </p:cNvPr>
          <p:cNvSpPr>
            <a:spLocks noGrp="1"/>
          </p:cNvSpPr>
          <p:nvPr>
            <p:ph type="dt" sz="half" idx="10"/>
          </p:nvPr>
        </p:nvSpPr>
        <p:spPr/>
        <p:txBody>
          <a:bodyPr/>
          <a:lstStyle/>
          <a:p>
            <a:fld id="{9BF29082-54A5-48EA-BE98-00558F64365E}" type="datetimeFigureOut">
              <a:rPr lang="en-US" smtClean="0"/>
              <a:t>5/9/2023</a:t>
            </a:fld>
            <a:endParaRPr lang="en-US"/>
          </a:p>
        </p:txBody>
      </p:sp>
      <p:sp>
        <p:nvSpPr>
          <p:cNvPr id="6" name="Footer Placeholder 5">
            <a:extLst>
              <a:ext uri="{FF2B5EF4-FFF2-40B4-BE49-F238E27FC236}">
                <a16:creationId xmlns:a16="http://schemas.microsoft.com/office/drawing/2014/main" id="{6B52C4BE-7E25-F93C-1A6A-02378C7CCE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B0F616-C6A1-EB55-1A6D-D16F5A0A087B}"/>
              </a:ext>
            </a:extLst>
          </p:cNvPr>
          <p:cNvSpPr>
            <a:spLocks noGrp="1"/>
          </p:cNvSpPr>
          <p:nvPr>
            <p:ph type="sldNum" sz="quarter" idx="12"/>
          </p:nvPr>
        </p:nvSpPr>
        <p:spPr/>
        <p:txBody>
          <a:bodyPr/>
          <a:lstStyle/>
          <a:p>
            <a:fld id="{2A89E24A-A84A-4A6D-B358-8C806585FEB6}" type="slidenum">
              <a:rPr lang="en-US" smtClean="0"/>
              <a:t>‹#›</a:t>
            </a:fld>
            <a:endParaRPr lang="en-US"/>
          </a:p>
        </p:txBody>
      </p:sp>
    </p:spTree>
    <p:extLst>
      <p:ext uri="{BB962C8B-B14F-4D97-AF65-F5344CB8AC3E}">
        <p14:creationId xmlns:p14="http://schemas.microsoft.com/office/powerpoint/2010/main" val="67400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F6ED6D-8BF1-7BE3-16C2-02D38333CE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F96B122-353D-6D31-D96E-E1852385835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158D75-8834-6448-54FB-2BB90B4360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F29082-54A5-48EA-BE98-00558F64365E}" type="datetimeFigureOut">
              <a:rPr lang="en-US" smtClean="0"/>
              <a:t>5/9/2023</a:t>
            </a:fld>
            <a:endParaRPr lang="en-US"/>
          </a:p>
        </p:txBody>
      </p:sp>
      <p:sp>
        <p:nvSpPr>
          <p:cNvPr id="5" name="Footer Placeholder 4">
            <a:extLst>
              <a:ext uri="{FF2B5EF4-FFF2-40B4-BE49-F238E27FC236}">
                <a16:creationId xmlns:a16="http://schemas.microsoft.com/office/drawing/2014/main" id="{E6A6EC84-1961-F0DB-7EE3-72134126EAF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8C8E68C-1E42-921B-78AE-023D9C1156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89E24A-A84A-4A6D-B358-8C806585FEB6}" type="slidenum">
              <a:rPr lang="en-US" smtClean="0"/>
              <a:t>‹#›</a:t>
            </a:fld>
            <a:endParaRPr lang="en-US"/>
          </a:p>
        </p:txBody>
      </p:sp>
    </p:spTree>
    <p:extLst>
      <p:ext uri="{BB962C8B-B14F-4D97-AF65-F5344CB8AC3E}">
        <p14:creationId xmlns:p14="http://schemas.microsoft.com/office/powerpoint/2010/main" val="38939256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2.xml"/><Relationship Id="rId5" Type="http://schemas.openxmlformats.org/officeDocument/2006/relationships/chart" Target="../charts/chart2.xml"/><Relationship Id="rId4" Type="http://schemas.openxmlformats.org/officeDocument/2006/relationships/image" Target="../media/image7.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0.xml"/><Relationship Id="rId1" Type="http://schemas.openxmlformats.org/officeDocument/2006/relationships/slideLayout" Target="../slideLayouts/slideLayout12.xml"/><Relationship Id="rId5" Type="http://schemas.openxmlformats.org/officeDocument/2006/relationships/image" Target="../media/image1.png"/><Relationship Id="rId4" Type="http://schemas.openxmlformats.org/officeDocument/2006/relationships/image" Target="../media/image9.svg"/></Relationships>
</file>

<file path=ppt/slides/_rels/slide26.xml.rels><?xml version="1.0" encoding="UTF-8" standalone="yes"?>
<Relationships xmlns="http://schemas.openxmlformats.org/package/2006/relationships"><Relationship Id="rId3" Type="http://schemas.openxmlformats.org/officeDocument/2006/relationships/hyperlink" Target="https://twitter.com/styagi" TargetMode="External"/><Relationship Id="rId2" Type="http://schemas.openxmlformats.org/officeDocument/2006/relationships/hyperlink" Target="https://www.linkedin.com/in/styagi/" TargetMode="External"/><Relationship Id="rId1" Type="http://schemas.openxmlformats.org/officeDocument/2006/relationships/slideLayout" Target="../slideLayouts/slideLayout12.xml"/><Relationship Id="rId6" Type="http://schemas.openxmlformats.org/officeDocument/2006/relationships/hyperlink" Target="https://www.instagram.com/gulaqfintech/" TargetMode="External"/><Relationship Id="rId5" Type="http://schemas.openxmlformats.org/officeDocument/2006/relationships/hyperlink" Target="https://twitter.com/gulaqfintech" TargetMode="External"/><Relationship Id="rId4" Type="http://schemas.openxmlformats.org/officeDocument/2006/relationships/hyperlink" Target="https://www.linkedin.com/in/gulaqnew"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twitter.com/styagi" TargetMode="External"/><Relationship Id="rId2" Type="http://schemas.openxmlformats.org/officeDocument/2006/relationships/hyperlink" Target="https://www.linkedin.com/in/styagi/" TargetMode="External"/><Relationship Id="rId1" Type="http://schemas.openxmlformats.org/officeDocument/2006/relationships/slideLayout" Target="../slideLayouts/slideLayout12.xml"/><Relationship Id="rId6" Type="http://schemas.openxmlformats.org/officeDocument/2006/relationships/hyperlink" Target="https://www.instagram.com/gulaqfintech/" TargetMode="External"/><Relationship Id="rId5" Type="http://schemas.openxmlformats.org/officeDocument/2006/relationships/hyperlink" Target="https://twitter.com/gulaqfintech" TargetMode="External"/><Relationship Id="rId4" Type="http://schemas.openxmlformats.org/officeDocument/2006/relationships/hyperlink" Target="https://www.linkedin.com/in/gulaqnew"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sv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5.svg"/><Relationship Id="rId3" Type="http://schemas.openxmlformats.org/officeDocument/2006/relationships/image" Target="../media/image6.png"/><Relationship Id="rId7"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3.svg"/><Relationship Id="rId5" Type="http://schemas.openxmlformats.org/officeDocument/2006/relationships/image" Target="../media/image2.pn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con&#10;&#10;Description automatically generated">
            <a:extLst>
              <a:ext uri="{FF2B5EF4-FFF2-40B4-BE49-F238E27FC236}">
                <a16:creationId xmlns:a16="http://schemas.microsoft.com/office/drawing/2014/main" id="{B917D0EE-8543-1666-BC96-7FD2E62D52A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00492" y="5516881"/>
            <a:ext cx="2065209" cy="707886"/>
          </a:xfrm>
          <a:prstGeom prst="rect">
            <a:avLst/>
          </a:prstGeom>
        </p:spPr>
      </p:pic>
      <p:grpSp>
        <p:nvGrpSpPr>
          <p:cNvPr id="6" name="Group 5">
            <a:extLst>
              <a:ext uri="{FF2B5EF4-FFF2-40B4-BE49-F238E27FC236}">
                <a16:creationId xmlns:a16="http://schemas.microsoft.com/office/drawing/2014/main" id="{7AC2C793-EAA4-91F9-BB78-A3D97B8CFC3D}"/>
              </a:ext>
            </a:extLst>
          </p:cNvPr>
          <p:cNvGrpSpPr/>
          <p:nvPr/>
        </p:nvGrpSpPr>
        <p:grpSpPr>
          <a:xfrm>
            <a:off x="2009422" y="2835387"/>
            <a:ext cx="8173156" cy="1831144"/>
            <a:chOff x="2099733" y="2611105"/>
            <a:chExt cx="8173156" cy="1831144"/>
          </a:xfrm>
        </p:grpSpPr>
        <p:sp>
          <p:nvSpPr>
            <p:cNvPr id="4" name="TextBox 3">
              <a:extLst>
                <a:ext uri="{FF2B5EF4-FFF2-40B4-BE49-F238E27FC236}">
                  <a16:creationId xmlns:a16="http://schemas.microsoft.com/office/drawing/2014/main" id="{2F081E96-CA9E-B3BA-EB49-FC6EFEC75B52}"/>
                </a:ext>
              </a:extLst>
            </p:cNvPr>
            <p:cNvSpPr txBox="1"/>
            <p:nvPr/>
          </p:nvSpPr>
          <p:spPr>
            <a:xfrm>
              <a:off x="2099734" y="2611105"/>
              <a:ext cx="8173155" cy="707886"/>
            </a:xfrm>
            <a:prstGeom prst="rect">
              <a:avLst/>
            </a:prstGeom>
            <a:noFill/>
          </p:spPr>
          <p:txBody>
            <a:bodyPr wrap="square" rtlCol="0">
              <a:spAutoFit/>
            </a:bodyPr>
            <a:lstStyle/>
            <a:p>
              <a:pPr algn="ctr"/>
              <a:r>
                <a:rPr lang="en-IN" sz="4000" dirty="0">
                  <a:solidFill>
                    <a:srgbClr val="0070C0"/>
                  </a:solidFill>
                </a:rPr>
                <a:t>Minimalist Art of Investing</a:t>
              </a:r>
              <a:endParaRPr lang="en-US" sz="4000" dirty="0">
                <a:solidFill>
                  <a:srgbClr val="0070C0"/>
                </a:solidFill>
              </a:endParaRPr>
            </a:p>
          </p:txBody>
        </p:sp>
        <p:sp>
          <p:nvSpPr>
            <p:cNvPr id="5" name="TextBox 4">
              <a:extLst>
                <a:ext uri="{FF2B5EF4-FFF2-40B4-BE49-F238E27FC236}">
                  <a16:creationId xmlns:a16="http://schemas.microsoft.com/office/drawing/2014/main" id="{7FE33AAD-D601-0722-8EFD-E8FCFEB39369}"/>
                </a:ext>
              </a:extLst>
            </p:cNvPr>
            <p:cNvSpPr txBox="1"/>
            <p:nvPr/>
          </p:nvSpPr>
          <p:spPr>
            <a:xfrm>
              <a:off x="5490950" y="4011362"/>
              <a:ext cx="1818639" cy="430887"/>
            </a:xfrm>
            <a:prstGeom prst="rect">
              <a:avLst/>
            </a:prstGeom>
            <a:noFill/>
          </p:spPr>
          <p:txBody>
            <a:bodyPr wrap="none" rtlCol="0">
              <a:spAutoFit/>
            </a:bodyPr>
            <a:lstStyle/>
            <a:p>
              <a:r>
                <a:rPr lang="en-IN" sz="2200" dirty="0"/>
                <a:t>Sandeep Tyagi</a:t>
              </a:r>
              <a:endParaRPr lang="en-US" sz="2200" dirty="0"/>
            </a:p>
          </p:txBody>
        </p:sp>
        <p:sp>
          <p:nvSpPr>
            <p:cNvPr id="2" name="TextBox 1">
              <a:extLst>
                <a:ext uri="{FF2B5EF4-FFF2-40B4-BE49-F238E27FC236}">
                  <a16:creationId xmlns:a16="http://schemas.microsoft.com/office/drawing/2014/main" id="{FBC2BEFE-96BD-26A7-8823-A9061632DC08}"/>
                </a:ext>
              </a:extLst>
            </p:cNvPr>
            <p:cNvSpPr txBox="1"/>
            <p:nvPr/>
          </p:nvSpPr>
          <p:spPr>
            <a:xfrm>
              <a:off x="2099733" y="3273534"/>
              <a:ext cx="8173155" cy="461665"/>
            </a:xfrm>
            <a:prstGeom prst="rect">
              <a:avLst/>
            </a:prstGeom>
            <a:noFill/>
          </p:spPr>
          <p:txBody>
            <a:bodyPr wrap="square" rtlCol="0">
              <a:spAutoFit/>
            </a:bodyPr>
            <a:lstStyle/>
            <a:p>
              <a:pPr algn="ctr"/>
              <a:r>
                <a:rPr lang="en-IN" sz="2400" dirty="0">
                  <a:solidFill>
                    <a:srgbClr val="0070C0"/>
                  </a:solidFill>
                </a:rPr>
                <a:t>Ep 5: Secret to Asset Allocation</a:t>
              </a:r>
              <a:endParaRPr lang="en-US" sz="2400" dirty="0">
                <a:solidFill>
                  <a:srgbClr val="0070C0"/>
                </a:solidFill>
              </a:endParaRPr>
            </a:p>
          </p:txBody>
        </p:sp>
      </p:grpSp>
      <p:grpSp>
        <p:nvGrpSpPr>
          <p:cNvPr id="8" name="Group 7">
            <a:extLst>
              <a:ext uri="{FF2B5EF4-FFF2-40B4-BE49-F238E27FC236}">
                <a16:creationId xmlns:a16="http://schemas.microsoft.com/office/drawing/2014/main" id="{81292801-3806-CD95-B665-396CDD26085F}"/>
              </a:ext>
            </a:extLst>
          </p:cNvPr>
          <p:cNvGrpSpPr/>
          <p:nvPr/>
        </p:nvGrpSpPr>
        <p:grpSpPr>
          <a:xfrm>
            <a:off x="0" y="6811108"/>
            <a:ext cx="12192000" cy="46892"/>
            <a:chOff x="0" y="6811108"/>
            <a:chExt cx="12192000" cy="46892"/>
          </a:xfrm>
        </p:grpSpPr>
        <p:sp>
          <p:nvSpPr>
            <p:cNvPr id="9" name="Rectangle 8">
              <a:extLst>
                <a:ext uri="{FF2B5EF4-FFF2-40B4-BE49-F238E27FC236}">
                  <a16:creationId xmlns:a16="http://schemas.microsoft.com/office/drawing/2014/main" id="{D4B9DE4A-E9D8-313E-3676-75E0A4336C6F}"/>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0" name="Rectangle 9">
              <a:extLst>
                <a:ext uri="{FF2B5EF4-FFF2-40B4-BE49-F238E27FC236}">
                  <a16:creationId xmlns:a16="http://schemas.microsoft.com/office/drawing/2014/main" id="{53AA35D7-B270-5D60-705C-40ACC1F38DEC}"/>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1" name="Rectangle 10">
              <a:extLst>
                <a:ext uri="{FF2B5EF4-FFF2-40B4-BE49-F238E27FC236}">
                  <a16:creationId xmlns:a16="http://schemas.microsoft.com/office/drawing/2014/main" id="{4AB52455-7E29-859B-07DD-D0B07ED0D18C}"/>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2" name="Rectangle 11">
              <a:extLst>
                <a:ext uri="{FF2B5EF4-FFF2-40B4-BE49-F238E27FC236}">
                  <a16:creationId xmlns:a16="http://schemas.microsoft.com/office/drawing/2014/main" id="{D90B9FAD-D67E-411B-3E1E-F30E835C3B09}"/>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3" name="Rectangle 12">
              <a:extLst>
                <a:ext uri="{FF2B5EF4-FFF2-40B4-BE49-F238E27FC236}">
                  <a16:creationId xmlns:a16="http://schemas.microsoft.com/office/drawing/2014/main" id="{2258EBF5-A013-5639-DEE2-796A3EF601CA}"/>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2E3F7E8A-8627-B21C-F4FF-0DB570937B6B}"/>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309DEC97-4D13-BADB-65D5-557AD6610E76}"/>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385DE9AE-7083-530B-536C-B2E642FFEFB5}"/>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018B5319-DA7C-E245-3915-90B38B939DB5}"/>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8E5D3526-3D75-DFED-976D-301F27EF1DA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88F1EB85-A7CF-9D04-759C-873C943A29D2}"/>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0F14A493-55F8-A174-7164-A9F7EFB87AD4}"/>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58E88A43-AAA0-E52D-9CE2-7362562AD60D}"/>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18437BAF-F9FB-2CA4-5434-31F88CC6E0D7}"/>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77A64787-1596-69AD-91EA-08AC3710DCA6}"/>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BF51DE69-246A-CAD4-17DB-089AD12770FE}"/>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DDA6F91A-BA1D-511F-E49A-625A512A37AC}"/>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86405587-5F0E-532E-CD52-6C9B71E1E8A6}"/>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94F283E0-B937-9E5A-2785-674491E56C58}"/>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A68E0F8F-3600-5AF4-ADC6-D6B388D0307A}"/>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spTree>
    <p:extLst>
      <p:ext uri="{BB962C8B-B14F-4D97-AF65-F5344CB8AC3E}">
        <p14:creationId xmlns:p14="http://schemas.microsoft.com/office/powerpoint/2010/main" val="18221864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4ED153D1-03E8-83A0-F849-D0882D88C774}"/>
              </a:ext>
            </a:extLst>
          </p:cNvPr>
          <p:cNvGrpSpPr/>
          <p:nvPr/>
        </p:nvGrpSpPr>
        <p:grpSpPr>
          <a:xfrm>
            <a:off x="0" y="-13252"/>
            <a:ext cx="12192000" cy="1230489"/>
            <a:chOff x="0" y="-13252"/>
            <a:chExt cx="12192000" cy="1230489"/>
          </a:xfrm>
        </p:grpSpPr>
        <p:sp>
          <p:nvSpPr>
            <p:cNvPr id="20" name="Rectangle 19">
              <a:extLst>
                <a:ext uri="{FF2B5EF4-FFF2-40B4-BE49-F238E27FC236}">
                  <a16:creationId xmlns:a16="http://schemas.microsoft.com/office/drawing/2014/main" id="{B0441F5F-9C70-D5CF-8753-93318CF7529E}"/>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BAE66C59-D96A-90AA-D130-6D75B7B1DDC7}"/>
                </a:ext>
              </a:extLst>
            </p:cNvPr>
            <p:cNvSpPr txBox="1"/>
            <p:nvPr/>
          </p:nvSpPr>
          <p:spPr>
            <a:xfrm>
              <a:off x="1030415" y="324993"/>
              <a:ext cx="7449475" cy="553998"/>
            </a:xfrm>
            <a:prstGeom prst="rect">
              <a:avLst/>
            </a:prstGeom>
            <a:noFill/>
          </p:spPr>
          <p:txBody>
            <a:bodyPr wrap="none" rtlCol="0">
              <a:spAutoFit/>
            </a:bodyPr>
            <a:lstStyle/>
            <a:p>
              <a:r>
                <a:rPr lang="en-US" sz="3000" b="1" dirty="0">
                  <a:solidFill>
                    <a:schemeClr val="bg1"/>
                  </a:solidFill>
                  <a:latin typeface="Merriweather" pitchFamily="2" charset="77"/>
                </a:rPr>
                <a:t>Indian Equities – Return components</a:t>
              </a:r>
              <a:endParaRPr lang="en-US" sz="3000" dirty="0">
                <a:solidFill>
                  <a:schemeClr val="bg1"/>
                </a:solidFill>
                <a:latin typeface="Merriweather" pitchFamily="2" charset="77"/>
              </a:endParaRPr>
            </a:p>
          </p:txBody>
        </p:sp>
      </p:grpSp>
      <p:sp>
        <p:nvSpPr>
          <p:cNvPr id="2" name="TextBox 1">
            <a:extLst>
              <a:ext uri="{FF2B5EF4-FFF2-40B4-BE49-F238E27FC236}">
                <a16:creationId xmlns:a16="http://schemas.microsoft.com/office/drawing/2014/main" id="{936BBDCB-2A41-A19F-6773-27872BB6859A}"/>
              </a:ext>
            </a:extLst>
          </p:cNvPr>
          <p:cNvSpPr txBox="1"/>
          <p:nvPr/>
        </p:nvSpPr>
        <p:spPr>
          <a:xfrm>
            <a:off x="1030415" y="1302136"/>
            <a:ext cx="8505471" cy="2126864"/>
          </a:xfrm>
          <a:prstGeom prst="rect">
            <a:avLst/>
          </a:prstGeom>
          <a:noFill/>
        </p:spPr>
        <p:txBody>
          <a:bodyPr wrap="square" rtlCol="0">
            <a:spAutoFit/>
          </a:bodyPr>
          <a:lstStyle/>
          <a:p>
            <a:pPr>
              <a:lnSpc>
                <a:spcPct val="150000"/>
              </a:lnSpc>
            </a:pPr>
            <a:r>
              <a:rPr lang="en-IN" b="1" dirty="0"/>
              <a:t>Equity investment generates two types of returns</a:t>
            </a:r>
          </a:p>
          <a:p>
            <a:pPr marL="285750" indent="-285750">
              <a:lnSpc>
                <a:spcPct val="150000"/>
              </a:lnSpc>
              <a:buFont typeface="Arial" panose="020B0604020202020204" pitchFamily="34" charset="0"/>
              <a:buChar char="•"/>
            </a:pPr>
            <a:r>
              <a:rPr lang="en-IN" b="1" dirty="0"/>
              <a:t>Dividends: </a:t>
            </a:r>
            <a:r>
              <a:rPr lang="en-IN" dirty="0"/>
              <a:t>Amount of money business pays shareholders at regular intervals</a:t>
            </a:r>
          </a:p>
          <a:p>
            <a:pPr marL="285750" indent="-285750">
              <a:lnSpc>
                <a:spcPct val="150000"/>
              </a:lnSpc>
              <a:buFont typeface="Arial" panose="020B0604020202020204" pitchFamily="34" charset="0"/>
              <a:buChar char="•"/>
            </a:pPr>
            <a:r>
              <a:rPr lang="en-IN" b="1" dirty="0"/>
              <a:t>Share price growth: </a:t>
            </a:r>
            <a:r>
              <a:rPr lang="en-IN" dirty="0"/>
              <a:t>Growth of business prospects over time</a:t>
            </a:r>
          </a:p>
          <a:p>
            <a:pPr marL="285750" indent="-285750">
              <a:lnSpc>
                <a:spcPct val="150000"/>
              </a:lnSpc>
              <a:buFont typeface="Arial" panose="020B0604020202020204" pitchFamily="34" charset="0"/>
              <a:buChar char="•"/>
            </a:pPr>
            <a:r>
              <a:rPr lang="en-IN" dirty="0"/>
              <a:t>Dividend generally varies from 2% to 5% of share price</a:t>
            </a:r>
          </a:p>
          <a:p>
            <a:pPr marL="285750" indent="-285750">
              <a:lnSpc>
                <a:spcPct val="150000"/>
              </a:lnSpc>
              <a:buFont typeface="Arial" panose="020B0604020202020204" pitchFamily="34" charset="0"/>
              <a:buChar char="•"/>
            </a:pPr>
            <a:r>
              <a:rPr lang="en-IN" dirty="0"/>
              <a:t>Share price growth forms the larger part of investors’ profit over time</a:t>
            </a:r>
          </a:p>
        </p:txBody>
      </p:sp>
      <p:graphicFrame>
        <p:nvGraphicFramePr>
          <p:cNvPr id="6" name="Table 6">
            <a:extLst>
              <a:ext uri="{FF2B5EF4-FFF2-40B4-BE49-F238E27FC236}">
                <a16:creationId xmlns:a16="http://schemas.microsoft.com/office/drawing/2014/main" id="{659C7450-F4A2-A17E-AEFD-EBD79C5C810E}"/>
              </a:ext>
            </a:extLst>
          </p:cNvPr>
          <p:cNvGraphicFramePr>
            <a:graphicFrameLocks noGrp="1"/>
          </p:cNvGraphicFramePr>
          <p:nvPr>
            <p:extLst>
              <p:ext uri="{D42A27DB-BD31-4B8C-83A1-F6EECF244321}">
                <p14:modId xmlns:p14="http://schemas.microsoft.com/office/powerpoint/2010/main" val="4060860406"/>
              </p:ext>
            </p:extLst>
          </p:nvPr>
        </p:nvGraphicFramePr>
        <p:xfrm>
          <a:off x="1030415" y="3743325"/>
          <a:ext cx="6411736" cy="2301875"/>
        </p:xfrm>
        <a:graphic>
          <a:graphicData uri="http://schemas.openxmlformats.org/drawingml/2006/table">
            <a:tbl>
              <a:tblPr firstRow="1" bandRow="1">
                <a:tableStyleId>{5C22544A-7EE6-4342-B048-85BDC9FD1C3A}</a:tableStyleId>
              </a:tblPr>
              <a:tblGrid>
                <a:gridCol w="3205868">
                  <a:extLst>
                    <a:ext uri="{9D8B030D-6E8A-4147-A177-3AD203B41FA5}">
                      <a16:colId xmlns:a16="http://schemas.microsoft.com/office/drawing/2014/main" val="368147566"/>
                    </a:ext>
                  </a:extLst>
                </a:gridCol>
                <a:gridCol w="3205868">
                  <a:extLst>
                    <a:ext uri="{9D8B030D-6E8A-4147-A177-3AD203B41FA5}">
                      <a16:colId xmlns:a16="http://schemas.microsoft.com/office/drawing/2014/main" val="3928536037"/>
                    </a:ext>
                  </a:extLst>
                </a:gridCol>
              </a:tblGrid>
              <a:tr h="370840">
                <a:tc>
                  <a:txBody>
                    <a:bodyPr/>
                    <a:lstStyle/>
                    <a:p>
                      <a:pPr>
                        <a:lnSpc>
                          <a:spcPct val="150000"/>
                        </a:lnSpc>
                      </a:pPr>
                      <a:r>
                        <a:rPr lang="en-IN" dirty="0"/>
                        <a:t>Stock Group</a:t>
                      </a:r>
                    </a:p>
                  </a:txBody>
                  <a:tcPr/>
                </a:tc>
                <a:tc>
                  <a:txBody>
                    <a:bodyPr/>
                    <a:lstStyle/>
                    <a:p>
                      <a:pPr>
                        <a:lnSpc>
                          <a:spcPct val="150000"/>
                        </a:lnSpc>
                      </a:pPr>
                      <a:r>
                        <a:rPr lang="en-IN" dirty="0"/>
                        <a:t>Nifty 50</a:t>
                      </a:r>
                    </a:p>
                  </a:txBody>
                  <a:tcPr/>
                </a:tc>
                <a:extLst>
                  <a:ext uri="{0D108BD9-81ED-4DB2-BD59-A6C34878D82A}">
                    <a16:rowId xmlns:a16="http://schemas.microsoft.com/office/drawing/2014/main" val="2635192720"/>
                  </a:ext>
                </a:extLst>
              </a:tr>
              <a:tr h="370840">
                <a:tc>
                  <a:txBody>
                    <a:bodyPr/>
                    <a:lstStyle/>
                    <a:p>
                      <a:pPr>
                        <a:lnSpc>
                          <a:spcPct val="150000"/>
                        </a:lnSpc>
                      </a:pPr>
                      <a:r>
                        <a:rPr lang="en-IN" dirty="0"/>
                        <a:t>Time period</a:t>
                      </a:r>
                    </a:p>
                  </a:txBody>
                  <a:tcPr/>
                </a:tc>
                <a:tc>
                  <a:txBody>
                    <a:bodyPr/>
                    <a:lstStyle/>
                    <a:p>
                      <a:pPr>
                        <a:lnSpc>
                          <a:spcPct val="150000"/>
                        </a:lnSpc>
                      </a:pPr>
                      <a:r>
                        <a:rPr lang="en-IN" dirty="0"/>
                        <a:t>Jan 1, 2012 to Dec 31, 2022</a:t>
                      </a:r>
                    </a:p>
                  </a:txBody>
                  <a:tcPr/>
                </a:tc>
                <a:extLst>
                  <a:ext uri="{0D108BD9-81ED-4DB2-BD59-A6C34878D82A}">
                    <a16:rowId xmlns:a16="http://schemas.microsoft.com/office/drawing/2014/main" val="3156058612"/>
                  </a:ext>
                </a:extLst>
              </a:tr>
              <a:tr h="370840">
                <a:tc>
                  <a:txBody>
                    <a:bodyPr/>
                    <a:lstStyle/>
                    <a:p>
                      <a:pPr>
                        <a:lnSpc>
                          <a:spcPct val="150000"/>
                        </a:lnSpc>
                      </a:pPr>
                      <a:r>
                        <a:rPr lang="en-IN" dirty="0"/>
                        <a:t>Total Return</a:t>
                      </a:r>
                    </a:p>
                  </a:txBody>
                  <a:tcPr/>
                </a:tc>
                <a:tc>
                  <a:txBody>
                    <a:bodyPr/>
                    <a:lstStyle/>
                    <a:p>
                      <a:pPr>
                        <a:lnSpc>
                          <a:spcPct val="150000"/>
                        </a:lnSpc>
                      </a:pPr>
                      <a:r>
                        <a:rPr lang="en-IN" dirty="0"/>
                        <a:t>247%</a:t>
                      </a:r>
                    </a:p>
                  </a:txBody>
                  <a:tcPr/>
                </a:tc>
                <a:extLst>
                  <a:ext uri="{0D108BD9-81ED-4DB2-BD59-A6C34878D82A}">
                    <a16:rowId xmlns:a16="http://schemas.microsoft.com/office/drawing/2014/main" val="3257134136"/>
                  </a:ext>
                </a:extLst>
              </a:tr>
              <a:tr h="370840">
                <a:tc>
                  <a:txBody>
                    <a:bodyPr/>
                    <a:lstStyle/>
                    <a:p>
                      <a:pPr>
                        <a:lnSpc>
                          <a:spcPct val="150000"/>
                        </a:lnSpc>
                      </a:pPr>
                      <a:r>
                        <a:rPr lang="en-IN" dirty="0"/>
                        <a:t>Dividend Return</a:t>
                      </a:r>
                    </a:p>
                  </a:txBody>
                  <a:tcPr/>
                </a:tc>
                <a:tc>
                  <a:txBody>
                    <a:bodyPr/>
                    <a:lstStyle/>
                    <a:p>
                      <a:pPr>
                        <a:lnSpc>
                          <a:spcPct val="150000"/>
                        </a:lnSpc>
                      </a:pPr>
                      <a:r>
                        <a:rPr lang="en-IN" dirty="0"/>
                        <a:t>40%</a:t>
                      </a:r>
                    </a:p>
                  </a:txBody>
                  <a:tcPr/>
                </a:tc>
                <a:extLst>
                  <a:ext uri="{0D108BD9-81ED-4DB2-BD59-A6C34878D82A}">
                    <a16:rowId xmlns:a16="http://schemas.microsoft.com/office/drawing/2014/main" val="1899644234"/>
                  </a:ext>
                </a:extLst>
              </a:tr>
              <a:tr h="370840">
                <a:tc>
                  <a:txBody>
                    <a:bodyPr/>
                    <a:lstStyle/>
                    <a:p>
                      <a:pPr>
                        <a:lnSpc>
                          <a:spcPct val="150000"/>
                        </a:lnSpc>
                      </a:pPr>
                      <a:r>
                        <a:rPr lang="en-IN" dirty="0"/>
                        <a:t>Stock Price Return</a:t>
                      </a:r>
                    </a:p>
                  </a:txBody>
                  <a:tcPr/>
                </a:tc>
                <a:tc>
                  <a:txBody>
                    <a:bodyPr/>
                    <a:lstStyle/>
                    <a:p>
                      <a:pPr>
                        <a:lnSpc>
                          <a:spcPct val="150000"/>
                        </a:lnSpc>
                      </a:pPr>
                      <a:r>
                        <a:rPr lang="en-IN" dirty="0"/>
                        <a:t>207%</a:t>
                      </a:r>
                    </a:p>
                  </a:txBody>
                  <a:tcPr/>
                </a:tc>
                <a:extLst>
                  <a:ext uri="{0D108BD9-81ED-4DB2-BD59-A6C34878D82A}">
                    <a16:rowId xmlns:a16="http://schemas.microsoft.com/office/drawing/2014/main" val="1904672583"/>
                  </a:ext>
                </a:extLst>
              </a:tr>
            </a:tbl>
          </a:graphicData>
        </a:graphic>
      </p:graphicFrame>
      <p:pic>
        <p:nvPicPr>
          <p:cNvPr id="4" name="Picture 3" descr="Icon&#10;&#10;Description automatically generated">
            <a:extLst>
              <a:ext uri="{FF2B5EF4-FFF2-40B4-BE49-F238E27FC236}">
                <a16:creationId xmlns:a16="http://schemas.microsoft.com/office/drawing/2014/main" id="{848BB197-864F-04C9-4F70-AE0C041351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18812" y="5729514"/>
            <a:ext cx="1581530" cy="542098"/>
          </a:xfrm>
          <a:prstGeom prst="rect">
            <a:avLst/>
          </a:prstGeom>
        </p:spPr>
      </p:pic>
    </p:spTree>
    <p:extLst>
      <p:ext uri="{BB962C8B-B14F-4D97-AF65-F5344CB8AC3E}">
        <p14:creationId xmlns:p14="http://schemas.microsoft.com/office/powerpoint/2010/main" val="1355109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17F4CACC-CC24-A64F-B4DA-B5A15EA3A501}"/>
              </a:ext>
            </a:extLst>
          </p:cNvPr>
          <p:cNvGrpSpPr/>
          <p:nvPr/>
        </p:nvGrpSpPr>
        <p:grpSpPr>
          <a:xfrm>
            <a:off x="0" y="6811108"/>
            <a:ext cx="12192000" cy="46892"/>
            <a:chOff x="0" y="6811108"/>
            <a:chExt cx="12192000" cy="46892"/>
          </a:xfrm>
        </p:grpSpPr>
        <p:sp>
          <p:nvSpPr>
            <p:cNvPr id="12" name="Rectangle 11">
              <a:extLst>
                <a:ext uri="{FF2B5EF4-FFF2-40B4-BE49-F238E27FC236}">
                  <a16:creationId xmlns:a16="http://schemas.microsoft.com/office/drawing/2014/main" id="{B45A71A1-ACED-2746-BF08-4E9556BB5A64}"/>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3" name="Rectangle 12">
              <a:extLst>
                <a:ext uri="{FF2B5EF4-FFF2-40B4-BE49-F238E27FC236}">
                  <a16:creationId xmlns:a16="http://schemas.microsoft.com/office/drawing/2014/main" id="{7BBA4116-A661-2E4E-AE8B-B8FDF8FCB8CA}"/>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D6D4C26A-CF9A-D54F-870B-1B665E3E1261}"/>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0DB024D0-80E8-424D-8257-C0033261EEDC}"/>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0FE05CFB-E685-C64F-BE1B-DC8D281CB459}"/>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7DF28313-DCC1-634D-AACB-898C8EC9E524}"/>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A502F74C-8293-0148-BAF8-17499F6DF5C3}"/>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788157DE-5520-C64C-AE06-4936E6C4269F}"/>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E1478E59-207A-1940-9A3A-3328F0F11415}"/>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D5A04F2C-1C46-4D4E-85C8-AC3B22B1230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9EB14651-261E-AC46-8EE3-3F058E16FE1C}"/>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037EC367-433A-8D42-88B9-916C4ACD5DF7}"/>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50D7E4DD-01F2-6340-882C-DE3971370B6B}"/>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B5DA03F9-0C80-E347-AD25-EFFEF05A24E9}"/>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46F31D64-16C2-D548-A080-7E00323E7EC6}"/>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0567046D-FAA7-0846-85BB-623027933F2B}"/>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91529BE7-D8AD-C547-8D45-B81679FE04FC}"/>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41405493-F631-F64F-8996-CF64939AC0EA}"/>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6B76A85B-87CC-EC48-A1A0-28830BCC15B9}"/>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F097B615-7E94-334F-B61A-C13B1A8E3141}"/>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grpSp>
        <p:nvGrpSpPr>
          <p:cNvPr id="4" name="Group 3">
            <a:extLst>
              <a:ext uri="{FF2B5EF4-FFF2-40B4-BE49-F238E27FC236}">
                <a16:creationId xmlns:a16="http://schemas.microsoft.com/office/drawing/2014/main" id="{7DB04DA2-9B93-FA83-A219-532FD3306680}"/>
              </a:ext>
            </a:extLst>
          </p:cNvPr>
          <p:cNvGrpSpPr/>
          <p:nvPr/>
        </p:nvGrpSpPr>
        <p:grpSpPr>
          <a:xfrm>
            <a:off x="0" y="-13252"/>
            <a:ext cx="12192000" cy="1230489"/>
            <a:chOff x="0" y="-13252"/>
            <a:chExt cx="12192000" cy="1230489"/>
          </a:xfrm>
        </p:grpSpPr>
        <p:sp>
          <p:nvSpPr>
            <p:cNvPr id="34" name="Rectangle 33">
              <a:extLst>
                <a:ext uri="{FF2B5EF4-FFF2-40B4-BE49-F238E27FC236}">
                  <a16:creationId xmlns:a16="http://schemas.microsoft.com/office/drawing/2014/main" id="{2421D127-75FE-B53E-851C-6F218ABD9C44}"/>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F71FF46F-1BF8-1392-2B1B-CE37A67966D9}"/>
                </a:ext>
              </a:extLst>
            </p:cNvPr>
            <p:cNvSpPr txBox="1"/>
            <p:nvPr/>
          </p:nvSpPr>
          <p:spPr>
            <a:xfrm>
              <a:off x="1030415" y="324993"/>
              <a:ext cx="3882794" cy="553998"/>
            </a:xfrm>
            <a:prstGeom prst="rect">
              <a:avLst/>
            </a:prstGeom>
            <a:noFill/>
          </p:spPr>
          <p:txBody>
            <a:bodyPr wrap="none" rtlCol="0">
              <a:spAutoFit/>
            </a:bodyPr>
            <a:lstStyle/>
            <a:p>
              <a:r>
                <a:rPr lang="en-US" sz="3000" b="1" dirty="0">
                  <a:solidFill>
                    <a:schemeClr val="bg1"/>
                  </a:solidFill>
                  <a:latin typeface="Merriweather" pitchFamily="2" charset="77"/>
                </a:rPr>
                <a:t>Tax considerations</a:t>
              </a:r>
              <a:endParaRPr lang="en-US" sz="3000" dirty="0">
                <a:solidFill>
                  <a:schemeClr val="bg1"/>
                </a:solidFill>
                <a:latin typeface="Merriweather" pitchFamily="2" charset="77"/>
              </a:endParaRPr>
            </a:p>
          </p:txBody>
        </p:sp>
      </p:grpSp>
      <p:graphicFrame>
        <p:nvGraphicFramePr>
          <p:cNvPr id="2" name="Table 2">
            <a:extLst>
              <a:ext uri="{FF2B5EF4-FFF2-40B4-BE49-F238E27FC236}">
                <a16:creationId xmlns:a16="http://schemas.microsoft.com/office/drawing/2014/main" id="{6B91ED04-3224-FAB5-DB78-0838CFB988B4}"/>
              </a:ext>
            </a:extLst>
          </p:cNvPr>
          <p:cNvGraphicFramePr>
            <a:graphicFrameLocks noGrp="1"/>
          </p:cNvGraphicFramePr>
          <p:nvPr>
            <p:extLst>
              <p:ext uri="{D42A27DB-BD31-4B8C-83A1-F6EECF244321}">
                <p14:modId xmlns:p14="http://schemas.microsoft.com/office/powerpoint/2010/main" val="2978428090"/>
              </p:ext>
            </p:extLst>
          </p:nvPr>
        </p:nvGraphicFramePr>
        <p:xfrm>
          <a:off x="1031193" y="1555482"/>
          <a:ext cx="9287187" cy="3947795"/>
        </p:xfrm>
        <a:graphic>
          <a:graphicData uri="http://schemas.openxmlformats.org/drawingml/2006/table">
            <a:tbl>
              <a:tblPr firstRow="1" bandRow="1">
                <a:tableStyleId>{5C22544A-7EE6-4342-B048-85BDC9FD1C3A}</a:tableStyleId>
              </a:tblPr>
              <a:tblGrid>
                <a:gridCol w="3095729">
                  <a:extLst>
                    <a:ext uri="{9D8B030D-6E8A-4147-A177-3AD203B41FA5}">
                      <a16:colId xmlns:a16="http://schemas.microsoft.com/office/drawing/2014/main" val="33522763"/>
                    </a:ext>
                  </a:extLst>
                </a:gridCol>
                <a:gridCol w="3095729">
                  <a:extLst>
                    <a:ext uri="{9D8B030D-6E8A-4147-A177-3AD203B41FA5}">
                      <a16:colId xmlns:a16="http://schemas.microsoft.com/office/drawing/2014/main" val="1855697303"/>
                    </a:ext>
                  </a:extLst>
                </a:gridCol>
                <a:gridCol w="3095729">
                  <a:extLst>
                    <a:ext uri="{9D8B030D-6E8A-4147-A177-3AD203B41FA5}">
                      <a16:colId xmlns:a16="http://schemas.microsoft.com/office/drawing/2014/main" val="223780776"/>
                    </a:ext>
                  </a:extLst>
                </a:gridCol>
              </a:tblGrid>
              <a:tr h="370840">
                <a:tc>
                  <a:txBody>
                    <a:bodyPr/>
                    <a:lstStyle/>
                    <a:p>
                      <a:pPr>
                        <a:lnSpc>
                          <a:spcPct val="150000"/>
                        </a:lnSpc>
                      </a:pPr>
                      <a:r>
                        <a:rPr lang="en-IN" dirty="0"/>
                        <a:t>Asset</a:t>
                      </a:r>
                    </a:p>
                  </a:txBody>
                  <a:tcPr/>
                </a:tc>
                <a:tc>
                  <a:txBody>
                    <a:bodyPr/>
                    <a:lstStyle/>
                    <a:p>
                      <a:pPr>
                        <a:lnSpc>
                          <a:spcPct val="150000"/>
                        </a:lnSpc>
                      </a:pPr>
                      <a:r>
                        <a:rPr lang="en-IN" dirty="0"/>
                        <a:t>Short Term</a:t>
                      </a:r>
                    </a:p>
                  </a:txBody>
                  <a:tcPr/>
                </a:tc>
                <a:tc>
                  <a:txBody>
                    <a:bodyPr/>
                    <a:lstStyle/>
                    <a:p>
                      <a:pPr>
                        <a:lnSpc>
                          <a:spcPct val="150000"/>
                        </a:lnSpc>
                      </a:pPr>
                      <a:r>
                        <a:rPr lang="en-IN" dirty="0"/>
                        <a:t>Long Term</a:t>
                      </a:r>
                    </a:p>
                  </a:txBody>
                  <a:tcPr/>
                </a:tc>
                <a:extLst>
                  <a:ext uri="{0D108BD9-81ED-4DB2-BD59-A6C34878D82A}">
                    <a16:rowId xmlns:a16="http://schemas.microsoft.com/office/drawing/2014/main" val="645838882"/>
                  </a:ext>
                </a:extLst>
              </a:tr>
              <a:tr h="370840">
                <a:tc>
                  <a:txBody>
                    <a:bodyPr/>
                    <a:lstStyle/>
                    <a:p>
                      <a:pPr>
                        <a:lnSpc>
                          <a:spcPct val="150000"/>
                        </a:lnSpc>
                      </a:pPr>
                      <a:r>
                        <a:rPr lang="en-IN" dirty="0"/>
                        <a:t>Equity (Domestic, Foreign, Mutual Funds, Shares)</a:t>
                      </a:r>
                    </a:p>
                  </a:txBody>
                  <a:tcPr/>
                </a:tc>
                <a:tc>
                  <a:txBody>
                    <a:bodyPr/>
                    <a:lstStyle/>
                    <a:p>
                      <a:pPr>
                        <a:lnSpc>
                          <a:spcPct val="150000"/>
                        </a:lnSpc>
                      </a:pPr>
                      <a:r>
                        <a:rPr lang="en-IN" dirty="0"/>
                        <a:t>15% ( Less than 1 Year)</a:t>
                      </a:r>
                    </a:p>
                  </a:txBody>
                  <a:tcPr/>
                </a:tc>
                <a:tc>
                  <a:txBody>
                    <a:bodyPr/>
                    <a:lstStyle/>
                    <a:p>
                      <a:pPr>
                        <a:lnSpc>
                          <a:spcPct val="150000"/>
                        </a:lnSpc>
                      </a:pPr>
                      <a:r>
                        <a:rPr lang="en-IN" dirty="0"/>
                        <a:t>10% ( &gt;1 Year)</a:t>
                      </a:r>
                    </a:p>
                    <a:p>
                      <a:pPr>
                        <a:lnSpc>
                          <a:spcPct val="150000"/>
                        </a:lnSpc>
                      </a:pPr>
                      <a:r>
                        <a:rPr lang="en-IN" dirty="0"/>
                        <a:t>Up to 1 Lakh profit is Tax free</a:t>
                      </a:r>
                    </a:p>
                  </a:txBody>
                  <a:tcPr/>
                </a:tc>
                <a:extLst>
                  <a:ext uri="{0D108BD9-81ED-4DB2-BD59-A6C34878D82A}">
                    <a16:rowId xmlns:a16="http://schemas.microsoft.com/office/drawing/2014/main" val="3199629506"/>
                  </a:ext>
                </a:extLst>
              </a:tr>
              <a:tr h="370840">
                <a:tc>
                  <a:txBody>
                    <a:bodyPr/>
                    <a:lstStyle/>
                    <a:p>
                      <a:pPr>
                        <a:lnSpc>
                          <a:spcPct val="150000"/>
                        </a:lnSpc>
                      </a:pPr>
                      <a:r>
                        <a:rPr lang="en-IN" dirty="0"/>
                        <a:t>Listed Debt instruments</a:t>
                      </a:r>
                    </a:p>
                  </a:txBody>
                  <a:tcPr/>
                </a:tc>
                <a:tc>
                  <a:txBody>
                    <a:bodyPr/>
                    <a:lstStyle/>
                    <a:p>
                      <a:pPr>
                        <a:lnSpc>
                          <a:spcPct val="150000"/>
                        </a:lnSpc>
                      </a:pPr>
                      <a:r>
                        <a:rPr lang="en-IN" dirty="0"/>
                        <a:t>Regular income tax slab (&lt;1 year)</a:t>
                      </a:r>
                    </a:p>
                  </a:txBody>
                  <a:tcPr/>
                </a:tc>
                <a:tc>
                  <a:txBody>
                    <a:bodyPr/>
                    <a:lstStyle/>
                    <a:p>
                      <a:pPr>
                        <a:lnSpc>
                          <a:spcPct val="150000"/>
                        </a:lnSpc>
                      </a:pPr>
                      <a:r>
                        <a:rPr lang="en-IN" dirty="0"/>
                        <a:t>10% without indexation (&gt;1 year)</a:t>
                      </a:r>
                    </a:p>
                  </a:txBody>
                  <a:tcPr/>
                </a:tc>
                <a:extLst>
                  <a:ext uri="{0D108BD9-81ED-4DB2-BD59-A6C34878D82A}">
                    <a16:rowId xmlns:a16="http://schemas.microsoft.com/office/drawing/2014/main" val="765316689"/>
                  </a:ext>
                </a:extLst>
              </a:tr>
              <a:tr h="370840">
                <a:tc>
                  <a:txBody>
                    <a:bodyPr/>
                    <a:lstStyle/>
                    <a:p>
                      <a:pPr>
                        <a:lnSpc>
                          <a:spcPct val="150000"/>
                        </a:lnSpc>
                      </a:pPr>
                      <a:r>
                        <a:rPr lang="en-IN" dirty="0"/>
                        <a:t>Unlisted Debt instruments</a:t>
                      </a:r>
                    </a:p>
                  </a:txBody>
                  <a:tcPr/>
                </a:tc>
                <a:tc>
                  <a:txBody>
                    <a:bodyPr/>
                    <a:lstStyle/>
                    <a:p>
                      <a:pPr>
                        <a:lnSpc>
                          <a:spcPct val="150000"/>
                        </a:lnSpc>
                      </a:pPr>
                      <a:r>
                        <a:rPr lang="en-IN" dirty="0"/>
                        <a:t>Regular income tax slab (&lt;3 years)</a:t>
                      </a:r>
                    </a:p>
                  </a:txBody>
                  <a:tcPr/>
                </a:tc>
                <a:tc>
                  <a:txBody>
                    <a:bodyPr/>
                    <a:lstStyle/>
                    <a:p>
                      <a:pPr>
                        <a:lnSpc>
                          <a:spcPct val="150000"/>
                        </a:lnSpc>
                      </a:pPr>
                      <a:r>
                        <a:rPr lang="en-IN" dirty="0"/>
                        <a:t>20% without indexation (&gt;3 years)</a:t>
                      </a:r>
                    </a:p>
                  </a:txBody>
                  <a:tcPr/>
                </a:tc>
                <a:extLst>
                  <a:ext uri="{0D108BD9-81ED-4DB2-BD59-A6C34878D82A}">
                    <a16:rowId xmlns:a16="http://schemas.microsoft.com/office/drawing/2014/main" val="1125320949"/>
                  </a:ext>
                </a:extLst>
              </a:tr>
              <a:tr h="370840">
                <a:tc>
                  <a:txBody>
                    <a:bodyPr/>
                    <a:lstStyle/>
                    <a:p>
                      <a:pPr>
                        <a:lnSpc>
                          <a:spcPct val="150000"/>
                        </a:lnSpc>
                      </a:pPr>
                      <a:r>
                        <a:rPr lang="en-IN" dirty="0"/>
                        <a:t>Real Estate</a:t>
                      </a:r>
                    </a:p>
                  </a:txBody>
                  <a:tcPr/>
                </a:tc>
                <a:tc>
                  <a:txBody>
                    <a:bodyPr/>
                    <a:lstStyle/>
                    <a:p>
                      <a:pPr>
                        <a:lnSpc>
                          <a:spcPct val="150000"/>
                        </a:lnSpc>
                      </a:pPr>
                      <a:r>
                        <a:rPr lang="en-IN" dirty="0"/>
                        <a:t>Regular income tax slab (Less than 2 years)</a:t>
                      </a:r>
                    </a:p>
                  </a:txBody>
                  <a:tcPr/>
                </a:tc>
                <a:tc>
                  <a:txBody>
                    <a:bodyPr/>
                    <a:lstStyle/>
                    <a:p>
                      <a:pPr>
                        <a:lnSpc>
                          <a:spcPct val="150000"/>
                        </a:lnSpc>
                      </a:pPr>
                      <a:r>
                        <a:rPr lang="en-IN" dirty="0"/>
                        <a:t>20% with indexation ( &gt;2 years)</a:t>
                      </a:r>
                    </a:p>
                  </a:txBody>
                  <a:tcPr/>
                </a:tc>
                <a:extLst>
                  <a:ext uri="{0D108BD9-81ED-4DB2-BD59-A6C34878D82A}">
                    <a16:rowId xmlns:a16="http://schemas.microsoft.com/office/drawing/2014/main" val="1647696207"/>
                  </a:ext>
                </a:extLst>
              </a:tr>
            </a:tbl>
          </a:graphicData>
        </a:graphic>
      </p:graphicFrame>
      <p:pic>
        <p:nvPicPr>
          <p:cNvPr id="3" name="Picture 2" descr="Icon&#10;&#10;Description automatically generated">
            <a:extLst>
              <a:ext uri="{FF2B5EF4-FFF2-40B4-BE49-F238E27FC236}">
                <a16:creationId xmlns:a16="http://schemas.microsoft.com/office/drawing/2014/main" id="{1B50B07B-2ADD-29D2-1747-14F8B2A3F5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18812" y="5729514"/>
            <a:ext cx="1581530" cy="542098"/>
          </a:xfrm>
          <a:prstGeom prst="rect">
            <a:avLst/>
          </a:prstGeom>
        </p:spPr>
      </p:pic>
    </p:spTree>
    <p:extLst>
      <p:ext uri="{BB962C8B-B14F-4D97-AF65-F5344CB8AC3E}">
        <p14:creationId xmlns:p14="http://schemas.microsoft.com/office/powerpoint/2010/main" val="2145497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17F4CACC-CC24-A64F-B4DA-B5A15EA3A501}"/>
              </a:ext>
            </a:extLst>
          </p:cNvPr>
          <p:cNvGrpSpPr/>
          <p:nvPr/>
        </p:nvGrpSpPr>
        <p:grpSpPr>
          <a:xfrm>
            <a:off x="0" y="6811108"/>
            <a:ext cx="12192000" cy="46892"/>
            <a:chOff x="0" y="6811108"/>
            <a:chExt cx="12192000" cy="46892"/>
          </a:xfrm>
        </p:grpSpPr>
        <p:sp>
          <p:nvSpPr>
            <p:cNvPr id="12" name="Rectangle 11">
              <a:extLst>
                <a:ext uri="{FF2B5EF4-FFF2-40B4-BE49-F238E27FC236}">
                  <a16:creationId xmlns:a16="http://schemas.microsoft.com/office/drawing/2014/main" id="{B45A71A1-ACED-2746-BF08-4E9556BB5A64}"/>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3" name="Rectangle 12">
              <a:extLst>
                <a:ext uri="{FF2B5EF4-FFF2-40B4-BE49-F238E27FC236}">
                  <a16:creationId xmlns:a16="http://schemas.microsoft.com/office/drawing/2014/main" id="{7BBA4116-A661-2E4E-AE8B-B8FDF8FCB8CA}"/>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D6D4C26A-CF9A-D54F-870B-1B665E3E1261}"/>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0DB024D0-80E8-424D-8257-C0033261EEDC}"/>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0FE05CFB-E685-C64F-BE1B-DC8D281CB459}"/>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7DF28313-DCC1-634D-AACB-898C8EC9E524}"/>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A502F74C-8293-0148-BAF8-17499F6DF5C3}"/>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788157DE-5520-C64C-AE06-4936E6C4269F}"/>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E1478E59-207A-1940-9A3A-3328F0F11415}"/>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D5A04F2C-1C46-4D4E-85C8-AC3B22B1230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9EB14651-261E-AC46-8EE3-3F058E16FE1C}"/>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037EC367-433A-8D42-88B9-916C4ACD5DF7}"/>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50D7E4DD-01F2-6340-882C-DE3971370B6B}"/>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B5DA03F9-0C80-E347-AD25-EFFEF05A24E9}"/>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46F31D64-16C2-D548-A080-7E00323E7EC6}"/>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0567046D-FAA7-0846-85BB-623027933F2B}"/>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91529BE7-D8AD-C547-8D45-B81679FE04FC}"/>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41405493-F631-F64F-8996-CF64939AC0EA}"/>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6B76A85B-87CC-EC48-A1A0-28830BCC15B9}"/>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F097B615-7E94-334F-B61A-C13B1A8E3141}"/>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grpSp>
        <p:nvGrpSpPr>
          <p:cNvPr id="4" name="Group 3">
            <a:extLst>
              <a:ext uri="{FF2B5EF4-FFF2-40B4-BE49-F238E27FC236}">
                <a16:creationId xmlns:a16="http://schemas.microsoft.com/office/drawing/2014/main" id="{7DB04DA2-9B93-FA83-A219-532FD3306680}"/>
              </a:ext>
            </a:extLst>
          </p:cNvPr>
          <p:cNvGrpSpPr/>
          <p:nvPr/>
        </p:nvGrpSpPr>
        <p:grpSpPr>
          <a:xfrm>
            <a:off x="0" y="-13252"/>
            <a:ext cx="12192000" cy="1230489"/>
            <a:chOff x="0" y="-13252"/>
            <a:chExt cx="12192000" cy="1230489"/>
          </a:xfrm>
        </p:grpSpPr>
        <p:sp>
          <p:nvSpPr>
            <p:cNvPr id="34" name="Rectangle 33">
              <a:extLst>
                <a:ext uri="{FF2B5EF4-FFF2-40B4-BE49-F238E27FC236}">
                  <a16:creationId xmlns:a16="http://schemas.microsoft.com/office/drawing/2014/main" id="{2421D127-75FE-B53E-851C-6F218ABD9C44}"/>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F71FF46F-1BF8-1392-2B1B-CE37A67966D9}"/>
                </a:ext>
              </a:extLst>
            </p:cNvPr>
            <p:cNvSpPr txBox="1"/>
            <p:nvPr/>
          </p:nvSpPr>
          <p:spPr>
            <a:xfrm>
              <a:off x="1030415" y="324993"/>
              <a:ext cx="6418745" cy="553998"/>
            </a:xfrm>
            <a:prstGeom prst="rect">
              <a:avLst/>
            </a:prstGeom>
            <a:noFill/>
          </p:spPr>
          <p:txBody>
            <a:bodyPr wrap="none" rtlCol="0">
              <a:spAutoFit/>
            </a:bodyPr>
            <a:lstStyle/>
            <a:p>
              <a:r>
                <a:rPr lang="en-US" sz="3000" b="1" dirty="0">
                  <a:solidFill>
                    <a:schemeClr val="bg1"/>
                  </a:solidFill>
                  <a:latin typeface="Merriweather" pitchFamily="2" charset="77"/>
                </a:rPr>
                <a:t>Tax considerations – Case study</a:t>
              </a:r>
              <a:endParaRPr lang="en-US" sz="3000" dirty="0">
                <a:solidFill>
                  <a:schemeClr val="bg1"/>
                </a:solidFill>
                <a:latin typeface="Merriweather" pitchFamily="2" charset="77"/>
              </a:endParaRPr>
            </a:p>
          </p:txBody>
        </p:sp>
      </p:grpSp>
      <p:sp>
        <p:nvSpPr>
          <p:cNvPr id="3" name="TextBox 2">
            <a:extLst>
              <a:ext uri="{FF2B5EF4-FFF2-40B4-BE49-F238E27FC236}">
                <a16:creationId xmlns:a16="http://schemas.microsoft.com/office/drawing/2014/main" id="{74CA2646-9765-1B14-A17C-955AF31EFBC5}"/>
              </a:ext>
            </a:extLst>
          </p:cNvPr>
          <p:cNvSpPr txBox="1"/>
          <p:nvPr/>
        </p:nvSpPr>
        <p:spPr>
          <a:xfrm>
            <a:off x="1030415" y="1718042"/>
            <a:ext cx="8461110" cy="1711366"/>
          </a:xfrm>
          <a:prstGeom prst="rect">
            <a:avLst/>
          </a:prstGeom>
          <a:noFill/>
        </p:spPr>
        <p:txBody>
          <a:bodyPr wrap="square" rtlCol="0">
            <a:spAutoFit/>
          </a:bodyPr>
          <a:lstStyle/>
          <a:p>
            <a:pPr>
              <a:lnSpc>
                <a:spcPct val="150000"/>
              </a:lnSpc>
            </a:pPr>
            <a:r>
              <a:rPr lang="en-IN" dirty="0"/>
              <a:t>Chanchal Kumar, Manoj Kumar, and </a:t>
            </a:r>
            <a:r>
              <a:rPr lang="en-IN" dirty="0" err="1"/>
              <a:t>Parvat</a:t>
            </a:r>
            <a:r>
              <a:rPr lang="en-IN" dirty="0"/>
              <a:t> Kumar friends. Chanchal Kumar trades every month, Manoj Kumar trades once a year, and </a:t>
            </a:r>
            <a:r>
              <a:rPr lang="en-IN" dirty="0" err="1"/>
              <a:t>Parvat</a:t>
            </a:r>
            <a:r>
              <a:rPr lang="en-IN" dirty="0"/>
              <a:t> Kumar is the slowest of all. He holds the same security for 10 years. All of them have 100 to start with, investment yield is 15%, and cost of transaction are 0.05%. How much difference will it make after 10 years?</a:t>
            </a:r>
          </a:p>
        </p:txBody>
      </p:sp>
      <p:pic>
        <p:nvPicPr>
          <p:cNvPr id="2" name="Picture 1" descr="Icon&#10;&#10;Description automatically generated">
            <a:extLst>
              <a:ext uri="{FF2B5EF4-FFF2-40B4-BE49-F238E27FC236}">
                <a16:creationId xmlns:a16="http://schemas.microsoft.com/office/drawing/2014/main" id="{B20A41F2-6870-60FC-AA1A-3600CAF87CE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18812" y="5729514"/>
            <a:ext cx="1581530" cy="542098"/>
          </a:xfrm>
          <a:prstGeom prst="rect">
            <a:avLst/>
          </a:prstGeom>
        </p:spPr>
      </p:pic>
    </p:spTree>
    <p:extLst>
      <p:ext uri="{BB962C8B-B14F-4D97-AF65-F5344CB8AC3E}">
        <p14:creationId xmlns:p14="http://schemas.microsoft.com/office/powerpoint/2010/main" val="1602772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17F4CACC-CC24-A64F-B4DA-B5A15EA3A501}"/>
              </a:ext>
            </a:extLst>
          </p:cNvPr>
          <p:cNvGrpSpPr/>
          <p:nvPr/>
        </p:nvGrpSpPr>
        <p:grpSpPr>
          <a:xfrm>
            <a:off x="0" y="6811108"/>
            <a:ext cx="12192000" cy="46892"/>
            <a:chOff x="0" y="6811108"/>
            <a:chExt cx="12192000" cy="46892"/>
          </a:xfrm>
        </p:grpSpPr>
        <p:sp>
          <p:nvSpPr>
            <p:cNvPr id="12" name="Rectangle 11">
              <a:extLst>
                <a:ext uri="{FF2B5EF4-FFF2-40B4-BE49-F238E27FC236}">
                  <a16:creationId xmlns:a16="http://schemas.microsoft.com/office/drawing/2014/main" id="{B45A71A1-ACED-2746-BF08-4E9556BB5A64}"/>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3" name="Rectangle 12">
              <a:extLst>
                <a:ext uri="{FF2B5EF4-FFF2-40B4-BE49-F238E27FC236}">
                  <a16:creationId xmlns:a16="http://schemas.microsoft.com/office/drawing/2014/main" id="{7BBA4116-A661-2E4E-AE8B-B8FDF8FCB8CA}"/>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D6D4C26A-CF9A-D54F-870B-1B665E3E1261}"/>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0DB024D0-80E8-424D-8257-C0033261EEDC}"/>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0FE05CFB-E685-C64F-BE1B-DC8D281CB459}"/>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7DF28313-DCC1-634D-AACB-898C8EC9E524}"/>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A502F74C-8293-0148-BAF8-17499F6DF5C3}"/>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788157DE-5520-C64C-AE06-4936E6C4269F}"/>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E1478E59-207A-1940-9A3A-3328F0F11415}"/>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D5A04F2C-1C46-4D4E-85C8-AC3B22B1230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9EB14651-261E-AC46-8EE3-3F058E16FE1C}"/>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037EC367-433A-8D42-88B9-916C4ACD5DF7}"/>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50D7E4DD-01F2-6340-882C-DE3971370B6B}"/>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B5DA03F9-0C80-E347-AD25-EFFEF05A24E9}"/>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46F31D64-16C2-D548-A080-7E00323E7EC6}"/>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0567046D-FAA7-0846-85BB-623027933F2B}"/>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91529BE7-D8AD-C547-8D45-B81679FE04FC}"/>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41405493-F631-F64F-8996-CF64939AC0EA}"/>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6B76A85B-87CC-EC48-A1A0-28830BCC15B9}"/>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F097B615-7E94-334F-B61A-C13B1A8E3141}"/>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grpSp>
        <p:nvGrpSpPr>
          <p:cNvPr id="4" name="Group 3">
            <a:extLst>
              <a:ext uri="{FF2B5EF4-FFF2-40B4-BE49-F238E27FC236}">
                <a16:creationId xmlns:a16="http://schemas.microsoft.com/office/drawing/2014/main" id="{7DB04DA2-9B93-FA83-A219-532FD3306680}"/>
              </a:ext>
            </a:extLst>
          </p:cNvPr>
          <p:cNvGrpSpPr/>
          <p:nvPr/>
        </p:nvGrpSpPr>
        <p:grpSpPr>
          <a:xfrm>
            <a:off x="0" y="-13252"/>
            <a:ext cx="12192000" cy="1230489"/>
            <a:chOff x="0" y="-13252"/>
            <a:chExt cx="12192000" cy="1230489"/>
          </a:xfrm>
        </p:grpSpPr>
        <p:sp>
          <p:nvSpPr>
            <p:cNvPr id="34" name="Rectangle 33">
              <a:extLst>
                <a:ext uri="{FF2B5EF4-FFF2-40B4-BE49-F238E27FC236}">
                  <a16:creationId xmlns:a16="http://schemas.microsoft.com/office/drawing/2014/main" id="{2421D127-75FE-B53E-851C-6F218ABD9C44}"/>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F71FF46F-1BF8-1392-2B1B-CE37A67966D9}"/>
                </a:ext>
              </a:extLst>
            </p:cNvPr>
            <p:cNvSpPr txBox="1"/>
            <p:nvPr/>
          </p:nvSpPr>
          <p:spPr>
            <a:xfrm>
              <a:off x="1030415" y="324993"/>
              <a:ext cx="6418745" cy="553998"/>
            </a:xfrm>
            <a:prstGeom prst="rect">
              <a:avLst/>
            </a:prstGeom>
            <a:noFill/>
          </p:spPr>
          <p:txBody>
            <a:bodyPr wrap="none" rtlCol="0">
              <a:spAutoFit/>
            </a:bodyPr>
            <a:lstStyle/>
            <a:p>
              <a:r>
                <a:rPr lang="en-US" sz="3000" b="1" dirty="0">
                  <a:solidFill>
                    <a:schemeClr val="bg1"/>
                  </a:solidFill>
                  <a:latin typeface="Merriweather" pitchFamily="2" charset="77"/>
                </a:rPr>
                <a:t>Tax considerations – Case study</a:t>
              </a:r>
              <a:endParaRPr lang="en-US" sz="3000" dirty="0">
                <a:solidFill>
                  <a:schemeClr val="bg1"/>
                </a:solidFill>
                <a:latin typeface="Merriweather" pitchFamily="2" charset="77"/>
              </a:endParaRPr>
            </a:p>
          </p:txBody>
        </p:sp>
      </p:grpSp>
      <p:sp>
        <p:nvSpPr>
          <p:cNvPr id="3" name="TextBox 2">
            <a:extLst>
              <a:ext uri="{FF2B5EF4-FFF2-40B4-BE49-F238E27FC236}">
                <a16:creationId xmlns:a16="http://schemas.microsoft.com/office/drawing/2014/main" id="{74CA2646-9765-1B14-A17C-955AF31EFBC5}"/>
              </a:ext>
            </a:extLst>
          </p:cNvPr>
          <p:cNvSpPr txBox="1"/>
          <p:nvPr/>
        </p:nvSpPr>
        <p:spPr>
          <a:xfrm>
            <a:off x="1030415" y="1718042"/>
            <a:ext cx="8461110" cy="1711366"/>
          </a:xfrm>
          <a:prstGeom prst="rect">
            <a:avLst/>
          </a:prstGeom>
          <a:noFill/>
        </p:spPr>
        <p:txBody>
          <a:bodyPr wrap="square" rtlCol="0">
            <a:spAutoFit/>
          </a:bodyPr>
          <a:lstStyle/>
          <a:p>
            <a:pPr>
              <a:lnSpc>
                <a:spcPct val="150000"/>
              </a:lnSpc>
            </a:pPr>
            <a:r>
              <a:rPr lang="en-IN" b="1" dirty="0"/>
              <a:t>Holding period for Equity investments for Long Term capital Gains Tax?</a:t>
            </a:r>
          </a:p>
          <a:p>
            <a:pPr marL="342900" indent="-342900">
              <a:lnSpc>
                <a:spcPct val="150000"/>
              </a:lnSpc>
              <a:buAutoNum type="alphaLcParenR"/>
            </a:pPr>
            <a:r>
              <a:rPr lang="en-IN" dirty="0"/>
              <a:t>&gt;1 Year</a:t>
            </a:r>
          </a:p>
          <a:p>
            <a:pPr marL="342900" indent="-342900">
              <a:lnSpc>
                <a:spcPct val="150000"/>
              </a:lnSpc>
              <a:buAutoNum type="alphaLcParenR"/>
            </a:pPr>
            <a:r>
              <a:rPr lang="en-IN" dirty="0"/>
              <a:t>&gt; 2 Years</a:t>
            </a:r>
          </a:p>
          <a:p>
            <a:pPr marL="342900" indent="-342900">
              <a:lnSpc>
                <a:spcPct val="150000"/>
              </a:lnSpc>
              <a:buAutoNum type="alphaLcParenR"/>
            </a:pPr>
            <a:r>
              <a:rPr lang="en-IN" dirty="0"/>
              <a:t>&gt;3 Years</a:t>
            </a:r>
          </a:p>
        </p:txBody>
      </p:sp>
      <p:pic>
        <p:nvPicPr>
          <p:cNvPr id="2" name="Picture 1" descr="Icon&#10;&#10;Description automatically generated">
            <a:extLst>
              <a:ext uri="{FF2B5EF4-FFF2-40B4-BE49-F238E27FC236}">
                <a16:creationId xmlns:a16="http://schemas.microsoft.com/office/drawing/2014/main" id="{B20A41F2-6870-60FC-AA1A-3600CAF87CE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18812" y="5729514"/>
            <a:ext cx="1581530" cy="542098"/>
          </a:xfrm>
          <a:prstGeom prst="rect">
            <a:avLst/>
          </a:prstGeom>
        </p:spPr>
      </p:pic>
    </p:spTree>
    <p:extLst>
      <p:ext uri="{BB962C8B-B14F-4D97-AF65-F5344CB8AC3E}">
        <p14:creationId xmlns:p14="http://schemas.microsoft.com/office/powerpoint/2010/main" val="2987948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17F4CACC-CC24-A64F-B4DA-B5A15EA3A501}"/>
              </a:ext>
            </a:extLst>
          </p:cNvPr>
          <p:cNvGrpSpPr/>
          <p:nvPr/>
        </p:nvGrpSpPr>
        <p:grpSpPr>
          <a:xfrm>
            <a:off x="0" y="6811108"/>
            <a:ext cx="12192000" cy="46892"/>
            <a:chOff x="0" y="6811108"/>
            <a:chExt cx="12192000" cy="46892"/>
          </a:xfrm>
        </p:grpSpPr>
        <p:sp>
          <p:nvSpPr>
            <p:cNvPr id="12" name="Rectangle 11">
              <a:extLst>
                <a:ext uri="{FF2B5EF4-FFF2-40B4-BE49-F238E27FC236}">
                  <a16:creationId xmlns:a16="http://schemas.microsoft.com/office/drawing/2014/main" id="{B45A71A1-ACED-2746-BF08-4E9556BB5A64}"/>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3" name="Rectangle 12">
              <a:extLst>
                <a:ext uri="{FF2B5EF4-FFF2-40B4-BE49-F238E27FC236}">
                  <a16:creationId xmlns:a16="http://schemas.microsoft.com/office/drawing/2014/main" id="{7BBA4116-A661-2E4E-AE8B-B8FDF8FCB8CA}"/>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D6D4C26A-CF9A-D54F-870B-1B665E3E1261}"/>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0DB024D0-80E8-424D-8257-C0033261EEDC}"/>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0FE05CFB-E685-C64F-BE1B-DC8D281CB459}"/>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7DF28313-DCC1-634D-AACB-898C8EC9E524}"/>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A502F74C-8293-0148-BAF8-17499F6DF5C3}"/>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788157DE-5520-C64C-AE06-4936E6C4269F}"/>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E1478E59-207A-1940-9A3A-3328F0F11415}"/>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D5A04F2C-1C46-4D4E-85C8-AC3B22B1230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9EB14651-261E-AC46-8EE3-3F058E16FE1C}"/>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037EC367-433A-8D42-88B9-916C4ACD5DF7}"/>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50D7E4DD-01F2-6340-882C-DE3971370B6B}"/>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B5DA03F9-0C80-E347-AD25-EFFEF05A24E9}"/>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46F31D64-16C2-D548-A080-7E00323E7EC6}"/>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0567046D-FAA7-0846-85BB-623027933F2B}"/>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91529BE7-D8AD-C547-8D45-B81679FE04FC}"/>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41405493-F631-F64F-8996-CF64939AC0EA}"/>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6B76A85B-87CC-EC48-A1A0-28830BCC15B9}"/>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F097B615-7E94-334F-B61A-C13B1A8E3141}"/>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grpSp>
        <p:nvGrpSpPr>
          <p:cNvPr id="4" name="Group 3">
            <a:extLst>
              <a:ext uri="{FF2B5EF4-FFF2-40B4-BE49-F238E27FC236}">
                <a16:creationId xmlns:a16="http://schemas.microsoft.com/office/drawing/2014/main" id="{7DB04DA2-9B93-FA83-A219-532FD3306680}"/>
              </a:ext>
            </a:extLst>
          </p:cNvPr>
          <p:cNvGrpSpPr/>
          <p:nvPr/>
        </p:nvGrpSpPr>
        <p:grpSpPr>
          <a:xfrm>
            <a:off x="0" y="-13252"/>
            <a:ext cx="12192000" cy="1230489"/>
            <a:chOff x="0" y="-13252"/>
            <a:chExt cx="12192000" cy="1230489"/>
          </a:xfrm>
        </p:grpSpPr>
        <p:sp>
          <p:nvSpPr>
            <p:cNvPr id="34" name="Rectangle 33">
              <a:extLst>
                <a:ext uri="{FF2B5EF4-FFF2-40B4-BE49-F238E27FC236}">
                  <a16:creationId xmlns:a16="http://schemas.microsoft.com/office/drawing/2014/main" id="{2421D127-75FE-B53E-851C-6F218ABD9C44}"/>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F71FF46F-1BF8-1392-2B1B-CE37A67966D9}"/>
                </a:ext>
              </a:extLst>
            </p:cNvPr>
            <p:cNvSpPr txBox="1"/>
            <p:nvPr/>
          </p:nvSpPr>
          <p:spPr>
            <a:xfrm>
              <a:off x="1030415" y="324993"/>
              <a:ext cx="6418745" cy="553998"/>
            </a:xfrm>
            <a:prstGeom prst="rect">
              <a:avLst/>
            </a:prstGeom>
            <a:noFill/>
          </p:spPr>
          <p:txBody>
            <a:bodyPr wrap="none" rtlCol="0">
              <a:spAutoFit/>
            </a:bodyPr>
            <a:lstStyle/>
            <a:p>
              <a:r>
                <a:rPr lang="en-US" sz="3000" b="1" dirty="0">
                  <a:solidFill>
                    <a:schemeClr val="bg1"/>
                  </a:solidFill>
                  <a:latin typeface="Merriweather" pitchFamily="2" charset="77"/>
                </a:rPr>
                <a:t>Tax considerations – Case study</a:t>
              </a:r>
              <a:endParaRPr lang="en-US" sz="3000" dirty="0">
                <a:solidFill>
                  <a:schemeClr val="bg1"/>
                </a:solidFill>
                <a:latin typeface="Merriweather" pitchFamily="2" charset="77"/>
              </a:endParaRPr>
            </a:p>
          </p:txBody>
        </p:sp>
      </p:grpSp>
      <p:sp>
        <p:nvSpPr>
          <p:cNvPr id="3" name="TextBox 2">
            <a:extLst>
              <a:ext uri="{FF2B5EF4-FFF2-40B4-BE49-F238E27FC236}">
                <a16:creationId xmlns:a16="http://schemas.microsoft.com/office/drawing/2014/main" id="{74CA2646-9765-1B14-A17C-955AF31EFBC5}"/>
              </a:ext>
            </a:extLst>
          </p:cNvPr>
          <p:cNvSpPr txBox="1"/>
          <p:nvPr/>
        </p:nvSpPr>
        <p:spPr>
          <a:xfrm>
            <a:off x="254602" y="1249893"/>
            <a:ext cx="6646595" cy="4619854"/>
          </a:xfrm>
          <a:prstGeom prst="rect">
            <a:avLst/>
          </a:prstGeom>
          <a:noFill/>
        </p:spPr>
        <p:txBody>
          <a:bodyPr wrap="square" rtlCol="0">
            <a:spAutoFit/>
          </a:bodyPr>
          <a:lstStyle/>
          <a:p>
            <a:pPr>
              <a:lnSpc>
                <a:spcPct val="150000"/>
              </a:lnSpc>
            </a:pPr>
            <a:r>
              <a:rPr lang="en-IN" b="1" dirty="0"/>
              <a:t>Chanchal:</a:t>
            </a:r>
          </a:p>
          <a:p>
            <a:pPr marL="285750" indent="-285750">
              <a:lnSpc>
                <a:spcPct val="150000"/>
              </a:lnSpc>
              <a:buFont typeface="Arial" panose="020B0604020202020204" pitchFamily="34" charset="0"/>
              <a:buChar char="•"/>
            </a:pPr>
            <a:r>
              <a:rPr lang="en-IN" dirty="0"/>
              <a:t>As shown earlier, tax slab of 15% as holding period is short term</a:t>
            </a:r>
          </a:p>
          <a:p>
            <a:pPr marL="285750" indent="-285750">
              <a:lnSpc>
                <a:spcPct val="150000"/>
              </a:lnSpc>
              <a:buFont typeface="Arial" panose="020B0604020202020204" pitchFamily="34" charset="0"/>
              <a:buChar char="•"/>
            </a:pPr>
            <a:r>
              <a:rPr lang="en-IN" dirty="0"/>
              <a:t>Chanchal’s 100 will grow to 335</a:t>
            </a:r>
          </a:p>
          <a:p>
            <a:pPr>
              <a:lnSpc>
                <a:spcPct val="150000"/>
              </a:lnSpc>
            </a:pPr>
            <a:r>
              <a:rPr lang="en-IN" b="1" dirty="0"/>
              <a:t>Manoj Kumar:</a:t>
            </a:r>
          </a:p>
          <a:p>
            <a:pPr marL="285750" indent="-285750">
              <a:lnSpc>
                <a:spcPct val="150000"/>
              </a:lnSpc>
              <a:buFont typeface="Arial" panose="020B0604020202020204" pitchFamily="34" charset="0"/>
              <a:buChar char="•"/>
            </a:pPr>
            <a:r>
              <a:rPr lang="en-IN" dirty="0"/>
              <a:t>Manoj will be in 10% tax slab, as holding period is 1 year</a:t>
            </a:r>
          </a:p>
          <a:p>
            <a:pPr marL="285750" indent="-285750">
              <a:lnSpc>
                <a:spcPct val="150000"/>
              </a:lnSpc>
              <a:buFont typeface="Arial" panose="020B0604020202020204" pitchFamily="34" charset="0"/>
              <a:buChar char="•"/>
            </a:pPr>
            <a:r>
              <a:rPr lang="en-IN" dirty="0"/>
              <a:t>100 will grow to 353, 18% more than Chanchal’s</a:t>
            </a:r>
          </a:p>
          <a:p>
            <a:pPr>
              <a:lnSpc>
                <a:spcPct val="150000"/>
              </a:lnSpc>
            </a:pPr>
            <a:r>
              <a:rPr lang="en-IN" b="1" dirty="0" err="1"/>
              <a:t>Parvat</a:t>
            </a:r>
            <a:r>
              <a:rPr lang="en-IN" b="1" dirty="0"/>
              <a:t> Kumar:</a:t>
            </a:r>
          </a:p>
          <a:p>
            <a:pPr marL="285750" indent="-285750">
              <a:lnSpc>
                <a:spcPct val="150000"/>
              </a:lnSpc>
              <a:buFont typeface="Arial" panose="020B0604020202020204" pitchFamily="34" charset="0"/>
              <a:buChar char="•"/>
            </a:pPr>
            <a:r>
              <a:rPr lang="en-IN" dirty="0" err="1"/>
              <a:t>Parvat</a:t>
            </a:r>
            <a:r>
              <a:rPr lang="en-IN" dirty="0"/>
              <a:t> will be in 10% tax slab, as holding period is &gt;= 1 year</a:t>
            </a:r>
          </a:p>
          <a:p>
            <a:pPr marL="285750" indent="-285750">
              <a:lnSpc>
                <a:spcPct val="150000"/>
              </a:lnSpc>
              <a:buFont typeface="Arial" panose="020B0604020202020204" pitchFamily="34" charset="0"/>
              <a:buChar char="•"/>
            </a:pPr>
            <a:r>
              <a:rPr lang="en-IN" dirty="0"/>
              <a:t>100 will grow to 372, 19% more than Manoj’s</a:t>
            </a:r>
          </a:p>
          <a:p>
            <a:pPr>
              <a:lnSpc>
                <a:spcPct val="150000"/>
              </a:lnSpc>
            </a:pPr>
            <a:r>
              <a:rPr lang="en-IN" i="1" dirty="0">
                <a:solidFill>
                  <a:schemeClr val="tx1"/>
                </a:solidFill>
              </a:rPr>
              <a:t>The difference is due to different tax slabs and delay in taxation. You get to earn return on the part of tax that you have not yet paid.</a:t>
            </a:r>
          </a:p>
        </p:txBody>
      </p:sp>
      <p:pic>
        <p:nvPicPr>
          <p:cNvPr id="5" name="Picture 4" descr="Icon&#10;&#10;Description automatically generated">
            <a:extLst>
              <a:ext uri="{FF2B5EF4-FFF2-40B4-BE49-F238E27FC236}">
                <a16:creationId xmlns:a16="http://schemas.microsoft.com/office/drawing/2014/main" id="{BFB3B4E8-5C22-0189-822E-47F5E08567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18812" y="5729514"/>
            <a:ext cx="1581530" cy="542098"/>
          </a:xfrm>
          <a:prstGeom prst="rect">
            <a:avLst/>
          </a:prstGeom>
        </p:spPr>
      </p:pic>
      <p:graphicFrame>
        <p:nvGraphicFramePr>
          <p:cNvPr id="8" name="Chart 7">
            <a:extLst>
              <a:ext uri="{FF2B5EF4-FFF2-40B4-BE49-F238E27FC236}">
                <a16:creationId xmlns:a16="http://schemas.microsoft.com/office/drawing/2014/main" id="{939ACFD8-517F-4A5D-89E3-9D2BE65288AB}"/>
              </a:ext>
            </a:extLst>
          </p:cNvPr>
          <p:cNvGraphicFramePr/>
          <p:nvPr>
            <p:extLst>
              <p:ext uri="{D42A27DB-BD31-4B8C-83A1-F6EECF244321}">
                <p14:modId xmlns:p14="http://schemas.microsoft.com/office/powerpoint/2010/main" val="3995438857"/>
              </p:ext>
            </p:extLst>
          </p:nvPr>
        </p:nvGraphicFramePr>
        <p:xfrm>
          <a:off x="6983177" y="1418487"/>
          <a:ext cx="3182150" cy="448458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526492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4ED153D1-03E8-83A0-F849-D0882D88C774}"/>
              </a:ext>
            </a:extLst>
          </p:cNvPr>
          <p:cNvGrpSpPr/>
          <p:nvPr/>
        </p:nvGrpSpPr>
        <p:grpSpPr>
          <a:xfrm>
            <a:off x="0" y="-13252"/>
            <a:ext cx="12192000" cy="1230489"/>
            <a:chOff x="0" y="-13252"/>
            <a:chExt cx="12192000" cy="1230489"/>
          </a:xfrm>
        </p:grpSpPr>
        <p:sp>
          <p:nvSpPr>
            <p:cNvPr id="20" name="Rectangle 19">
              <a:extLst>
                <a:ext uri="{FF2B5EF4-FFF2-40B4-BE49-F238E27FC236}">
                  <a16:creationId xmlns:a16="http://schemas.microsoft.com/office/drawing/2014/main" id="{B0441F5F-9C70-D5CF-8753-93318CF7529E}"/>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BAE66C59-D96A-90AA-D130-6D75B7B1DDC7}"/>
                </a:ext>
              </a:extLst>
            </p:cNvPr>
            <p:cNvSpPr txBox="1"/>
            <p:nvPr/>
          </p:nvSpPr>
          <p:spPr>
            <a:xfrm>
              <a:off x="1030415" y="324993"/>
              <a:ext cx="4951997" cy="553998"/>
            </a:xfrm>
            <a:prstGeom prst="rect">
              <a:avLst/>
            </a:prstGeom>
            <a:noFill/>
          </p:spPr>
          <p:txBody>
            <a:bodyPr wrap="none" rtlCol="0">
              <a:spAutoFit/>
            </a:bodyPr>
            <a:lstStyle/>
            <a:p>
              <a:r>
                <a:rPr lang="en-US" sz="3000" b="1" dirty="0">
                  <a:solidFill>
                    <a:schemeClr val="bg1"/>
                  </a:solidFill>
                  <a:latin typeface="Merriweather" pitchFamily="2" charset="77"/>
                </a:rPr>
                <a:t>Other Assets: Real Estate</a:t>
              </a:r>
              <a:endParaRPr lang="en-US" sz="3000" dirty="0">
                <a:solidFill>
                  <a:schemeClr val="bg1"/>
                </a:solidFill>
                <a:latin typeface="Merriweather" pitchFamily="2" charset="77"/>
              </a:endParaRPr>
            </a:p>
          </p:txBody>
        </p:sp>
      </p:grpSp>
      <p:sp>
        <p:nvSpPr>
          <p:cNvPr id="4" name="TextBox 3">
            <a:extLst>
              <a:ext uri="{FF2B5EF4-FFF2-40B4-BE49-F238E27FC236}">
                <a16:creationId xmlns:a16="http://schemas.microsoft.com/office/drawing/2014/main" id="{F9A74C47-4C5A-2733-771A-4962155C32AE}"/>
              </a:ext>
            </a:extLst>
          </p:cNvPr>
          <p:cNvSpPr txBox="1"/>
          <p:nvPr/>
        </p:nvSpPr>
        <p:spPr>
          <a:xfrm>
            <a:off x="1150158" y="1410132"/>
            <a:ext cx="8505471" cy="464871"/>
          </a:xfrm>
          <a:prstGeom prst="rect">
            <a:avLst/>
          </a:prstGeom>
          <a:noFill/>
        </p:spPr>
        <p:txBody>
          <a:bodyPr wrap="square" rtlCol="0">
            <a:spAutoFit/>
          </a:bodyPr>
          <a:lstStyle/>
          <a:p>
            <a:pPr>
              <a:lnSpc>
                <a:spcPct val="150000"/>
              </a:lnSpc>
            </a:pPr>
            <a:r>
              <a:rPr lang="en-IN" b="1" dirty="0"/>
              <a:t>Real Estate is not part of our model portfolio due to 3 reasons:</a:t>
            </a:r>
          </a:p>
        </p:txBody>
      </p:sp>
      <p:sp>
        <p:nvSpPr>
          <p:cNvPr id="2" name="TextBox 1">
            <a:extLst>
              <a:ext uri="{FF2B5EF4-FFF2-40B4-BE49-F238E27FC236}">
                <a16:creationId xmlns:a16="http://schemas.microsoft.com/office/drawing/2014/main" id="{936BBDCB-2A41-A19F-6773-27872BB6859A}"/>
              </a:ext>
            </a:extLst>
          </p:cNvPr>
          <p:cNvSpPr txBox="1"/>
          <p:nvPr/>
        </p:nvSpPr>
        <p:spPr>
          <a:xfrm>
            <a:off x="1150158" y="2066123"/>
            <a:ext cx="8505471" cy="1711366"/>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IN" dirty="0"/>
              <a:t>Liquidity risk: Ability to convert investment into cash depends on market sentiment</a:t>
            </a:r>
          </a:p>
          <a:p>
            <a:pPr marL="285750" indent="-285750">
              <a:lnSpc>
                <a:spcPct val="150000"/>
              </a:lnSpc>
              <a:buFont typeface="Arial" panose="020B0604020202020204" pitchFamily="34" charset="0"/>
              <a:buChar char="•"/>
            </a:pPr>
            <a:r>
              <a:rPr lang="en-IN" dirty="0"/>
              <a:t>Diversification risk: Due to huge investment, many investors won’t be able to invest in many real estate properties</a:t>
            </a:r>
          </a:p>
          <a:p>
            <a:pPr marL="285750" indent="-285750">
              <a:lnSpc>
                <a:spcPct val="150000"/>
              </a:lnSpc>
              <a:buFont typeface="Arial" panose="020B0604020202020204" pitchFamily="34" charset="0"/>
              <a:buChar char="•"/>
            </a:pPr>
            <a:r>
              <a:rPr lang="en-IN" dirty="0"/>
              <a:t>Relative attractiveness of Renting over Buying</a:t>
            </a:r>
          </a:p>
        </p:txBody>
      </p:sp>
      <p:sp>
        <p:nvSpPr>
          <p:cNvPr id="5" name="TextBox 4">
            <a:extLst>
              <a:ext uri="{FF2B5EF4-FFF2-40B4-BE49-F238E27FC236}">
                <a16:creationId xmlns:a16="http://schemas.microsoft.com/office/drawing/2014/main" id="{D3DDD6F0-8F8E-7E13-EDB8-A90A55C43E0E}"/>
              </a:ext>
            </a:extLst>
          </p:cNvPr>
          <p:cNvSpPr txBox="1"/>
          <p:nvPr/>
        </p:nvSpPr>
        <p:spPr>
          <a:xfrm>
            <a:off x="1150158" y="4127315"/>
            <a:ext cx="8505471" cy="880369"/>
          </a:xfrm>
          <a:prstGeom prst="rect">
            <a:avLst/>
          </a:prstGeom>
          <a:noFill/>
        </p:spPr>
        <p:txBody>
          <a:bodyPr wrap="square" rtlCol="0">
            <a:spAutoFit/>
          </a:bodyPr>
          <a:lstStyle/>
          <a:p>
            <a:pPr>
              <a:lnSpc>
                <a:spcPct val="150000"/>
              </a:lnSpc>
            </a:pPr>
            <a:r>
              <a:rPr lang="en-IN" dirty="0"/>
              <a:t>However, Home ownership is a goal for many as a lifestyle choice. If that’s the case for you, better account for this in your investment planning.</a:t>
            </a:r>
          </a:p>
        </p:txBody>
      </p:sp>
      <p:pic>
        <p:nvPicPr>
          <p:cNvPr id="6" name="Picture 5" descr="Icon&#10;&#10;Description automatically generated">
            <a:extLst>
              <a:ext uri="{FF2B5EF4-FFF2-40B4-BE49-F238E27FC236}">
                <a16:creationId xmlns:a16="http://schemas.microsoft.com/office/drawing/2014/main" id="{C4272474-B44A-9966-3BF6-5A2A4F32AF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18812" y="5729514"/>
            <a:ext cx="1581530" cy="542098"/>
          </a:xfrm>
          <a:prstGeom prst="rect">
            <a:avLst/>
          </a:prstGeom>
        </p:spPr>
      </p:pic>
    </p:spTree>
    <p:extLst>
      <p:ext uri="{BB962C8B-B14F-4D97-AF65-F5344CB8AC3E}">
        <p14:creationId xmlns:p14="http://schemas.microsoft.com/office/powerpoint/2010/main" val="2910036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4ED153D1-03E8-83A0-F849-D0882D88C774}"/>
              </a:ext>
            </a:extLst>
          </p:cNvPr>
          <p:cNvGrpSpPr/>
          <p:nvPr/>
        </p:nvGrpSpPr>
        <p:grpSpPr>
          <a:xfrm>
            <a:off x="0" y="-13252"/>
            <a:ext cx="12192000" cy="1230489"/>
            <a:chOff x="0" y="-13252"/>
            <a:chExt cx="12192000" cy="1230489"/>
          </a:xfrm>
        </p:grpSpPr>
        <p:sp>
          <p:nvSpPr>
            <p:cNvPr id="20" name="Rectangle 19">
              <a:extLst>
                <a:ext uri="{FF2B5EF4-FFF2-40B4-BE49-F238E27FC236}">
                  <a16:creationId xmlns:a16="http://schemas.microsoft.com/office/drawing/2014/main" id="{B0441F5F-9C70-D5CF-8753-93318CF7529E}"/>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BAE66C59-D96A-90AA-D130-6D75B7B1DDC7}"/>
                </a:ext>
              </a:extLst>
            </p:cNvPr>
            <p:cNvSpPr txBox="1"/>
            <p:nvPr/>
          </p:nvSpPr>
          <p:spPr>
            <a:xfrm>
              <a:off x="1030415" y="324993"/>
              <a:ext cx="6571030" cy="553998"/>
            </a:xfrm>
            <a:prstGeom prst="rect">
              <a:avLst/>
            </a:prstGeom>
            <a:noFill/>
          </p:spPr>
          <p:txBody>
            <a:bodyPr wrap="none" rtlCol="0">
              <a:spAutoFit/>
            </a:bodyPr>
            <a:lstStyle/>
            <a:p>
              <a:r>
                <a:rPr lang="en-US" sz="3000" b="1" dirty="0">
                  <a:solidFill>
                    <a:schemeClr val="bg1"/>
                  </a:solidFill>
                  <a:latin typeface="Merriweather" pitchFamily="2" charset="77"/>
                </a:rPr>
                <a:t>Other Assets: Real Estate - REITS</a:t>
              </a:r>
              <a:endParaRPr lang="en-US" sz="3000" dirty="0">
                <a:solidFill>
                  <a:schemeClr val="bg1"/>
                </a:solidFill>
                <a:latin typeface="Merriweather" pitchFamily="2" charset="77"/>
              </a:endParaRPr>
            </a:p>
          </p:txBody>
        </p:sp>
      </p:grpSp>
      <p:sp>
        <p:nvSpPr>
          <p:cNvPr id="4" name="TextBox 3">
            <a:extLst>
              <a:ext uri="{FF2B5EF4-FFF2-40B4-BE49-F238E27FC236}">
                <a16:creationId xmlns:a16="http://schemas.microsoft.com/office/drawing/2014/main" id="{F9A74C47-4C5A-2733-771A-4962155C32AE}"/>
              </a:ext>
            </a:extLst>
          </p:cNvPr>
          <p:cNvSpPr txBox="1"/>
          <p:nvPr/>
        </p:nvSpPr>
        <p:spPr>
          <a:xfrm>
            <a:off x="1356986" y="1410132"/>
            <a:ext cx="8505471" cy="880369"/>
          </a:xfrm>
          <a:prstGeom prst="rect">
            <a:avLst/>
          </a:prstGeom>
          <a:noFill/>
        </p:spPr>
        <p:txBody>
          <a:bodyPr wrap="square" rtlCol="0">
            <a:spAutoFit/>
          </a:bodyPr>
          <a:lstStyle/>
          <a:p>
            <a:pPr>
              <a:lnSpc>
                <a:spcPct val="150000"/>
              </a:lnSpc>
            </a:pPr>
            <a:r>
              <a:rPr lang="en-IN" b="1" dirty="0"/>
              <a:t>We expect that real estate investments will become more attractive as REITS scale up. REITS are making real estate participation for retail investors smooth.</a:t>
            </a:r>
          </a:p>
        </p:txBody>
      </p:sp>
      <p:sp>
        <p:nvSpPr>
          <p:cNvPr id="2" name="TextBox 1">
            <a:extLst>
              <a:ext uri="{FF2B5EF4-FFF2-40B4-BE49-F238E27FC236}">
                <a16:creationId xmlns:a16="http://schemas.microsoft.com/office/drawing/2014/main" id="{936BBDCB-2A41-A19F-6773-27872BB6859A}"/>
              </a:ext>
            </a:extLst>
          </p:cNvPr>
          <p:cNvSpPr txBox="1"/>
          <p:nvPr/>
        </p:nvSpPr>
        <p:spPr>
          <a:xfrm>
            <a:off x="1356986" y="2599523"/>
            <a:ext cx="8505471" cy="2957861"/>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IN" dirty="0"/>
              <a:t>REITS can be seen as a mutual fund for real estate investments</a:t>
            </a:r>
          </a:p>
          <a:p>
            <a:pPr marL="285750" indent="-285750">
              <a:lnSpc>
                <a:spcPct val="150000"/>
              </a:lnSpc>
              <a:buFont typeface="Arial" panose="020B0604020202020204" pitchFamily="34" charset="0"/>
              <a:buChar char="•"/>
            </a:pPr>
            <a:r>
              <a:rPr lang="en-IN" dirty="0"/>
              <a:t>Fund manager buys many real estate properties</a:t>
            </a:r>
          </a:p>
          <a:p>
            <a:pPr marL="285750" indent="-285750">
              <a:lnSpc>
                <a:spcPct val="150000"/>
              </a:lnSpc>
              <a:buFont typeface="Arial" panose="020B0604020202020204" pitchFamily="34" charset="0"/>
              <a:buChar char="•"/>
            </a:pPr>
            <a:r>
              <a:rPr lang="en-IN" dirty="0"/>
              <a:t>Investors can buy a small share of this portfolio</a:t>
            </a:r>
          </a:p>
          <a:p>
            <a:pPr marL="285750" indent="-285750">
              <a:lnSpc>
                <a:spcPct val="150000"/>
              </a:lnSpc>
              <a:buFont typeface="Arial" panose="020B0604020202020204" pitchFamily="34" charset="0"/>
              <a:buChar char="•"/>
            </a:pPr>
            <a:r>
              <a:rPr lang="en-IN" dirty="0"/>
              <a:t>REITs address 2 major risks of real estate investment</a:t>
            </a:r>
          </a:p>
          <a:p>
            <a:pPr marL="742950" lvl="1" indent="-285750">
              <a:lnSpc>
                <a:spcPct val="150000"/>
              </a:lnSpc>
              <a:buFont typeface="Arial" panose="020B0604020202020204" pitchFamily="34" charset="0"/>
              <a:buChar char="•"/>
            </a:pPr>
            <a:r>
              <a:rPr lang="en-IN" dirty="0"/>
              <a:t>Liquidity</a:t>
            </a:r>
          </a:p>
          <a:p>
            <a:pPr marL="742950" lvl="1" indent="-285750">
              <a:lnSpc>
                <a:spcPct val="150000"/>
              </a:lnSpc>
              <a:buFont typeface="Arial" panose="020B0604020202020204" pitchFamily="34" charset="0"/>
              <a:buChar char="•"/>
            </a:pPr>
            <a:r>
              <a:rPr lang="en-IN" dirty="0"/>
              <a:t>Diversification</a:t>
            </a:r>
          </a:p>
          <a:p>
            <a:pPr marL="285750" indent="-285750">
              <a:lnSpc>
                <a:spcPct val="150000"/>
              </a:lnSpc>
              <a:buFont typeface="Arial" panose="020B0604020202020204" pitchFamily="34" charset="0"/>
              <a:buChar char="•"/>
            </a:pPr>
            <a:r>
              <a:rPr lang="en-IN" dirty="0"/>
              <a:t>Investments in REITs can be made through stock exchange and mutual funds</a:t>
            </a:r>
          </a:p>
        </p:txBody>
      </p:sp>
      <p:pic>
        <p:nvPicPr>
          <p:cNvPr id="5" name="Picture 4" descr="Icon&#10;&#10;Description automatically generated">
            <a:extLst>
              <a:ext uri="{FF2B5EF4-FFF2-40B4-BE49-F238E27FC236}">
                <a16:creationId xmlns:a16="http://schemas.microsoft.com/office/drawing/2014/main" id="{7C802E19-71B6-2F5A-5D86-61F95A1B2A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18812" y="5729514"/>
            <a:ext cx="1581530" cy="542098"/>
          </a:xfrm>
          <a:prstGeom prst="rect">
            <a:avLst/>
          </a:prstGeom>
        </p:spPr>
      </p:pic>
    </p:spTree>
    <p:extLst>
      <p:ext uri="{BB962C8B-B14F-4D97-AF65-F5344CB8AC3E}">
        <p14:creationId xmlns:p14="http://schemas.microsoft.com/office/powerpoint/2010/main" val="1442859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4ED153D1-03E8-83A0-F849-D0882D88C774}"/>
              </a:ext>
            </a:extLst>
          </p:cNvPr>
          <p:cNvGrpSpPr/>
          <p:nvPr/>
        </p:nvGrpSpPr>
        <p:grpSpPr>
          <a:xfrm>
            <a:off x="0" y="-13252"/>
            <a:ext cx="12192000" cy="1230489"/>
            <a:chOff x="0" y="-13252"/>
            <a:chExt cx="12192000" cy="1230489"/>
          </a:xfrm>
        </p:grpSpPr>
        <p:sp>
          <p:nvSpPr>
            <p:cNvPr id="20" name="Rectangle 19">
              <a:extLst>
                <a:ext uri="{FF2B5EF4-FFF2-40B4-BE49-F238E27FC236}">
                  <a16:creationId xmlns:a16="http://schemas.microsoft.com/office/drawing/2014/main" id="{B0441F5F-9C70-D5CF-8753-93318CF7529E}"/>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BAE66C59-D96A-90AA-D130-6D75B7B1DDC7}"/>
                </a:ext>
              </a:extLst>
            </p:cNvPr>
            <p:cNvSpPr txBox="1"/>
            <p:nvPr/>
          </p:nvSpPr>
          <p:spPr>
            <a:xfrm>
              <a:off x="1030415" y="324993"/>
              <a:ext cx="5670142" cy="553998"/>
            </a:xfrm>
            <a:prstGeom prst="rect">
              <a:avLst/>
            </a:prstGeom>
            <a:noFill/>
          </p:spPr>
          <p:txBody>
            <a:bodyPr wrap="none" rtlCol="0">
              <a:spAutoFit/>
            </a:bodyPr>
            <a:lstStyle/>
            <a:p>
              <a:r>
                <a:rPr lang="en-US" sz="3000" b="1" dirty="0">
                  <a:solidFill>
                    <a:schemeClr val="bg1"/>
                  </a:solidFill>
                  <a:latin typeface="Merriweather" pitchFamily="2" charset="77"/>
                </a:rPr>
                <a:t>Other Assets: Foreign Equity</a:t>
              </a:r>
              <a:endParaRPr lang="en-US" sz="3000" dirty="0">
                <a:solidFill>
                  <a:schemeClr val="bg1"/>
                </a:solidFill>
                <a:latin typeface="Merriweather" pitchFamily="2" charset="77"/>
              </a:endParaRPr>
            </a:p>
          </p:txBody>
        </p:sp>
      </p:grpSp>
      <p:sp>
        <p:nvSpPr>
          <p:cNvPr id="2" name="TextBox 1">
            <a:extLst>
              <a:ext uri="{FF2B5EF4-FFF2-40B4-BE49-F238E27FC236}">
                <a16:creationId xmlns:a16="http://schemas.microsoft.com/office/drawing/2014/main" id="{936BBDCB-2A41-A19F-6773-27872BB6859A}"/>
              </a:ext>
            </a:extLst>
          </p:cNvPr>
          <p:cNvSpPr txBox="1"/>
          <p:nvPr/>
        </p:nvSpPr>
        <p:spPr>
          <a:xfrm>
            <a:off x="1106615" y="1555482"/>
            <a:ext cx="9212197" cy="3788858"/>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IN" dirty="0"/>
              <a:t>Indian Equity represents less than 5% of Global business</a:t>
            </a:r>
          </a:p>
          <a:p>
            <a:pPr marL="285750" indent="-285750">
              <a:lnSpc>
                <a:spcPct val="150000"/>
              </a:lnSpc>
              <a:buFont typeface="Arial" panose="020B0604020202020204" pitchFamily="34" charset="0"/>
              <a:buChar char="•"/>
            </a:pPr>
            <a:r>
              <a:rPr lang="en-IN" dirty="0"/>
              <a:t>There are several factors which impact Indian equity: Politics, Macro economics, etc.</a:t>
            </a:r>
          </a:p>
          <a:p>
            <a:pPr marL="285750" indent="-285750">
              <a:lnSpc>
                <a:spcPct val="150000"/>
              </a:lnSpc>
              <a:buFont typeface="Arial" panose="020B0604020202020204" pitchFamily="34" charset="0"/>
              <a:buChar char="•"/>
            </a:pPr>
            <a:r>
              <a:rPr lang="en-IN" dirty="0"/>
              <a:t>Investing in foreign equity helps in diversifying beyond India specific risk</a:t>
            </a:r>
          </a:p>
          <a:p>
            <a:pPr marL="285750" indent="-285750">
              <a:lnSpc>
                <a:spcPct val="150000"/>
              </a:lnSpc>
              <a:buFont typeface="Arial" panose="020B0604020202020204" pitchFamily="34" charset="0"/>
              <a:buChar char="•"/>
            </a:pPr>
            <a:r>
              <a:rPr lang="en-IN" dirty="0"/>
              <a:t>United States is world’s largest market, with iconic brands listed (Apple, Google, Amazon, etc.)</a:t>
            </a:r>
          </a:p>
          <a:p>
            <a:pPr marL="285750" indent="-285750">
              <a:lnSpc>
                <a:spcPct val="150000"/>
              </a:lnSpc>
              <a:buFont typeface="Arial" panose="020B0604020202020204" pitchFamily="34" charset="0"/>
              <a:buChar char="•"/>
            </a:pPr>
            <a:r>
              <a:rPr lang="en-IN" dirty="0"/>
              <a:t>Investments can be made in two ways:</a:t>
            </a:r>
          </a:p>
          <a:p>
            <a:pPr marL="285750" indent="-285750">
              <a:lnSpc>
                <a:spcPct val="150000"/>
              </a:lnSpc>
              <a:buFont typeface="Arial" panose="020B0604020202020204" pitchFamily="34" charset="0"/>
              <a:buChar char="•"/>
            </a:pPr>
            <a:r>
              <a:rPr lang="en-IN" dirty="0"/>
              <a:t>Direct investing: Open trading with foreign brokers, or with domestic brokers who has Tie-ups with foreign stock brokers</a:t>
            </a:r>
          </a:p>
          <a:p>
            <a:pPr marL="285750" indent="-285750">
              <a:lnSpc>
                <a:spcPct val="150000"/>
              </a:lnSpc>
              <a:buFont typeface="Arial" panose="020B0604020202020204" pitchFamily="34" charset="0"/>
              <a:buChar char="•"/>
            </a:pPr>
            <a:r>
              <a:rPr lang="en-IN" dirty="0"/>
              <a:t>Indirect investing: Through mutual funds, ETFs, etc. </a:t>
            </a:r>
          </a:p>
          <a:p>
            <a:pPr marL="285750" indent="-285750">
              <a:lnSpc>
                <a:spcPct val="150000"/>
              </a:lnSpc>
              <a:buFont typeface="Arial" panose="020B0604020202020204" pitchFamily="34" charset="0"/>
              <a:buChar char="•"/>
            </a:pPr>
            <a:r>
              <a:rPr lang="en-IN" dirty="0"/>
              <a:t>Under Liberalized Remittance scheme, Indians can invest $2,50,000 per year in US equities</a:t>
            </a:r>
          </a:p>
        </p:txBody>
      </p:sp>
      <p:pic>
        <p:nvPicPr>
          <p:cNvPr id="4" name="Picture 3" descr="Icon&#10;&#10;Description automatically generated">
            <a:extLst>
              <a:ext uri="{FF2B5EF4-FFF2-40B4-BE49-F238E27FC236}">
                <a16:creationId xmlns:a16="http://schemas.microsoft.com/office/drawing/2014/main" id="{C41AF636-8B18-247B-05EE-58CB6D6DD70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18812" y="5729514"/>
            <a:ext cx="1581530" cy="542098"/>
          </a:xfrm>
          <a:prstGeom prst="rect">
            <a:avLst/>
          </a:prstGeom>
        </p:spPr>
      </p:pic>
    </p:spTree>
    <p:extLst>
      <p:ext uri="{BB962C8B-B14F-4D97-AF65-F5344CB8AC3E}">
        <p14:creationId xmlns:p14="http://schemas.microsoft.com/office/powerpoint/2010/main" val="4006010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4ED153D1-03E8-83A0-F849-D0882D88C774}"/>
              </a:ext>
            </a:extLst>
          </p:cNvPr>
          <p:cNvGrpSpPr/>
          <p:nvPr/>
        </p:nvGrpSpPr>
        <p:grpSpPr>
          <a:xfrm>
            <a:off x="0" y="-13252"/>
            <a:ext cx="12192000" cy="1230489"/>
            <a:chOff x="0" y="-13252"/>
            <a:chExt cx="12192000" cy="1230489"/>
          </a:xfrm>
        </p:grpSpPr>
        <p:sp>
          <p:nvSpPr>
            <p:cNvPr id="20" name="Rectangle 19">
              <a:extLst>
                <a:ext uri="{FF2B5EF4-FFF2-40B4-BE49-F238E27FC236}">
                  <a16:creationId xmlns:a16="http://schemas.microsoft.com/office/drawing/2014/main" id="{B0441F5F-9C70-D5CF-8753-93318CF7529E}"/>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BAE66C59-D96A-90AA-D130-6D75B7B1DDC7}"/>
                </a:ext>
              </a:extLst>
            </p:cNvPr>
            <p:cNvSpPr txBox="1"/>
            <p:nvPr/>
          </p:nvSpPr>
          <p:spPr>
            <a:xfrm>
              <a:off x="1030415" y="324993"/>
              <a:ext cx="3727302" cy="553998"/>
            </a:xfrm>
            <a:prstGeom prst="rect">
              <a:avLst/>
            </a:prstGeom>
            <a:noFill/>
          </p:spPr>
          <p:txBody>
            <a:bodyPr wrap="none" rtlCol="0">
              <a:spAutoFit/>
            </a:bodyPr>
            <a:lstStyle/>
            <a:p>
              <a:r>
                <a:rPr lang="en-US" sz="3000" b="1" dirty="0">
                  <a:solidFill>
                    <a:schemeClr val="bg1"/>
                  </a:solidFill>
                  <a:latin typeface="Merriweather" pitchFamily="2" charset="77"/>
                </a:rPr>
                <a:t>Other Assets: Gold</a:t>
              </a:r>
              <a:endParaRPr lang="en-US" sz="3000" dirty="0">
                <a:solidFill>
                  <a:schemeClr val="bg1"/>
                </a:solidFill>
                <a:latin typeface="Merriweather" pitchFamily="2" charset="77"/>
              </a:endParaRPr>
            </a:p>
          </p:txBody>
        </p:sp>
      </p:grpSp>
      <p:sp>
        <p:nvSpPr>
          <p:cNvPr id="4" name="TextBox 3">
            <a:extLst>
              <a:ext uri="{FF2B5EF4-FFF2-40B4-BE49-F238E27FC236}">
                <a16:creationId xmlns:a16="http://schemas.microsoft.com/office/drawing/2014/main" id="{F9A74C47-4C5A-2733-771A-4962155C32AE}"/>
              </a:ext>
            </a:extLst>
          </p:cNvPr>
          <p:cNvSpPr txBox="1"/>
          <p:nvPr/>
        </p:nvSpPr>
        <p:spPr>
          <a:xfrm>
            <a:off x="1356986" y="1410132"/>
            <a:ext cx="8505471" cy="1295868"/>
          </a:xfrm>
          <a:prstGeom prst="rect">
            <a:avLst/>
          </a:prstGeom>
          <a:noFill/>
        </p:spPr>
        <p:txBody>
          <a:bodyPr wrap="square" rtlCol="0">
            <a:spAutoFit/>
          </a:bodyPr>
          <a:lstStyle/>
          <a:p>
            <a:pPr>
              <a:lnSpc>
                <a:spcPct val="150000"/>
              </a:lnSpc>
            </a:pPr>
            <a:r>
              <a:rPr lang="en-IN" b="1" dirty="0"/>
              <a:t>A Traditional investment. Indians are the largest buyers of Gold worldwide. In 2022 alone, Indian consumers bought 774 tonnes of Gold worth INR 41,390 crore, down 3% from 2021</a:t>
            </a:r>
          </a:p>
        </p:txBody>
      </p:sp>
      <p:sp>
        <p:nvSpPr>
          <p:cNvPr id="2" name="TextBox 1">
            <a:extLst>
              <a:ext uri="{FF2B5EF4-FFF2-40B4-BE49-F238E27FC236}">
                <a16:creationId xmlns:a16="http://schemas.microsoft.com/office/drawing/2014/main" id="{936BBDCB-2A41-A19F-6773-27872BB6859A}"/>
              </a:ext>
            </a:extLst>
          </p:cNvPr>
          <p:cNvSpPr txBox="1"/>
          <p:nvPr/>
        </p:nvSpPr>
        <p:spPr>
          <a:xfrm>
            <a:off x="1356985" y="2744149"/>
            <a:ext cx="8505471" cy="3788858"/>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IN" dirty="0"/>
              <a:t>Gold has preserved, and for most of the time, increased its value</a:t>
            </a:r>
          </a:p>
          <a:p>
            <a:pPr marL="285750" indent="-285750">
              <a:lnSpc>
                <a:spcPct val="150000"/>
              </a:lnSpc>
              <a:buFont typeface="Arial" panose="020B0604020202020204" pitchFamily="34" charset="0"/>
              <a:buChar char="•"/>
            </a:pPr>
            <a:r>
              <a:rPr lang="en-IN" dirty="0"/>
              <a:t>Produced a CAGR of 9.5% over last 30 years (in INR)</a:t>
            </a:r>
          </a:p>
          <a:p>
            <a:pPr marL="285750" indent="-285750">
              <a:lnSpc>
                <a:spcPct val="150000"/>
              </a:lnSpc>
              <a:buFont typeface="Arial" panose="020B0604020202020204" pitchFamily="34" charset="0"/>
              <a:buChar char="•"/>
            </a:pPr>
            <a:r>
              <a:rPr lang="en-IN" dirty="0"/>
              <a:t>However, Gold as an investment has two major shortcomings</a:t>
            </a:r>
          </a:p>
          <a:p>
            <a:pPr marL="742950" lvl="1" indent="-285750">
              <a:lnSpc>
                <a:spcPct val="150000"/>
              </a:lnSpc>
              <a:buFont typeface="Arial" panose="020B0604020202020204" pitchFamily="34" charset="0"/>
              <a:buChar char="•"/>
            </a:pPr>
            <a:r>
              <a:rPr lang="en-IN" dirty="0"/>
              <a:t>Unlike Equity investment in a business, Gold is not a productive Asset</a:t>
            </a:r>
          </a:p>
          <a:p>
            <a:pPr marL="742950" lvl="1" indent="-285750">
              <a:lnSpc>
                <a:spcPct val="150000"/>
              </a:lnSpc>
              <a:buFont typeface="Arial" panose="020B0604020202020204" pitchFamily="34" charset="0"/>
              <a:buChar char="•"/>
            </a:pPr>
            <a:r>
              <a:rPr lang="en-IN" dirty="0"/>
              <a:t>It does not have predictable return pattern</a:t>
            </a:r>
          </a:p>
          <a:p>
            <a:pPr marL="285750" indent="-285750">
              <a:lnSpc>
                <a:spcPct val="150000"/>
              </a:lnSpc>
              <a:buFont typeface="Arial" panose="020B0604020202020204" pitchFamily="34" charset="0"/>
              <a:buChar char="•"/>
            </a:pPr>
            <a:r>
              <a:rPr lang="en-IN" dirty="0"/>
              <a:t>It is not a good hedge against inflation</a:t>
            </a:r>
          </a:p>
          <a:p>
            <a:pPr marL="285750" indent="-285750">
              <a:lnSpc>
                <a:spcPct val="150000"/>
              </a:lnSpc>
              <a:buFont typeface="Arial" panose="020B0604020202020204" pitchFamily="34" charset="0"/>
              <a:buChar char="•"/>
            </a:pPr>
            <a:r>
              <a:rPr lang="en-IN" dirty="0"/>
              <a:t>Gold is neither a productive asset which grows over time nor a fixed security with committed return</a:t>
            </a:r>
          </a:p>
          <a:p>
            <a:pPr marL="285750" indent="-285750">
              <a:lnSpc>
                <a:spcPct val="150000"/>
              </a:lnSpc>
              <a:buFont typeface="Arial" panose="020B0604020202020204" pitchFamily="34" charset="0"/>
              <a:buChar char="•"/>
            </a:pPr>
            <a:endParaRPr lang="en-IN" dirty="0"/>
          </a:p>
        </p:txBody>
      </p:sp>
      <p:pic>
        <p:nvPicPr>
          <p:cNvPr id="5" name="Picture 4" descr="Icon&#10;&#10;Description automatically generated">
            <a:extLst>
              <a:ext uri="{FF2B5EF4-FFF2-40B4-BE49-F238E27FC236}">
                <a16:creationId xmlns:a16="http://schemas.microsoft.com/office/drawing/2014/main" id="{6BC7A320-6C82-5341-8F65-0C0B7FECB06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18812" y="5729514"/>
            <a:ext cx="1581530" cy="542098"/>
          </a:xfrm>
          <a:prstGeom prst="rect">
            <a:avLst/>
          </a:prstGeom>
        </p:spPr>
      </p:pic>
    </p:spTree>
    <p:extLst>
      <p:ext uri="{BB962C8B-B14F-4D97-AF65-F5344CB8AC3E}">
        <p14:creationId xmlns:p14="http://schemas.microsoft.com/office/powerpoint/2010/main" val="1125289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4ED153D1-03E8-83A0-F849-D0882D88C774}"/>
              </a:ext>
            </a:extLst>
          </p:cNvPr>
          <p:cNvGrpSpPr/>
          <p:nvPr/>
        </p:nvGrpSpPr>
        <p:grpSpPr>
          <a:xfrm>
            <a:off x="0" y="-13252"/>
            <a:ext cx="12192000" cy="1230489"/>
            <a:chOff x="0" y="-13252"/>
            <a:chExt cx="12192000" cy="1230489"/>
          </a:xfrm>
        </p:grpSpPr>
        <p:sp>
          <p:nvSpPr>
            <p:cNvPr id="20" name="Rectangle 19">
              <a:extLst>
                <a:ext uri="{FF2B5EF4-FFF2-40B4-BE49-F238E27FC236}">
                  <a16:creationId xmlns:a16="http://schemas.microsoft.com/office/drawing/2014/main" id="{B0441F5F-9C70-D5CF-8753-93318CF7529E}"/>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BAE66C59-D96A-90AA-D130-6D75B7B1DDC7}"/>
                </a:ext>
              </a:extLst>
            </p:cNvPr>
            <p:cNvSpPr txBox="1"/>
            <p:nvPr/>
          </p:nvSpPr>
          <p:spPr>
            <a:xfrm>
              <a:off x="1030415" y="324993"/>
              <a:ext cx="3727302" cy="553998"/>
            </a:xfrm>
            <a:prstGeom prst="rect">
              <a:avLst/>
            </a:prstGeom>
            <a:noFill/>
          </p:spPr>
          <p:txBody>
            <a:bodyPr wrap="none" rtlCol="0">
              <a:spAutoFit/>
            </a:bodyPr>
            <a:lstStyle/>
            <a:p>
              <a:r>
                <a:rPr lang="en-US" sz="3000" b="1" dirty="0">
                  <a:solidFill>
                    <a:schemeClr val="bg1"/>
                  </a:solidFill>
                  <a:latin typeface="Merriweather" pitchFamily="2" charset="77"/>
                </a:rPr>
                <a:t>Other Assets: Gold</a:t>
              </a:r>
              <a:endParaRPr lang="en-US" sz="3000" dirty="0">
                <a:solidFill>
                  <a:schemeClr val="bg1"/>
                </a:solidFill>
                <a:latin typeface="Merriweather" pitchFamily="2" charset="77"/>
              </a:endParaRPr>
            </a:p>
          </p:txBody>
        </p:sp>
      </p:grpSp>
      <p:sp>
        <p:nvSpPr>
          <p:cNvPr id="4" name="TextBox 3">
            <a:extLst>
              <a:ext uri="{FF2B5EF4-FFF2-40B4-BE49-F238E27FC236}">
                <a16:creationId xmlns:a16="http://schemas.microsoft.com/office/drawing/2014/main" id="{F9A74C47-4C5A-2733-771A-4962155C32AE}"/>
              </a:ext>
            </a:extLst>
          </p:cNvPr>
          <p:cNvSpPr txBox="1"/>
          <p:nvPr/>
        </p:nvSpPr>
        <p:spPr>
          <a:xfrm>
            <a:off x="1139272" y="1539049"/>
            <a:ext cx="8505471" cy="464871"/>
          </a:xfrm>
          <a:prstGeom prst="rect">
            <a:avLst/>
          </a:prstGeom>
          <a:noFill/>
        </p:spPr>
        <p:txBody>
          <a:bodyPr wrap="square" rtlCol="0">
            <a:spAutoFit/>
          </a:bodyPr>
          <a:lstStyle/>
          <a:p>
            <a:pPr>
              <a:lnSpc>
                <a:spcPct val="150000"/>
              </a:lnSpc>
            </a:pPr>
            <a:r>
              <a:rPr lang="en-IN" b="1" dirty="0"/>
              <a:t>Gold is a good investment, because</a:t>
            </a:r>
          </a:p>
        </p:txBody>
      </p:sp>
      <p:sp>
        <p:nvSpPr>
          <p:cNvPr id="2" name="TextBox 1">
            <a:extLst>
              <a:ext uri="{FF2B5EF4-FFF2-40B4-BE49-F238E27FC236}">
                <a16:creationId xmlns:a16="http://schemas.microsoft.com/office/drawing/2014/main" id="{936BBDCB-2A41-A19F-6773-27872BB6859A}"/>
              </a:ext>
            </a:extLst>
          </p:cNvPr>
          <p:cNvSpPr txBox="1"/>
          <p:nvPr/>
        </p:nvSpPr>
        <p:spPr>
          <a:xfrm>
            <a:off x="1139272" y="2003920"/>
            <a:ext cx="8505471" cy="880369"/>
          </a:xfrm>
          <a:prstGeom prst="rect">
            <a:avLst/>
          </a:prstGeom>
          <a:noFill/>
        </p:spPr>
        <p:txBody>
          <a:bodyPr wrap="square" rtlCol="0">
            <a:spAutoFit/>
          </a:bodyPr>
          <a:lstStyle/>
          <a:p>
            <a:pPr marL="342900" indent="-342900">
              <a:lnSpc>
                <a:spcPct val="150000"/>
              </a:lnSpc>
              <a:buAutoNum type="alphaLcParenR"/>
            </a:pPr>
            <a:r>
              <a:rPr lang="en-IN" dirty="0"/>
              <a:t>Good hedge against Inflation</a:t>
            </a:r>
          </a:p>
          <a:p>
            <a:pPr marL="342900" indent="-342900">
              <a:lnSpc>
                <a:spcPct val="150000"/>
              </a:lnSpc>
              <a:buAutoNum type="alphaLcParenR"/>
            </a:pPr>
            <a:r>
              <a:rPr lang="en-IN" dirty="0"/>
              <a:t>Produces good returns, relative to Equity</a:t>
            </a:r>
          </a:p>
        </p:txBody>
      </p:sp>
      <p:pic>
        <p:nvPicPr>
          <p:cNvPr id="5" name="Picture 4" descr="Icon&#10;&#10;Description automatically generated">
            <a:extLst>
              <a:ext uri="{FF2B5EF4-FFF2-40B4-BE49-F238E27FC236}">
                <a16:creationId xmlns:a16="http://schemas.microsoft.com/office/drawing/2014/main" id="{6BC7A320-6C82-5341-8F65-0C0B7FECB06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18812" y="5729514"/>
            <a:ext cx="1581530" cy="542098"/>
          </a:xfrm>
          <a:prstGeom prst="rect">
            <a:avLst/>
          </a:prstGeom>
        </p:spPr>
      </p:pic>
    </p:spTree>
    <p:extLst>
      <p:ext uri="{BB962C8B-B14F-4D97-AF65-F5344CB8AC3E}">
        <p14:creationId xmlns:p14="http://schemas.microsoft.com/office/powerpoint/2010/main" val="2127651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4ED153D1-03E8-83A0-F849-D0882D88C774}"/>
              </a:ext>
            </a:extLst>
          </p:cNvPr>
          <p:cNvGrpSpPr/>
          <p:nvPr/>
        </p:nvGrpSpPr>
        <p:grpSpPr>
          <a:xfrm>
            <a:off x="0" y="-13252"/>
            <a:ext cx="12192000" cy="1230489"/>
            <a:chOff x="0" y="-13252"/>
            <a:chExt cx="12192000" cy="1230489"/>
          </a:xfrm>
        </p:grpSpPr>
        <p:sp>
          <p:nvSpPr>
            <p:cNvPr id="20" name="Rectangle 19">
              <a:extLst>
                <a:ext uri="{FF2B5EF4-FFF2-40B4-BE49-F238E27FC236}">
                  <a16:creationId xmlns:a16="http://schemas.microsoft.com/office/drawing/2014/main" id="{B0441F5F-9C70-D5CF-8753-93318CF7529E}"/>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BAE66C59-D96A-90AA-D130-6D75B7B1DDC7}"/>
                </a:ext>
              </a:extLst>
            </p:cNvPr>
            <p:cNvSpPr txBox="1"/>
            <p:nvPr/>
          </p:nvSpPr>
          <p:spPr>
            <a:xfrm>
              <a:off x="1030415" y="324993"/>
              <a:ext cx="5373587" cy="553998"/>
            </a:xfrm>
            <a:prstGeom prst="rect">
              <a:avLst/>
            </a:prstGeom>
            <a:noFill/>
          </p:spPr>
          <p:txBody>
            <a:bodyPr wrap="none" rtlCol="0">
              <a:spAutoFit/>
            </a:bodyPr>
            <a:lstStyle/>
            <a:p>
              <a:r>
                <a:rPr lang="en-US" sz="3000" b="1" dirty="0">
                  <a:solidFill>
                    <a:schemeClr val="bg1"/>
                  </a:solidFill>
                  <a:latin typeface="Merriweather" pitchFamily="2" charset="77"/>
                </a:rPr>
                <a:t>Recap: First Four Episodes </a:t>
              </a:r>
              <a:endParaRPr lang="en-US" sz="3000" dirty="0">
                <a:solidFill>
                  <a:schemeClr val="bg1"/>
                </a:solidFill>
                <a:latin typeface="Merriweather" pitchFamily="2" charset="77"/>
              </a:endParaRPr>
            </a:p>
          </p:txBody>
        </p:sp>
      </p:grpSp>
      <p:sp>
        <p:nvSpPr>
          <p:cNvPr id="4" name="TextBox 3">
            <a:extLst>
              <a:ext uri="{FF2B5EF4-FFF2-40B4-BE49-F238E27FC236}">
                <a16:creationId xmlns:a16="http://schemas.microsoft.com/office/drawing/2014/main" id="{F9A74C47-4C5A-2733-771A-4962155C32AE}"/>
              </a:ext>
            </a:extLst>
          </p:cNvPr>
          <p:cNvSpPr txBox="1"/>
          <p:nvPr/>
        </p:nvSpPr>
        <p:spPr>
          <a:xfrm>
            <a:off x="1030415" y="1631683"/>
            <a:ext cx="8505471" cy="4204356"/>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IN" dirty="0"/>
              <a:t>Difficult to predict one year returns, easier to predict over long periods</a:t>
            </a:r>
          </a:p>
          <a:p>
            <a:pPr marL="285750" indent="-285750">
              <a:lnSpc>
                <a:spcPct val="150000"/>
              </a:lnSpc>
              <a:buFont typeface="Arial" panose="020B0604020202020204" pitchFamily="34" charset="0"/>
              <a:buChar char="•"/>
            </a:pPr>
            <a:r>
              <a:rPr lang="en-IN" dirty="0"/>
              <a:t>10 Year Rolling returns: Sensex gave 11.2% CAGR, FD gave 8.2% CAGR</a:t>
            </a:r>
          </a:p>
          <a:p>
            <a:pPr marL="285750" indent="-285750">
              <a:lnSpc>
                <a:spcPct val="150000"/>
              </a:lnSpc>
              <a:buFont typeface="Arial" panose="020B0604020202020204" pitchFamily="34" charset="0"/>
              <a:buChar char="•"/>
            </a:pPr>
            <a:r>
              <a:rPr lang="en-IN" dirty="0"/>
              <a:t>60-40 model portfolio has 10.76% average returns</a:t>
            </a:r>
          </a:p>
          <a:p>
            <a:pPr marL="285750" indent="-285750">
              <a:lnSpc>
                <a:spcPct val="150000"/>
              </a:lnSpc>
              <a:buFont typeface="Arial" panose="020B0604020202020204" pitchFamily="34" charset="0"/>
              <a:buChar char="•"/>
            </a:pPr>
            <a:r>
              <a:rPr lang="en-IN" dirty="0"/>
              <a:t>Savings rate of 25 to 40% is healthy</a:t>
            </a:r>
          </a:p>
          <a:p>
            <a:pPr marL="285750" indent="-285750">
              <a:lnSpc>
                <a:spcPct val="150000"/>
              </a:lnSpc>
              <a:buFont typeface="Arial" panose="020B0604020202020204" pitchFamily="34" charset="0"/>
              <a:buChar char="•"/>
            </a:pPr>
            <a:r>
              <a:rPr lang="en-IN" dirty="0"/>
              <a:t>Investment Planning for 3 big goals (Templates provided on Gulaq.com):</a:t>
            </a:r>
          </a:p>
          <a:p>
            <a:pPr marL="742950" lvl="1" indent="-285750">
              <a:lnSpc>
                <a:spcPct val="150000"/>
              </a:lnSpc>
              <a:buFont typeface="Arial" panose="020B0604020202020204" pitchFamily="34" charset="0"/>
              <a:buChar char="•"/>
            </a:pPr>
            <a:r>
              <a:rPr lang="en-IN" dirty="0"/>
              <a:t>Retirement Planning</a:t>
            </a:r>
          </a:p>
          <a:p>
            <a:pPr marL="742950" lvl="1" indent="-285750">
              <a:lnSpc>
                <a:spcPct val="150000"/>
              </a:lnSpc>
              <a:buFont typeface="Arial" panose="020B0604020202020204" pitchFamily="34" charset="0"/>
              <a:buChar char="•"/>
            </a:pPr>
            <a:r>
              <a:rPr lang="en-IN" dirty="0"/>
              <a:t>Buying a home</a:t>
            </a:r>
          </a:p>
          <a:p>
            <a:pPr marL="742950" lvl="1" indent="-285750">
              <a:lnSpc>
                <a:spcPct val="150000"/>
              </a:lnSpc>
              <a:buFont typeface="Arial" panose="020B0604020202020204" pitchFamily="34" charset="0"/>
              <a:buChar char="•"/>
            </a:pPr>
            <a:r>
              <a:rPr lang="en-IN" dirty="0"/>
              <a:t>children education</a:t>
            </a:r>
          </a:p>
          <a:p>
            <a:pPr marL="285750" indent="-285750">
              <a:lnSpc>
                <a:spcPct val="150000"/>
              </a:lnSpc>
              <a:buFont typeface="Arial" panose="020B0604020202020204" pitchFamily="34" charset="0"/>
              <a:buChar char="•"/>
            </a:pPr>
            <a:r>
              <a:rPr lang="en-IN" dirty="0"/>
              <a:t>Gear based investing: Take risk survey and find out your risk appetite</a:t>
            </a:r>
          </a:p>
          <a:p>
            <a:pPr marL="285750" indent="-285750">
              <a:lnSpc>
                <a:spcPct val="150000"/>
              </a:lnSpc>
              <a:buFont typeface="Arial" panose="020B0604020202020204" pitchFamily="34" charset="0"/>
              <a:buChar char="•"/>
            </a:pPr>
            <a:r>
              <a:rPr lang="en-IN" dirty="0"/>
              <a:t>Liquidity needs or goal target date has a significant impact on your asset allocation</a:t>
            </a:r>
          </a:p>
        </p:txBody>
      </p:sp>
      <p:pic>
        <p:nvPicPr>
          <p:cNvPr id="3" name="Picture 2" descr="Icon&#10;&#10;Description automatically generated">
            <a:extLst>
              <a:ext uri="{FF2B5EF4-FFF2-40B4-BE49-F238E27FC236}">
                <a16:creationId xmlns:a16="http://schemas.microsoft.com/office/drawing/2014/main" id="{6951AD84-A14D-62CE-8CDE-5C39DB7219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18812" y="5598885"/>
            <a:ext cx="1581530" cy="542098"/>
          </a:xfrm>
          <a:prstGeom prst="rect">
            <a:avLst/>
          </a:prstGeom>
        </p:spPr>
      </p:pic>
    </p:spTree>
    <p:extLst>
      <p:ext uri="{BB962C8B-B14F-4D97-AF65-F5344CB8AC3E}">
        <p14:creationId xmlns:p14="http://schemas.microsoft.com/office/powerpoint/2010/main" val="2453137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4ED153D1-03E8-83A0-F849-D0882D88C774}"/>
              </a:ext>
            </a:extLst>
          </p:cNvPr>
          <p:cNvGrpSpPr/>
          <p:nvPr/>
        </p:nvGrpSpPr>
        <p:grpSpPr>
          <a:xfrm>
            <a:off x="0" y="-13252"/>
            <a:ext cx="12192000" cy="1230489"/>
            <a:chOff x="0" y="-13252"/>
            <a:chExt cx="12192000" cy="1230489"/>
          </a:xfrm>
        </p:grpSpPr>
        <p:sp>
          <p:nvSpPr>
            <p:cNvPr id="20" name="Rectangle 19">
              <a:extLst>
                <a:ext uri="{FF2B5EF4-FFF2-40B4-BE49-F238E27FC236}">
                  <a16:creationId xmlns:a16="http://schemas.microsoft.com/office/drawing/2014/main" id="{B0441F5F-9C70-D5CF-8753-93318CF7529E}"/>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BAE66C59-D96A-90AA-D130-6D75B7B1DDC7}"/>
                </a:ext>
              </a:extLst>
            </p:cNvPr>
            <p:cNvSpPr txBox="1"/>
            <p:nvPr/>
          </p:nvSpPr>
          <p:spPr>
            <a:xfrm>
              <a:off x="1030415" y="324993"/>
              <a:ext cx="3727302" cy="553998"/>
            </a:xfrm>
            <a:prstGeom prst="rect">
              <a:avLst/>
            </a:prstGeom>
            <a:noFill/>
          </p:spPr>
          <p:txBody>
            <a:bodyPr wrap="none" rtlCol="0">
              <a:spAutoFit/>
            </a:bodyPr>
            <a:lstStyle/>
            <a:p>
              <a:r>
                <a:rPr lang="en-US" sz="3000" b="1" dirty="0">
                  <a:solidFill>
                    <a:schemeClr val="bg1"/>
                  </a:solidFill>
                  <a:latin typeface="Merriweather" pitchFamily="2" charset="77"/>
                </a:rPr>
                <a:t>Other Assets: Gold</a:t>
              </a:r>
              <a:endParaRPr lang="en-US" sz="3000" dirty="0">
                <a:solidFill>
                  <a:schemeClr val="bg1"/>
                </a:solidFill>
                <a:latin typeface="Merriweather" pitchFamily="2" charset="77"/>
              </a:endParaRPr>
            </a:p>
          </p:txBody>
        </p:sp>
      </p:grpSp>
      <p:pic>
        <p:nvPicPr>
          <p:cNvPr id="5" name="Picture 4" descr="Icon&#10;&#10;Description automatically generated">
            <a:extLst>
              <a:ext uri="{FF2B5EF4-FFF2-40B4-BE49-F238E27FC236}">
                <a16:creationId xmlns:a16="http://schemas.microsoft.com/office/drawing/2014/main" id="{6BC7A320-6C82-5341-8F65-0C0B7FECB06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18812" y="5729514"/>
            <a:ext cx="1581530" cy="542098"/>
          </a:xfrm>
          <a:prstGeom prst="rect">
            <a:avLst/>
          </a:prstGeom>
        </p:spPr>
      </p:pic>
      <p:pic>
        <p:nvPicPr>
          <p:cNvPr id="2" name="Picture 2" descr="image">
            <a:extLst>
              <a:ext uri="{FF2B5EF4-FFF2-40B4-BE49-F238E27FC236}">
                <a16:creationId xmlns:a16="http://schemas.microsoft.com/office/drawing/2014/main" id="{891644E5-AF57-4A7E-B464-B66F51D069C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4167" y="1262121"/>
            <a:ext cx="7256009" cy="527088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Chart 6">
            <a:extLst>
              <a:ext uri="{FF2B5EF4-FFF2-40B4-BE49-F238E27FC236}">
                <a16:creationId xmlns:a16="http://schemas.microsoft.com/office/drawing/2014/main" id="{FEF96973-8E33-1978-ECF5-BA2F9BE63D36}"/>
              </a:ext>
            </a:extLst>
          </p:cNvPr>
          <p:cNvGraphicFramePr/>
          <p:nvPr>
            <p:extLst>
              <p:ext uri="{D42A27DB-BD31-4B8C-83A1-F6EECF244321}">
                <p14:modId xmlns:p14="http://schemas.microsoft.com/office/powerpoint/2010/main" val="3137854033"/>
              </p:ext>
            </p:extLst>
          </p:nvPr>
        </p:nvGraphicFramePr>
        <p:xfrm>
          <a:off x="7761516" y="1262121"/>
          <a:ext cx="3986428" cy="4126308"/>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5326588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4ED153D1-03E8-83A0-F849-D0882D88C774}"/>
              </a:ext>
            </a:extLst>
          </p:cNvPr>
          <p:cNvGrpSpPr/>
          <p:nvPr/>
        </p:nvGrpSpPr>
        <p:grpSpPr>
          <a:xfrm>
            <a:off x="0" y="-13252"/>
            <a:ext cx="12192000" cy="1230489"/>
            <a:chOff x="0" y="-13252"/>
            <a:chExt cx="12192000" cy="1230489"/>
          </a:xfrm>
        </p:grpSpPr>
        <p:sp>
          <p:nvSpPr>
            <p:cNvPr id="20" name="Rectangle 19">
              <a:extLst>
                <a:ext uri="{FF2B5EF4-FFF2-40B4-BE49-F238E27FC236}">
                  <a16:creationId xmlns:a16="http://schemas.microsoft.com/office/drawing/2014/main" id="{B0441F5F-9C70-D5CF-8753-93318CF7529E}"/>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BAE66C59-D96A-90AA-D130-6D75B7B1DDC7}"/>
                </a:ext>
              </a:extLst>
            </p:cNvPr>
            <p:cNvSpPr txBox="1"/>
            <p:nvPr/>
          </p:nvSpPr>
          <p:spPr>
            <a:xfrm>
              <a:off x="1030415" y="324993"/>
              <a:ext cx="4124847" cy="553998"/>
            </a:xfrm>
            <a:prstGeom prst="rect">
              <a:avLst/>
            </a:prstGeom>
            <a:noFill/>
          </p:spPr>
          <p:txBody>
            <a:bodyPr wrap="none" rtlCol="0">
              <a:spAutoFit/>
            </a:bodyPr>
            <a:lstStyle/>
            <a:p>
              <a:r>
                <a:rPr lang="en-US" sz="3000" b="1" dirty="0">
                  <a:solidFill>
                    <a:schemeClr val="bg1"/>
                  </a:solidFill>
                  <a:latin typeface="Merriweather" pitchFamily="2" charset="77"/>
                </a:rPr>
                <a:t>Other Assets: Crypto</a:t>
              </a:r>
              <a:endParaRPr lang="en-US" sz="3000" dirty="0">
                <a:solidFill>
                  <a:schemeClr val="bg1"/>
                </a:solidFill>
                <a:latin typeface="Merriweather" pitchFamily="2" charset="77"/>
              </a:endParaRPr>
            </a:p>
          </p:txBody>
        </p:sp>
      </p:grpSp>
      <p:sp>
        <p:nvSpPr>
          <p:cNvPr id="4" name="TextBox 3">
            <a:extLst>
              <a:ext uri="{FF2B5EF4-FFF2-40B4-BE49-F238E27FC236}">
                <a16:creationId xmlns:a16="http://schemas.microsoft.com/office/drawing/2014/main" id="{F9A74C47-4C5A-2733-771A-4962155C32AE}"/>
              </a:ext>
            </a:extLst>
          </p:cNvPr>
          <p:cNvSpPr txBox="1"/>
          <p:nvPr/>
        </p:nvSpPr>
        <p:spPr>
          <a:xfrm>
            <a:off x="1356986" y="1410132"/>
            <a:ext cx="8505471" cy="1295868"/>
          </a:xfrm>
          <a:prstGeom prst="rect">
            <a:avLst/>
          </a:prstGeom>
          <a:noFill/>
        </p:spPr>
        <p:txBody>
          <a:bodyPr wrap="square" rtlCol="0">
            <a:spAutoFit/>
          </a:bodyPr>
          <a:lstStyle/>
          <a:p>
            <a:pPr>
              <a:lnSpc>
                <a:spcPct val="150000"/>
              </a:lnSpc>
            </a:pPr>
            <a:r>
              <a:rPr lang="en-IN" b="1" dirty="0"/>
              <a:t>Crypto is based on blockchain technology. It creates system which allows exchange of money without any trusted party in the middle. This revolutionary technology has wide range of applications which can be potentially built over coming decades.</a:t>
            </a:r>
          </a:p>
        </p:txBody>
      </p:sp>
      <p:sp>
        <p:nvSpPr>
          <p:cNvPr id="2" name="TextBox 1">
            <a:extLst>
              <a:ext uri="{FF2B5EF4-FFF2-40B4-BE49-F238E27FC236}">
                <a16:creationId xmlns:a16="http://schemas.microsoft.com/office/drawing/2014/main" id="{936BBDCB-2A41-A19F-6773-27872BB6859A}"/>
              </a:ext>
            </a:extLst>
          </p:cNvPr>
          <p:cNvSpPr txBox="1"/>
          <p:nvPr/>
        </p:nvSpPr>
        <p:spPr>
          <a:xfrm>
            <a:off x="1356986" y="2905505"/>
            <a:ext cx="8864701" cy="2542363"/>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IN" dirty="0"/>
              <a:t>The potential for higher profits has attracted many young investors</a:t>
            </a:r>
          </a:p>
          <a:p>
            <a:pPr marL="285750" indent="-285750">
              <a:lnSpc>
                <a:spcPct val="150000"/>
              </a:lnSpc>
              <a:buFont typeface="Arial" panose="020B0604020202020204" pitchFamily="34" charset="0"/>
              <a:buChar char="•"/>
            </a:pPr>
            <a:r>
              <a:rPr lang="en-IN" dirty="0"/>
              <a:t>However, there is a lot of uncertainty in predicting crypto winners</a:t>
            </a:r>
          </a:p>
          <a:p>
            <a:pPr marL="285750" indent="-285750">
              <a:lnSpc>
                <a:spcPct val="150000"/>
              </a:lnSpc>
              <a:buFont typeface="Arial" panose="020B0604020202020204" pitchFamily="34" charset="0"/>
              <a:buChar char="•"/>
            </a:pPr>
            <a:r>
              <a:rPr lang="en-IN" dirty="0"/>
              <a:t>The regulations around crypto are also not clear</a:t>
            </a:r>
          </a:p>
          <a:p>
            <a:pPr marL="285750" indent="-285750">
              <a:lnSpc>
                <a:spcPct val="150000"/>
              </a:lnSpc>
              <a:buFont typeface="Arial" panose="020B0604020202020204" pitchFamily="34" charset="0"/>
              <a:buChar char="•"/>
            </a:pPr>
            <a:r>
              <a:rPr lang="en-IN" dirty="0"/>
              <a:t>The underdeveloped institutions which provide access to crypto are also not regulated</a:t>
            </a:r>
          </a:p>
          <a:p>
            <a:pPr marL="285750" indent="-285750">
              <a:lnSpc>
                <a:spcPct val="150000"/>
              </a:lnSpc>
              <a:buFont typeface="Arial" panose="020B0604020202020204" pitchFamily="34" charset="0"/>
              <a:buChar char="•"/>
            </a:pPr>
            <a:r>
              <a:rPr lang="en-IN" dirty="0"/>
              <a:t>In 2005, Mt. Gox was the largest exchange which lost lot of money due to security issues</a:t>
            </a:r>
          </a:p>
          <a:p>
            <a:pPr marL="285750" indent="-285750">
              <a:lnSpc>
                <a:spcPct val="150000"/>
              </a:lnSpc>
              <a:buFont typeface="Arial" panose="020B0604020202020204" pitchFamily="34" charset="0"/>
              <a:buChar char="•"/>
            </a:pPr>
            <a:r>
              <a:rPr lang="en-IN" dirty="0"/>
              <a:t>Similarly in 2022, FTX being the large exchange declared bankruptcy</a:t>
            </a:r>
          </a:p>
        </p:txBody>
      </p:sp>
      <p:sp>
        <p:nvSpPr>
          <p:cNvPr id="5" name="TextBox 4">
            <a:extLst>
              <a:ext uri="{FF2B5EF4-FFF2-40B4-BE49-F238E27FC236}">
                <a16:creationId xmlns:a16="http://schemas.microsoft.com/office/drawing/2014/main" id="{0F5A4AC8-E5DB-E6DD-FA0F-12DA48F99F89}"/>
              </a:ext>
            </a:extLst>
          </p:cNvPr>
          <p:cNvSpPr txBox="1"/>
          <p:nvPr/>
        </p:nvSpPr>
        <p:spPr>
          <a:xfrm>
            <a:off x="1356986" y="5634153"/>
            <a:ext cx="8505471" cy="464871"/>
          </a:xfrm>
          <a:prstGeom prst="rect">
            <a:avLst/>
          </a:prstGeom>
          <a:noFill/>
        </p:spPr>
        <p:txBody>
          <a:bodyPr wrap="square" rtlCol="0">
            <a:spAutoFit/>
          </a:bodyPr>
          <a:lstStyle/>
          <a:p>
            <a:pPr>
              <a:lnSpc>
                <a:spcPct val="150000"/>
              </a:lnSpc>
            </a:pPr>
            <a:r>
              <a:rPr lang="en-IN" i="1" dirty="0"/>
              <a:t>We recommend retail investors to stay away from crypto, till the regulations get clear. </a:t>
            </a:r>
          </a:p>
        </p:txBody>
      </p:sp>
      <p:pic>
        <p:nvPicPr>
          <p:cNvPr id="6" name="Picture 5" descr="Icon&#10;&#10;Description automatically generated">
            <a:extLst>
              <a:ext uri="{FF2B5EF4-FFF2-40B4-BE49-F238E27FC236}">
                <a16:creationId xmlns:a16="http://schemas.microsoft.com/office/drawing/2014/main" id="{F1AC4D9D-DAA0-EDB1-6C3B-4A26455BB81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18812" y="5729514"/>
            <a:ext cx="1581530" cy="542098"/>
          </a:xfrm>
          <a:prstGeom prst="rect">
            <a:avLst/>
          </a:prstGeom>
        </p:spPr>
      </p:pic>
    </p:spTree>
    <p:extLst>
      <p:ext uri="{BB962C8B-B14F-4D97-AF65-F5344CB8AC3E}">
        <p14:creationId xmlns:p14="http://schemas.microsoft.com/office/powerpoint/2010/main" val="2823125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4ED153D1-03E8-83A0-F849-D0882D88C774}"/>
              </a:ext>
            </a:extLst>
          </p:cNvPr>
          <p:cNvGrpSpPr/>
          <p:nvPr/>
        </p:nvGrpSpPr>
        <p:grpSpPr>
          <a:xfrm>
            <a:off x="0" y="-13252"/>
            <a:ext cx="12192000" cy="1230489"/>
            <a:chOff x="0" y="-13252"/>
            <a:chExt cx="12192000" cy="1230489"/>
          </a:xfrm>
        </p:grpSpPr>
        <p:sp>
          <p:nvSpPr>
            <p:cNvPr id="20" name="Rectangle 19">
              <a:extLst>
                <a:ext uri="{FF2B5EF4-FFF2-40B4-BE49-F238E27FC236}">
                  <a16:creationId xmlns:a16="http://schemas.microsoft.com/office/drawing/2014/main" id="{B0441F5F-9C70-D5CF-8753-93318CF7529E}"/>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BAE66C59-D96A-90AA-D130-6D75B7B1DDC7}"/>
                </a:ext>
              </a:extLst>
            </p:cNvPr>
            <p:cNvSpPr txBox="1"/>
            <p:nvPr/>
          </p:nvSpPr>
          <p:spPr>
            <a:xfrm>
              <a:off x="1030415" y="324993"/>
              <a:ext cx="4764446" cy="553998"/>
            </a:xfrm>
            <a:prstGeom prst="rect">
              <a:avLst/>
            </a:prstGeom>
            <a:noFill/>
          </p:spPr>
          <p:txBody>
            <a:bodyPr wrap="none" rtlCol="0">
              <a:spAutoFit/>
            </a:bodyPr>
            <a:lstStyle/>
            <a:p>
              <a:r>
                <a:rPr lang="en-US" sz="3000" b="1" dirty="0">
                  <a:solidFill>
                    <a:schemeClr val="bg1"/>
                  </a:solidFill>
                  <a:latin typeface="Merriweather" pitchFamily="2" charset="77"/>
                </a:rPr>
                <a:t>Other Assets: Insurance</a:t>
              </a:r>
              <a:endParaRPr lang="en-US" sz="3000" dirty="0">
                <a:solidFill>
                  <a:schemeClr val="bg1"/>
                </a:solidFill>
                <a:latin typeface="Merriweather" pitchFamily="2" charset="77"/>
              </a:endParaRPr>
            </a:p>
          </p:txBody>
        </p:sp>
      </p:grpSp>
      <p:sp>
        <p:nvSpPr>
          <p:cNvPr id="4" name="TextBox 3">
            <a:extLst>
              <a:ext uri="{FF2B5EF4-FFF2-40B4-BE49-F238E27FC236}">
                <a16:creationId xmlns:a16="http://schemas.microsoft.com/office/drawing/2014/main" id="{F9A74C47-4C5A-2733-771A-4962155C32AE}"/>
              </a:ext>
            </a:extLst>
          </p:cNvPr>
          <p:cNvSpPr txBox="1"/>
          <p:nvPr/>
        </p:nvSpPr>
        <p:spPr>
          <a:xfrm>
            <a:off x="1030415" y="1410132"/>
            <a:ext cx="9702900" cy="1295868"/>
          </a:xfrm>
          <a:prstGeom prst="rect">
            <a:avLst/>
          </a:prstGeom>
          <a:noFill/>
        </p:spPr>
        <p:txBody>
          <a:bodyPr wrap="square" rtlCol="0">
            <a:spAutoFit/>
          </a:bodyPr>
          <a:lstStyle/>
          <a:p>
            <a:pPr>
              <a:lnSpc>
                <a:spcPct val="150000"/>
              </a:lnSpc>
            </a:pPr>
            <a:r>
              <a:rPr lang="en-IN" dirty="0"/>
              <a:t>Insurance products are designed to overcome risks that individual investor can’t overcome. The younger the person, the more insurance they need to carry. Thumb rule is insured amount should be equal to the current value of savings over their career. Insurance covers primarily 3 risks:</a:t>
            </a:r>
          </a:p>
        </p:txBody>
      </p:sp>
      <p:sp>
        <p:nvSpPr>
          <p:cNvPr id="2" name="TextBox 1">
            <a:extLst>
              <a:ext uri="{FF2B5EF4-FFF2-40B4-BE49-F238E27FC236}">
                <a16:creationId xmlns:a16="http://schemas.microsoft.com/office/drawing/2014/main" id="{936BBDCB-2A41-A19F-6773-27872BB6859A}"/>
              </a:ext>
            </a:extLst>
          </p:cNvPr>
          <p:cNvSpPr txBox="1"/>
          <p:nvPr/>
        </p:nvSpPr>
        <p:spPr>
          <a:xfrm>
            <a:off x="1030415" y="2771653"/>
            <a:ext cx="8864701" cy="3373359"/>
          </a:xfrm>
          <a:prstGeom prst="rect">
            <a:avLst/>
          </a:prstGeom>
          <a:noFill/>
        </p:spPr>
        <p:txBody>
          <a:bodyPr wrap="square" rtlCol="0">
            <a:spAutoFit/>
          </a:bodyPr>
          <a:lstStyle/>
          <a:p>
            <a:pPr>
              <a:lnSpc>
                <a:spcPct val="150000"/>
              </a:lnSpc>
            </a:pPr>
            <a:r>
              <a:rPr lang="en-IN" b="1" dirty="0"/>
              <a:t>Health: </a:t>
            </a:r>
          </a:p>
          <a:p>
            <a:pPr marL="285750" indent="-285750">
              <a:lnSpc>
                <a:spcPct val="150000"/>
              </a:lnSpc>
              <a:buFont typeface="Arial" panose="020B0604020202020204" pitchFamily="34" charset="0"/>
              <a:buChar char="•"/>
            </a:pPr>
            <a:r>
              <a:rPr lang="en-IN" dirty="0"/>
              <a:t>Huge healthcare costs can ruin financial life of investors</a:t>
            </a:r>
          </a:p>
          <a:p>
            <a:pPr marL="285750" indent="-285750">
              <a:lnSpc>
                <a:spcPct val="150000"/>
              </a:lnSpc>
              <a:buFont typeface="Arial" panose="020B0604020202020204" pitchFamily="34" charset="0"/>
              <a:buChar char="•"/>
            </a:pPr>
            <a:r>
              <a:rPr lang="en-IN" dirty="0"/>
              <a:t>Cost of treatment is high, though the chance of needing treatment is low</a:t>
            </a:r>
          </a:p>
          <a:p>
            <a:pPr>
              <a:lnSpc>
                <a:spcPct val="150000"/>
              </a:lnSpc>
            </a:pPr>
            <a:r>
              <a:rPr lang="en-IN" b="1" dirty="0"/>
              <a:t>Early death of earning member:</a:t>
            </a:r>
          </a:p>
          <a:p>
            <a:pPr marL="285750" indent="-285750">
              <a:lnSpc>
                <a:spcPct val="150000"/>
              </a:lnSpc>
              <a:buFont typeface="Arial" panose="020B0604020202020204" pitchFamily="34" charset="0"/>
              <a:buChar char="•"/>
            </a:pPr>
            <a:r>
              <a:rPr lang="en-IN" dirty="0"/>
              <a:t>Every family has a earning member, who earns more and takes care of family’s needs</a:t>
            </a:r>
          </a:p>
          <a:p>
            <a:pPr marL="285750" indent="-285750">
              <a:lnSpc>
                <a:spcPct val="150000"/>
              </a:lnSpc>
              <a:buFont typeface="Arial" panose="020B0604020202020204" pitchFamily="34" charset="0"/>
              <a:buChar char="•"/>
            </a:pPr>
            <a:r>
              <a:rPr lang="en-IN" dirty="0"/>
              <a:t>In case of untimely death of such member, insurance protects the dependents</a:t>
            </a:r>
          </a:p>
          <a:p>
            <a:pPr>
              <a:lnSpc>
                <a:spcPct val="150000"/>
              </a:lnSpc>
            </a:pPr>
            <a:r>
              <a:rPr lang="en-IN" b="1" dirty="0"/>
              <a:t>Risk of uncertainty during retirement years:</a:t>
            </a:r>
          </a:p>
          <a:p>
            <a:pPr marL="285750" indent="-285750">
              <a:lnSpc>
                <a:spcPct val="150000"/>
              </a:lnSpc>
              <a:buFont typeface="Arial" panose="020B0604020202020204" pitchFamily="34" charset="0"/>
              <a:buChar char="•"/>
            </a:pPr>
            <a:r>
              <a:rPr lang="en-IN" dirty="0"/>
              <a:t>Likely to happen if planned life expectancy is lower than actual lifetime</a:t>
            </a:r>
          </a:p>
        </p:txBody>
      </p:sp>
      <p:pic>
        <p:nvPicPr>
          <p:cNvPr id="6" name="Picture 5" descr="Icon&#10;&#10;Description automatically generated">
            <a:extLst>
              <a:ext uri="{FF2B5EF4-FFF2-40B4-BE49-F238E27FC236}">
                <a16:creationId xmlns:a16="http://schemas.microsoft.com/office/drawing/2014/main" id="{F1AC4D9D-DAA0-EDB1-6C3B-4A26455BB81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18812" y="5729514"/>
            <a:ext cx="1581530" cy="542098"/>
          </a:xfrm>
          <a:prstGeom prst="rect">
            <a:avLst/>
          </a:prstGeom>
        </p:spPr>
      </p:pic>
    </p:spTree>
    <p:extLst>
      <p:ext uri="{BB962C8B-B14F-4D97-AF65-F5344CB8AC3E}">
        <p14:creationId xmlns:p14="http://schemas.microsoft.com/office/powerpoint/2010/main" val="3594979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4ED153D1-03E8-83A0-F849-D0882D88C774}"/>
              </a:ext>
            </a:extLst>
          </p:cNvPr>
          <p:cNvGrpSpPr/>
          <p:nvPr/>
        </p:nvGrpSpPr>
        <p:grpSpPr>
          <a:xfrm>
            <a:off x="0" y="-13252"/>
            <a:ext cx="12192000" cy="1230489"/>
            <a:chOff x="0" y="-13252"/>
            <a:chExt cx="12192000" cy="1230489"/>
          </a:xfrm>
        </p:grpSpPr>
        <p:sp>
          <p:nvSpPr>
            <p:cNvPr id="20" name="Rectangle 19">
              <a:extLst>
                <a:ext uri="{FF2B5EF4-FFF2-40B4-BE49-F238E27FC236}">
                  <a16:creationId xmlns:a16="http://schemas.microsoft.com/office/drawing/2014/main" id="{B0441F5F-9C70-D5CF-8753-93318CF7529E}"/>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BAE66C59-D96A-90AA-D130-6D75B7B1DDC7}"/>
                </a:ext>
              </a:extLst>
            </p:cNvPr>
            <p:cNvSpPr txBox="1"/>
            <p:nvPr/>
          </p:nvSpPr>
          <p:spPr>
            <a:xfrm>
              <a:off x="1030415" y="324993"/>
              <a:ext cx="4374916" cy="553998"/>
            </a:xfrm>
            <a:prstGeom prst="rect">
              <a:avLst/>
            </a:prstGeom>
            <a:noFill/>
          </p:spPr>
          <p:txBody>
            <a:bodyPr wrap="none" rtlCol="0">
              <a:spAutoFit/>
            </a:bodyPr>
            <a:lstStyle/>
            <a:p>
              <a:r>
                <a:rPr lang="en-US" sz="3000" b="1" dirty="0">
                  <a:solidFill>
                    <a:schemeClr val="bg1"/>
                  </a:solidFill>
                  <a:latin typeface="Merriweather" pitchFamily="2" charset="77"/>
                </a:rPr>
                <a:t>Other Assets: Annuity</a:t>
              </a:r>
              <a:endParaRPr lang="en-US" sz="3000" dirty="0">
                <a:solidFill>
                  <a:schemeClr val="bg1"/>
                </a:solidFill>
                <a:latin typeface="Merriweather" pitchFamily="2" charset="77"/>
              </a:endParaRPr>
            </a:p>
          </p:txBody>
        </p:sp>
      </p:grpSp>
      <p:sp>
        <p:nvSpPr>
          <p:cNvPr id="4" name="TextBox 3">
            <a:extLst>
              <a:ext uri="{FF2B5EF4-FFF2-40B4-BE49-F238E27FC236}">
                <a16:creationId xmlns:a16="http://schemas.microsoft.com/office/drawing/2014/main" id="{F9A74C47-4C5A-2733-771A-4962155C32AE}"/>
              </a:ext>
            </a:extLst>
          </p:cNvPr>
          <p:cNvSpPr txBox="1"/>
          <p:nvPr/>
        </p:nvSpPr>
        <p:spPr>
          <a:xfrm>
            <a:off x="1030415" y="1410132"/>
            <a:ext cx="9702900" cy="880369"/>
          </a:xfrm>
          <a:prstGeom prst="rect">
            <a:avLst/>
          </a:prstGeom>
          <a:noFill/>
        </p:spPr>
        <p:txBody>
          <a:bodyPr wrap="square" rtlCol="0">
            <a:spAutoFit/>
          </a:bodyPr>
          <a:lstStyle/>
          <a:p>
            <a:pPr>
              <a:lnSpc>
                <a:spcPct val="150000"/>
              </a:lnSpc>
            </a:pPr>
            <a:r>
              <a:rPr lang="en-IN" dirty="0"/>
              <a:t>We plan for retirement keeping certain life expectancy in mind. However, there is a risk of uncertainty if the actual life time exceeds the planned life expectancy.</a:t>
            </a:r>
          </a:p>
        </p:txBody>
      </p:sp>
      <p:sp>
        <p:nvSpPr>
          <p:cNvPr id="2" name="TextBox 1">
            <a:extLst>
              <a:ext uri="{FF2B5EF4-FFF2-40B4-BE49-F238E27FC236}">
                <a16:creationId xmlns:a16="http://schemas.microsoft.com/office/drawing/2014/main" id="{936BBDCB-2A41-A19F-6773-27872BB6859A}"/>
              </a:ext>
            </a:extLst>
          </p:cNvPr>
          <p:cNvSpPr txBox="1"/>
          <p:nvPr/>
        </p:nvSpPr>
        <p:spPr>
          <a:xfrm>
            <a:off x="1182815" y="2483396"/>
            <a:ext cx="8864701" cy="2126864"/>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IN" dirty="0"/>
              <a:t>An annuity is a combination of insurance and investment product</a:t>
            </a:r>
          </a:p>
          <a:p>
            <a:pPr marL="285750" indent="-285750">
              <a:lnSpc>
                <a:spcPct val="150000"/>
              </a:lnSpc>
              <a:buFont typeface="Arial" panose="020B0604020202020204" pitchFamily="34" charset="0"/>
              <a:buChar char="•"/>
            </a:pPr>
            <a:r>
              <a:rPr lang="en-IN" dirty="0"/>
              <a:t>It protects against how long one needs retirement savings</a:t>
            </a:r>
          </a:p>
          <a:p>
            <a:pPr marL="285750" indent="-285750">
              <a:lnSpc>
                <a:spcPct val="150000"/>
              </a:lnSpc>
              <a:buFont typeface="Arial" panose="020B0604020202020204" pitchFamily="34" charset="0"/>
              <a:buChar char="•"/>
            </a:pPr>
            <a:r>
              <a:rPr lang="en-IN" dirty="0"/>
              <a:t>Annuity product bridges the gap between those whose actual life time is shorter than planned, and those whose actual life time is more than planned one.</a:t>
            </a:r>
          </a:p>
          <a:p>
            <a:pPr marL="285750" indent="-285750">
              <a:lnSpc>
                <a:spcPct val="150000"/>
              </a:lnSpc>
              <a:buFont typeface="Arial" panose="020B0604020202020204" pitchFamily="34" charset="0"/>
              <a:buChar char="•"/>
            </a:pPr>
            <a:r>
              <a:rPr lang="en-IN" dirty="0"/>
              <a:t>So, everyone receives the same amount of return every year</a:t>
            </a:r>
          </a:p>
        </p:txBody>
      </p:sp>
      <p:pic>
        <p:nvPicPr>
          <p:cNvPr id="6" name="Picture 5" descr="Icon&#10;&#10;Description automatically generated">
            <a:extLst>
              <a:ext uri="{FF2B5EF4-FFF2-40B4-BE49-F238E27FC236}">
                <a16:creationId xmlns:a16="http://schemas.microsoft.com/office/drawing/2014/main" id="{F1AC4D9D-DAA0-EDB1-6C3B-4A26455BB81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18812" y="5729514"/>
            <a:ext cx="1581530" cy="542098"/>
          </a:xfrm>
          <a:prstGeom prst="rect">
            <a:avLst/>
          </a:prstGeom>
        </p:spPr>
      </p:pic>
    </p:spTree>
    <p:extLst>
      <p:ext uri="{BB962C8B-B14F-4D97-AF65-F5344CB8AC3E}">
        <p14:creationId xmlns:p14="http://schemas.microsoft.com/office/powerpoint/2010/main" val="120649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4ED153D1-03E8-83A0-F849-D0882D88C774}"/>
              </a:ext>
            </a:extLst>
          </p:cNvPr>
          <p:cNvGrpSpPr/>
          <p:nvPr/>
        </p:nvGrpSpPr>
        <p:grpSpPr>
          <a:xfrm>
            <a:off x="0" y="-13252"/>
            <a:ext cx="12192000" cy="1230489"/>
            <a:chOff x="0" y="-13252"/>
            <a:chExt cx="12192000" cy="1230489"/>
          </a:xfrm>
        </p:grpSpPr>
        <p:sp>
          <p:nvSpPr>
            <p:cNvPr id="20" name="Rectangle 19">
              <a:extLst>
                <a:ext uri="{FF2B5EF4-FFF2-40B4-BE49-F238E27FC236}">
                  <a16:creationId xmlns:a16="http://schemas.microsoft.com/office/drawing/2014/main" id="{B0441F5F-9C70-D5CF-8753-93318CF7529E}"/>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BAE66C59-D96A-90AA-D130-6D75B7B1DDC7}"/>
                </a:ext>
              </a:extLst>
            </p:cNvPr>
            <p:cNvSpPr txBox="1"/>
            <p:nvPr/>
          </p:nvSpPr>
          <p:spPr>
            <a:xfrm>
              <a:off x="1030415" y="324993"/>
              <a:ext cx="5274201" cy="553998"/>
            </a:xfrm>
            <a:prstGeom prst="rect">
              <a:avLst/>
            </a:prstGeom>
            <a:noFill/>
          </p:spPr>
          <p:txBody>
            <a:bodyPr wrap="none" rtlCol="0">
              <a:spAutoFit/>
            </a:bodyPr>
            <a:lstStyle/>
            <a:p>
              <a:r>
                <a:rPr lang="en-US" sz="3000" b="1" dirty="0">
                  <a:solidFill>
                    <a:schemeClr val="bg1"/>
                  </a:solidFill>
                  <a:latin typeface="Merriweather" pitchFamily="2" charset="77"/>
                </a:rPr>
                <a:t>Other Assets: NPS and PPF</a:t>
              </a:r>
              <a:endParaRPr lang="en-US" sz="3000" dirty="0">
                <a:solidFill>
                  <a:schemeClr val="bg1"/>
                </a:solidFill>
                <a:latin typeface="Merriweather" pitchFamily="2" charset="77"/>
              </a:endParaRPr>
            </a:p>
          </p:txBody>
        </p:sp>
      </p:grpSp>
      <p:sp>
        <p:nvSpPr>
          <p:cNvPr id="4" name="TextBox 3">
            <a:extLst>
              <a:ext uri="{FF2B5EF4-FFF2-40B4-BE49-F238E27FC236}">
                <a16:creationId xmlns:a16="http://schemas.microsoft.com/office/drawing/2014/main" id="{F9A74C47-4C5A-2733-771A-4962155C32AE}"/>
              </a:ext>
            </a:extLst>
          </p:cNvPr>
          <p:cNvSpPr txBox="1"/>
          <p:nvPr/>
        </p:nvSpPr>
        <p:spPr>
          <a:xfrm>
            <a:off x="1356986" y="1235961"/>
            <a:ext cx="8505471" cy="464871"/>
          </a:xfrm>
          <a:prstGeom prst="rect">
            <a:avLst/>
          </a:prstGeom>
          <a:noFill/>
        </p:spPr>
        <p:txBody>
          <a:bodyPr wrap="square" rtlCol="0">
            <a:spAutoFit/>
          </a:bodyPr>
          <a:lstStyle/>
          <a:p>
            <a:pPr>
              <a:lnSpc>
                <a:spcPct val="150000"/>
              </a:lnSpc>
            </a:pPr>
            <a:r>
              <a:rPr lang="en-IN" b="1" dirty="0"/>
              <a:t>Tax efficient investment products provided by Indian Govt.</a:t>
            </a:r>
          </a:p>
        </p:txBody>
      </p:sp>
      <p:graphicFrame>
        <p:nvGraphicFramePr>
          <p:cNvPr id="6" name="Table 4">
            <a:extLst>
              <a:ext uri="{FF2B5EF4-FFF2-40B4-BE49-F238E27FC236}">
                <a16:creationId xmlns:a16="http://schemas.microsoft.com/office/drawing/2014/main" id="{226C7AE1-5A26-8424-EC0B-FEE3FC415641}"/>
              </a:ext>
            </a:extLst>
          </p:cNvPr>
          <p:cNvGraphicFramePr>
            <a:graphicFrameLocks noGrp="1"/>
          </p:cNvGraphicFramePr>
          <p:nvPr>
            <p:extLst>
              <p:ext uri="{D42A27DB-BD31-4B8C-83A1-F6EECF244321}">
                <p14:modId xmlns:p14="http://schemas.microsoft.com/office/powerpoint/2010/main" val="1384201059"/>
              </p:ext>
            </p:extLst>
          </p:nvPr>
        </p:nvGraphicFramePr>
        <p:xfrm>
          <a:off x="1429657" y="1875003"/>
          <a:ext cx="8128000" cy="4406392"/>
        </p:xfrm>
        <a:graphic>
          <a:graphicData uri="http://schemas.openxmlformats.org/drawingml/2006/table">
            <a:tbl>
              <a:tblPr firstRow="1" bandRow="1">
                <a:tableStyleId>{5940675A-B579-460E-94D1-54222C63F5DA}</a:tableStyleId>
              </a:tblPr>
              <a:tblGrid>
                <a:gridCol w="4064000">
                  <a:extLst>
                    <a:ext uri="{9D8B030D-6E8A-4147-A177-3AD203B41FA5}">
                      <a16:colId xmlns:a16="http://schemas.microsoft.com/office/drawing/2014/main" val="1328064063"/>
                    </a:ext>
                  </a:extLst>
                </a:gridCol>
                <a:gridCol w="4064000">
                  <a:extLst>
                    <a:ext uri="{9D8B030D-6E8A-4147-A177-3AD203B41FA5}">
                      <a16:colId xmlns:a16="http://schemas.microsoft.com/office/drawing/2014/main" val="1637301239"/>
                    </a:ext>
                  </a:extLst>
                </a:gridCol>
              </a:tblGrid>
              <a:tr h="370840">
                <a:tc>
                  <a:txBody>
                    <a:bodyPr/>
                    <a:lstStyle/>
                    <a:p>
                      <a:pPr algn="ctr">
                        <a:lnSpc>
                          <a:spcPct val="150000"/>
                        </a:lnSpc>
                      </a:pPr>
                      <a:r>
                        <a:rPr lang="en-IN" b="1" dirty="0"/>
                        <a:t>NPS</a:t>
                      </a:r>
                    </a:p>
                  </a:txBody>
                  <a:tcPr/>
                </a:tc>
                <a:tc>
                  <a:txBody>
                    <a:bodyPr/>
                    <a:lstStyle/>
                    <a:p>
                      <a:pPr algn="ctr">
                        <a:lnSpc>
                          <a:spcPct val="150000"/>
                        </a:lnSpc>
                      </a:pPr>
                      <a:r>
                        <a:rPr lang="en-IN" b="1" dirty="0"/>
                        <a:t>PPF</a:t>
                      </a:r>
                    </a:p>
                  </a:txBody>
                  <a:tcPr/>
                </a:tc>
                <a:extLst>
                  <a:ext uri="{0D108BD9-81ED-4DB2-BD59-A6C34878D82A}">
                    <a16:rowId xmlns:a16="http://schemas.microsoft.com/office/drawing/2014/main" val="3275464338"/>
                  </a:ext>
                </a:extLst>
              </a:tr>
              <a:tr h="370840">
                <a:tc>
                  <a:txBody>
                    <a:bodyPr/>
                    <a:lstStyle/>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dirty="0"/>
                        <a:t>Allows stock market investing though NPS managed schemes</a:t>
                      </a:r>
                    </a:p>
                  </a:txBody>
                  <a:tcPr/>
                </a:tc>
                <a:tc>
                  <a:txBody>
                    <a:bodyPr/>
                    <a:lstStyle/>
                    <a:p>
                      <a:pPr marL="285750" indent="-285750">
                        <a:lnSpc>
                          <a:spcPct val="150000"/>
                        </a:lnSpc>
                        <a:buFont typeface="Arial" panose="020B0604020202020204" pitchFamily="34" charset="0"/>
                        <a:buChar char="•"/>
                      </a:pPr>
                      <a:r>
                        <a:rPr lang="en-US" dirty="0"/>
                        <a:t>PPF provides fixed returns</a:t>
                      </a:r>
                    </a:p>
                  </a:txBody>
                  <a:tcPr/>
                </a:tc>
                <a:extLst>
                  <a:ext uri="{0D108BD9-81ED-4DB2-BD59-A6C34878D82A}">
                    <a16:rowId xmlns:a16="http://schemas.microsoft.com/office/drawing/2014/main" val="306517252"/>
                  </a:ext>
                </a:extLst>
              </a:tr>
              <a:tr h="370840">
                <a:tc>
                  <a:txBody>
                    <a:bodyPr/>
                    <a:lstStyle/>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dirty="0"/>
                        <a:t>Maturity – 60 years of Age</a:t>
                      </a:r>
                    </a:p>
                  </a:txBody>
                  <a:tcPr/>
                </a:tc>
                <a:tc>
                  <a:txBody>
                    <a:bodyPr/>
                    <a:lstStyle/>
                    <a:p>
                      <a:pPr marL="285750" indent="-285750">
                        <a:lnSpc>
                          <a:spcPct val="150000"/>
                        </a:lnSpc>
                        <a:buFont typeface="Arial" panose="020B0604020202020204" pitchFamily="34" charset="0"/>
                        <a:buChar char="•"/>
                      </a:pPr>
                      <a:r>
                        <a:rPr lang="en-IN" dirty="0"/>
                        <a:t>Maturity – Upon retirement</a:t>
                      </a:r>
                    </a:p>
                  </a:txBody>
                  <a:tcPr/>
                </a:tc>
                <a:extLst>
                  <a:ext uri="{0D108BD9-81ED-4DB2-BD59-A6C34878D82A}">
                    <a16:rowId xmlns:a16="http://schemas.microsoft.com/office/drawing/2014/main" val="2441946244"/>
                  </a:ext>
                </a:extLst>
              </a:tr>
              <a:tr h="370840">
                <a:tc>
                  <a:txBody>
                    <a:bodyPr/>
                    <a:lstStyle/>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dirty="0"/>
                        <a:t>Returns </a:t>
                      </a:r>
                      <a:r>
                        <a:rPr lang="en-US" dirty="0">
                          <a:sym typeface="Wingdings" panose="05000000000000000000" pitchFamily="2" charset="2"/>
                        </a:rPr>
                        <a:t> </a:t>
                      </a:r>
                      <a:r>
                        <a:rPr lang="en-US" dirty="0"/>
                        <a:t>10 to 12% (in long term)</a:t>
                      </a:r>
                    </a:p>
                  </a:txBody>
                  <a:tcPr/>
                </a:tc>
                <a:tc>
                  <a:txBody>
                    <a:bodyPr/>
                    <a:lstStyle/>
                    <a:p>
                      <a:pPr marL="285750" indent="-285750">
                        <a:lnSpc>
                          <a:spcPct val="150000"/>
                        </a:lnSpc>
                        <a:buFont typeface="Arial" panose="020B0604020202020204" pitchFamily="34" charset="0"/>
                        <a:buChar char="•"/>
                      </a:pPr>
                      <a:r>
                        <a:rPr lang="en-IN" dirty="0"/>
                        <a:t>Returns </a:t>
                      </a:r>
                      <a:r>
                        <a:rPr lang="en-IN" dirty="0">
                          <a:sym typeface="Wingdings" panose="05000000000000000000" pitchFamily="2" charset="2"/>
                        </a:rPr>
                        <a:t> </a:t>
                      </a:r>
                      <a:r>
                        <a:rPr lang="en-IN" dirty="0"/>
                        <a:t>7 to 8% (historical)</a:t>
                      </a:r>
                    </a:p>
                  </a:txBody>
                  <a:tcPr/>
                </a:tc>
                <a:extLst>
                  <a:ext uri="{0D108BD9-81ED-4DB2-BD59-A6C34878D82A}">
                    <a16:rowId xmlns:a16="http://schemas.microsoft.com/office/drawing/2014/main" val="1051962490"/>
                  </a:ext>
                </a:extLst>
              </a:tr>
              <a:tr h="370840">
                <a:tc>
                  <a:txBody>
                    <a:bodyPr/>
                    <a:lstStyle/>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dirty="0"/>
                        <a:t>At maturity, 60% of the corpus can be withdrawn. Full Tax exempted. 40% is used to buy annuity, the income on annuity is taxable.</a:t>
                      </a:r>
                    </a:p>
                  </a:txBody>
                  <a:tcPr/>
                </a:tc>
                <a:tc>
                  <a:txBody>
                    <a:bodyPr/>
                    <a:lstStyle/>
                    <a:p>
                      <a:pPr marL="285750" indent="-285750">
                        <a:lnSpc>
                          <a:spcPct val="150000"/>
                        </a:lnSpc>
                        <a:buFont typeface="Arial" panose="020B0604020202020204" pitchFamily="34" charset="0"/>
                        <a:buChar char="•"/>
                      </a:pPr>
                      <a:r>
                        <a:rPr lang="en-IN" dirty="0"/>
                        <a:t>Fully Tax exempted</a:t>
                      </a:r>
                    </a:p>
                  </a:txBody>
                  <a:tcPr/>
                </a:tc>
                <a:extLst>
                  <a:ext uri="{0D108BD9-81ED-4DB2-BD59-A6C34878D82A}">
                    <a16:rowId xmlns:a16="http://schemas.microsoft.com/office/drawing/2014/main" val="1573197673"/>
                  </a:ext>
                </a:extLst>
              </a:tr>
              <a:tr h="370840">
                <a:tc>
                  <a:txBody>
                    <a:bodyPr/>
                    <a:lstStyle/>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dirty="0"/>
                        <a:t>Invest up to 2 Lakhs per year</a:t>
                      </a:r>
                    </a:p>
                  </a:txBody>
                  <a:tcPr/>
                </a:tc>
                <a:tc>
                  <a:txBody>
                    <a:bodyPr/>
                    <a:lstStyle/>
                    <a:p>
                      <a:pPr marL="285750" indent="-285750">
                        <a:lnSpc>
                          <a:spcPct val="150000"/>
                        </a:lnSpc>
                        <a:buFont typeface="Arial" panose="020B0604020202020204" pitchFamily="34" charset="0"/>
                        <a:buChar char="•"/>
                      </a:pPr>
                      <a:r>
                        <a:rPr lang="en-IN" dirty="0"/>
                        <a:t>Invest up to 1.5 Lakhs per year</a:t>
                      </a:r>
                    </a:p>
                  </a:txBody>
                  <a:tcPr/>
                </a:tc>
                <a:extLst>
                  <a:ext uri="{0D108BD9-81ED-4DB2-BD59-A6C34878D82A}">
                    <a16:rowId xmlns:a16="http://schemas.microsoft.com/office/drawing/2014/main" val="2220918933"/>
                  </a:ext>
                </a:extLst>
              </a:tr>
            </a:tbl>
          </a:graphicData>
        </a:graphic>
      </p:graphicFrame>
      <p:pic>
        <p:nvPicPr>
          <p:cNvPr id="2" name="Picture 1" descr="Icon&#10;&#10;Description automatically generated">
            <a:extLst>
              <a:ext uri="{FF2B5EF4-FFF2-40B4-BE49-F238E27FC236}">
                <a16:creationId xmlns:a16="http://schemas.microsoft.com/office/drawing/2014/main" id="{B7F61A06-56B6-4491-8386-2BC0850BF31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18812" y="5729514"/>
            <a:ext cx="1581530" cy="542098"/>
          </a:xfrm>
          <a:prstGeom prst="rect">
            <a:avLst/>
          </a:prstGeom>
        </p:spPr>
      </p:pic>
    </p:spTree>
    <p:extLst>
      <p:ext uri="{BB962C8B-B14F-4D97-AF65-F5344CB8AC3E}">
        <p14:creationId xmlns:p14="http://schemas.microsoft.com/office/powerpoint/2010/main" val="498644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67"/>
        <p:cNvGrpSpPr/>
        <p:nvPr/>
      </p:nvGrpSpPr>
      <p:grpSpPr>
        <a:xfrm>
          <a:off x="0" y="0"/>
          <a:ext cx="0" cy="0"/>
          <a:chOff x="0" y="0"/>
          <a:chExt cx="0" cy="0"/>
        </a:xfrm>
      </p:grpSpPr>
      <p:grpSp>
        <p:nvGrpSpPr>
          <p:cNvPr id="12" name="Group 11">
            <a:extLst>
              <a:ext uri="{FF2B5EF4-FFF2-40B4-BE49-F238E27FC236}">
                <a16:creationId xmlns:a16="http://schemas.microsoft.com/office/drawing/2014/main" id="{92C2E27D-A3C9-E14F-8842-32127DA9DE17}"/>
              </a:ext>
            </a:extLst>
          </p:cNvPr>
          <p:cNvGrpSpPr/>
          <p:nvPr/>
        </p:nvGrpSpPr>
        <p:grpSpPr>
          <a:xfrm>
            <a:off x="0" y="6811108"/>
            <a:ext cx="12192000" cy="46892"/>
            <a:chOff x="0" y="6811108"/>
            <a:chExt cx="12192000" cy="46892"/>
          </a:xfrm>
        </p:grpSpPr>
        <p:sp>
          <p:nvSpPr>
            <p:cNvPr id="13" name="Rectangle 12">
              <a:extLst>
                <a:ext uri="{FF2B5EF4-FFF2-40B4-BE49-F238E27FC236}">
                  <a16:creationId xmlns:a16="http://schemas.microsoft.com/office/drawing/2014/main" id="{51C9BA1B-ED25-FB4B-B10B-8C86E1BCFA8E}"/>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D56F4BFD-4380-D545-822F-BBB42A78A51B}"/>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0E08C70C-DD66-6B42-B0A9-8B5DA70EA95B}"/>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4ACEDDEA-D2EA-954F-A0C8-709DFDA195DE}"/>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1FBAFBB7-BF45-634C-86E7-02ADBE13B137}"/>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7789C17D-E907-5441-9C2E-38A0ABC74CE5}"/>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98075196-14AC-FE46-9B6A-5C77CFFD2DDF}"/>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905AABAB-384A-2D47-8F8A-2A3655DCA710}"/>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29AD4208-B737-9F41-95EA-60D38640926E}"/>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8BA11ECD-1C27-E34F-A8EC-0D19C9224EA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8AA27630-4FAD-A248-9717-0F0758D19B70}"/>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AFA51FB6-2E5F-C448-AB9E-FA032B259C3D}"/>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66B64E35-B43A-C847-8AE9-FF3FA1BBA7D2}"/>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C555562F-9BDE-9741-B45B-141DDE4EBC5C}"/>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0879E3C7-DFA8-7348-9ED3-286D2D9B4A3E}"/>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556428AB-0FAA-B04A-8651-C81E2FE95ABE}"/>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32F2DB9A-E580-A742-AF9B-224F62DAD96F}"/>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F4375F15-1CAE-704D-8BA8-D74B10D9D5B2}"/>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D098B0AF-FA3A-E74D-9056-0EFE2D82E83E}"/>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2" name="Rectangle 31">
              <a:extLst>
                <a:ext uri="{FF2B5EF4-FFF2-40B4-BE49-F238E27FC236}">
                  <a16:creationId xmlns:a16="http://schemas.microsoft.com/office/drawing/2014/main" id="{3C0278F3-4C8F-4D46-8B7D-97A89B83FF6C}"/>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sp>
        <p:nvSpPr>
          <p:cNvPr id="2" name="TextBox 1">
            <a:extLst>
              <a:ext uri="{FF2B5EF4-FFF2-40B4-BE49-F238E27FC236}">
                <a16:creationId xmlns:a16="http://schemas.microsoft.com/office/drawing/2014/main" id="{0AD5E64C-56A4-EA14-6B91-12E12597405B}"/>
              </a:ext>
            </a:extLst>
          </p:cNvPr>
          <p:cNvSpPr txBox="1"/>
          <p:nvPr/>
        </p:nvSpPr>
        <p:spPr>
          <a:xfrm>
            <a:off x="3675904" y="3026035"/>
            <a:ext cx="5424552" cy="837473"/>
          </a:xfrm>
          <a:prstGeom prst="rect">
            <a:avLst/>
          </a:prstGeom>
          <a:noFill/>
        </p:spPr>
        <p:txBody>
          <a:bodyPr wrap="square" rtlCol="0">
            <a:spAutoFit/>
          </a:bodyPr>
          <a:lstStyle/>
          <a:p>
            <a:pPr>
              <a:lnSpc>
                <a:spcPct val="150000"/>
              </a:lnSpc>
            </a:pPr>
            <a:r>
              <a:rPr lang="en-IN" sz="3600" b="1" dirty="0">
                <a:solidFill>
                  <a:srgbClr val="0070C0"/>
                </a:solidFill>
              </a:rPr>
              <a:t>Active vs Passive investing</a:t>
            </a:r>
          </a:p>
        </p:txBody>
      </p:sp>
      <p:pic>
        <p:nvPicPr>
          <p:cNvPr id="4" name="Graphic 3" descr="Lightbulb and gear with solid fill">
            <a:extLst>
              <a:ext uri="{FF2B5EF4-FFF2-40B4-BE49-F238E27FC236}">
                <a16:creationId xmlns:a16="http://schemas.microsoft.com/office/drawing/2014/main" id="{2FFB0A52-FFAB-70CE-B7BE-1BF5289DD6F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741181" y="3067599"/>
            <a:ext cx="831273" cy="831273"/>
          </a:xfrm>
          <a:prstGeom prst="rect">
            <a:avLst/>
          </a:prstGeom>
        </p:spPr>
      </p:pic>
      <p:grpSp>
        <p:nvGrpSpPr>
          <p:cNvPr id="3" name="Group 2">
            <a:extLst>
              <a:ext uri="{FF2B5EF4-FFF2-40B4-BE49-F238E27FC236}">
                <a16:creationId xmlns:a16="http://schemas.microsoft.com/office/drawing/2014/main" id="{76B83722-20D9-094A-0274-49D9C16280D8}"/>
              </a:ext>
            </a:extLst>
          </p:cNvPr>
          <p:cNvGrpSpPr/>
          <p:nvPr/>
        </p:nvGrpSpPr>
        <p:grpSpPr>
          <a:xfrm>
            <a:off x="0" y="-13252"/>
            <a:ext cx="12192000" cy="1230489"/>
            <a:chOff x="0" y="-13252"/>
            <a:chExt cx="12192000" cy="1230489"/>
          </a:xfrm>
        </p:grpSpPr>
        <p:sp>
          <p:nvSpPr>
            <p:cNvPr id="33" name="Rectangle 32">
              <a:extLst>
                <a:ext uri="{FF2B5EF4-FFF2-40B4-BE49-F238E27FC236}">
                  <a16:creationId xmlns:a16="http://schemas.microsoft.com/office/drawing/2014/main" id="{F4CCB7E1-774D-7820-F567-072A85CB3260}"/>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07FE619C-EE06-31A3-C14C-2D758FCA7B7A}"/>
                </a:ext>
              </a:extLst>
            </p:cNvPr>
            <p:cNvSpPr txBox="1"/>
            <p:nvPr/>
          </p:nvSpPr>
          <p:spPr>
            <a:xfrm>
              <a:off x="1030415" y="324993"/>
              <a:ext cx="3316934" cy="553998"/>
            </a:xfrm>
            <a:prstGeom prst="rect">
              <a:avLst/>
            </a:prstGeom>
            <a:noFill/>
          </p:spPr>
          <p:txBody>
            <a:bodyPr wrap="none" rtlCol="0">
              <a:spAutoFit/>
            </a:bodyPr>
            <a:lstStyle/>
            <a:p>
              <a:r>
                <a:rPr lang="en-US" sz="3000" b="1" dirty="0">
                  <a:solidFill>
                    <a:schemeClr val="bg1"/>
                  </a:solidFill>
                  <a:latin typeface="Merriweather" pitchFamily="2" charset="77"/>
                </a:rPr>
                <a:t>Coming Episode</a:t>
              </a:r>
              <a:endParaRPr lang="en-US" sz="3000" dirty="0">
                <a:solidFill>
                  <a:schemeClr val="bg1"/>
                </a:solidFill>
                <a:latin typeface="Merriweather" pitchFamily="2" charset="77"/>
              </a:endParaRPr>
            </a:p>
          </p:txBody>
        </p:sp>
      </p:grpSp>
      <p:pic>
        <p:nvPicPr>
          <p:cNvPr id="5" name="Picture 4" descr="Icon&#10;&#10;Description automatically generated">
            <a:extLst>
              <a:ext uri="{FF2B5EF4-FFF2-40B4-BE49-F238E27FC236}">
                <a16:creationId xmlns:a16="http://schemas.microsoft.com/office/drawing/2014/main" id="{CF73F412-9F14-24A8-E9EF-AA4C179335A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318812" y="5729514"/>
            <a:ext cx="1581530" cy="542098"/>
          </a:xfrm>
          <a:prstGeom prst="rect">
            <a:avLst/>
          </a:prstGeom>
        </p:spPr>
      </p:pic>
    </p:spTree>
    <p:extLst>
      <p:ext uri="{BB962C8B-B14F-4D97-AF65-F5344CB8AC3E}">
        <p14:creationId xmlns:p14="http://schemas.microsoft.com/office/powerpoint/2010/main" val="17970143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7D17A1BE-C3E1-C607-D598-DC0EC94DFE86}"/>
              </a:ext>
            </a:extLst>
          </p:cNvPr>
          <p:cNvSpPr txBox="1"/>
          <p:nvPr/>
        </p:nvSpPr>
        <p:spPr>
          <a:xfrm>
            <a:off x="4980951" y="3201676"/>
            <a:ext cx="2230098" cy="338554"/>
          </a:xfrm>
          <a:prstGeom prst="rect">
            <a:avLst/>
          </a:prstGeom>
          <a:noFill/>
        </p:spPr>
        <p:txBody>
          <a:bodyPr wrap="none" rtlCol="0">
            <a:spAutoFit/>
          </a:bodyPr>
          <a:lstStyle/>
          <a:p>
            <a:r>
              <a:rPr lang="en-US" sz="1600" b="1" spc="300" dirty="0">
                <a:latin typeface="Merriweather" pitchFamily="2" charset="77"/>
              </a:rPr>
              <a:t>FOLLOW US ON</a:t>
            </a:r>
          </a:p>
        </p:txBody>
      </p:sp>
      <p:cxnSp>
        <p:nvCxnSpPr>
          <p:cNvPr id="30" name="Straight Connector 29">
            <a:extLst>
              <a:ext uri="{FF2B5EF4-FFF2-40B4-BE49-F238E27FC236}">
                <a16:creationId xmlns:a16="http://schemas.microsoft.com/office/drawing/2014/main" id="{DC4C09A4-181B-8FC5-5EF1-B7207FAFF8B1}"/>
              </a:ext>
            </a:extLst>
          </p:cNvPr>
          <p:cNvCxnSpPr>
            <a:cxnSpLocks/>
          </p:cNvCxnSpPr>
          <p:nvPr/>
        </p:nvCxnSpPr>
        <p:spPr>
          <a:xfrm>
            <a:off x="6096000" y="3784600"/>
            <a:ext cx="0" cy="2806700"/>
          </a:xfrm>
          <a:prstGeom prst="line">
            <a:avLst/>
          </a:prstGeom>
          <a:ln>
            <a:solidFill>
              <a:srgbClr val="007AB9"/>
            </a:solidFill>
          </a:ln>
        </p:spPr>
        <p:style>
          <a:lnRef idx="1">
            <a:schemeClr val="accent1"/>
          </a:lnRef>
          <a:fillRef idx="0">
            <a:schemeClr val="accent1"/>
          </a:fillRef>
          <a:effectRef idx="0">
            <a:schemeClr val="accent1"/>
          </a:effectRef>
          <a:fontRef idx="minor">
            <a:schemeClr val="tx1"/>
          </a:fontRef>
        </p:style>
      </p:cxnSp>
      <p:grpSp>
        <p:nvGrpSpPr>
          <p:cNvPr id="35" name="Group 34">
            <a:extLst>
              <a:ext uri="{FF2B5EF4-FFF2-40B4-BE49-F238E27FC236}">
                <a16:creationId xmlns:a16="http://schemas.microsoft.com/office/drawing/2014/main" id="{139F2AB2-A112-1F4F-3964-BE87339D31DB}"/>
              </a:ext>
            </a:extLst>
          </p:cNvPr>
          <p:cNvGrpSpPr/>
          <p:nvPr/>
        </p:nvGrpSpPr>
        <p:grpSpPr>
          <a:xfrm>
            <a:off x="0" y="6811108"/>
            <a:ext cx="12192000" cy="46892"/>
            <a:chOff x="0" y="6811108"/>
            <a:chExt cx="12192000" cy="46892"/>
          </a:xfrm>
        </p:grpSpPr>
        <p:sp>
          <p:nvSpPr>
            <p:cNvPr id="36" name="Rectangle 35">
              <a:extLst>
                <a:ext uri="{FF2B5EF4-FFF2-40B4-BE49-F238E27FC236}">
                  <a16:creationId xmlns:a16="http://schemas.microsoft.com/office/drawing/2014/main" id="{C88559F1-80B0-0848-DFAA-654FE8C130FC}"/>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7" name="Rectangle 36">
              <a:extLst>
                <a:ext uri="{FF2B5EF4-FFF2-40B4-BE49-F238E27FC236}">
                  <a16:creationId xmlns:a16="http://schemas.microsoft.com/office/drawing/2014/main" id="{638C7E2C-4AFC-6681-BC69-AAC82EF9B7BB}"/>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8" name="Rectangle 37">
              <a:extLst>
                <a:ext uri="{FF2B5EF4-FFF2-40B4-BE49-F238E27FC236}">
                  <a16:creationId xmlns:a16="http://schemas.microsoft.com/office/drawing/2014/main" id="{819F702F-3942-D175-ADB9-388E62DE4B18}"/>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9" name="Rectangle 38">
              <a:extLst>
                <a:ext uri="{FF2B5EF4-FFF2-40B4-BE49-F238E27FC236}">
                  <a16:creationId xmlns:a16="http://schemas.microsoft.com/office/drawing/2014/main" id="{4DA7FEA9-BDFA-B711-A1CE-F1CCF832BC18}"/>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0" name="Rectangle 39">
              <a:extLst>
                <a:ext uri="{FF2B5EF4-FFF2-40B4-BE49-F238E27FC236}">
                  <a16:creationId xmlns:a16="http://schemas.microsoft.com/office/drawing/2014/main" id="{A7873379-39D3-9D1C-F74B-0D15E810F910}"/>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1" name="Rectangle 40">
              <a:extLst>
                <a:ext uri="{FF2B5EF4-FFF2-40B4-BE49-F238E27FC236}">
                  <a16:creationId xmlns:a16="http://schemas.microsoft.com/office/drawing/2014/main" id="{EC7D382C-1E4E-BAFC-8FF7-F53EECE5F4C0}"/>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2" name="Rectangle 41">
              <a:extLst>
                <a:ext uri="{FF2B5EF4-FFF2-40B4-BE49-F238E27FC236}">
                  <a16:creationId xmlns:a16="http://schemas.microsoft.com/office/drawing/2014/main" id="{1018EF00-9F0D-930A-556A-D9100F1EBE47}"/>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3" name="Rectangle 42">
              <a:extLst>
                <a:ext uri="{FF2B5EF4-FFF2-40B4-BE49-F238E27FC236}">
                  <a16:creationId xmlns:a16="http://schemas.microsoft.com/office/drawing/2014/main" id="{E82E2038-AD45-1FFA-5AC1-458B14BBB3AA}"/>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4" name="Rectangle 43">
              <a:extLst>
                <a:ext uri="{FF2B5EF4-FFF2-40B4-BE49-F238E27FC236}">
                  <a16:creationId xmlns:a16="http://schemas.microsoft.com/office/drawing/2014/main" id="{9C5E4312-7B8A-40D1-F2F1-608432D0504A}"/>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5" name="Rectangle 44">
              <a:extLst>
                <a:ext uri="{FF2B5EF4-FFF2-40B4-BE49-F238E27FC236}">
                  <a16:creationId xmlns:a16="http://schemas.microsoft.com/office/drawing/2014/main" id="{67BDA128-6F89-DEC9-1C10-CE32B00B39FD}"/>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6" name="Rectangle 45">
              <a:extLst>
                <a:ext uri="{FF2B5EF4-FFF2-40B4-BE49-F238E27FC236}">
                  <a16:creationId xmlns:a16="http://schemas.microsoft.com/office/drawing/2014/main" id="{36F1580D-C737-D408-3D11-B247E6E9C7D8}"/>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7" name="Rectangle 46">
              <a:extLst>
                <a:ext uri="{FF2B5EF4-FFF2-40B4-BE49-F238E27FC236}">
                  <a16:creationId xmlns:a16="http://schemas.microsoft.com/office/drawing/2014/main" id="{2A957EE9-8190-ABE5-121F-F69E2B777A39}"/>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8" name="Rectangle 47">
              <a:extLst>
                <a:ext uri="{FF2B5EF4-FFF2-40B4-BE49-F238E27FC236}">
                  <a16:creationId xmlns:a16="http://schemas.microsoft.com/office/drawing/2014/main" id="{A84A9DCE-C5E5-7AEE-7EBF-67325487E526}"/>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9" name="Rectangle 48">
              <a:extLst>
                <a:ext uri="{FF2B5EF4-FFF2-40B4-BE49-F238E27FC236}">
                  <a16:creationId xmlns:a16="http://schemas.microsoft.com/office/drawing/2014/main" id="{F9369453-D298-08CC-98A0-D06EE332911A}"/>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50" name="Rectangle 49">
              <a:extLst>
                <a:ext uri="{FF2B5EF4-FFF2-40B4-BE49-F238E27FC236}">
                  <a16:creationId xmlns:a16="http://schemas.microsoft.com/office/drawing/2014/main" id="{FC043C2E-80BB-0689-4D5C-E479B27F57CB}"/>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51" name="Rectangle 50">
              <a:extLst>
                <a:ext uri="{FF2B5EF4-FFF2-40B4-BE49-F238E27FC236}">
                  <a16:creationId xmlns:a16="http://schemas.microsoft.com/office/drawing/2014/main" id="{0ECA2DFB-3AC6-0DF1-EC04-0431708C4492}"/>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52" name="Rectangle 51">
              <a:extLst>
                <a:ext uri="{FF2B5EF4-FFF2-40B4-BE49-F238E27FC236}">
                  <a16:creationId xmlns:a16="http://schemas.microsoft.com/office/drawing/2014/main" id="{4E9814DA-FCAA-6E72-8E5E-2792EA7A62CB}"/>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53" name="Rectangle 52">
              <a:extLst>
                <a:ext uri="{FF2B5EF4-FFF2-40B4-BE49-F238E27FC236}">
                  <a16:creationId xmlns:a16="http://schemas.microsoft.com/office/drawing/2014/main" id="{18B7E8CB-A0DC-E78E-3771-DAAC69DC034C}"/>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54" name="Rectangle 53">
              <a:extLst>
                <a:ext uri="{FF2B5EF4-FFF2-40B4-BE49-F238E27FC236}">
                  <a16:creationId xmlns:a16="http://schemas.microsoft.com/office/drawing/2014/main" id="{A7206202-5483-7A14-CD1C-962E34A8051E}"/>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55" name="Rectangle 54">
              <a:extLst>
                <a:ext uri="{FF2B5EF4-FFF2-40B4-BE49-F238E27FC236}">
                  <a16:creationId xmlns:a16="http://schemas.microsoft.com/office/drawing/2014/main" id="{EF33A5D7-2434-E0A4-77E4-30D6B17DFA55}"/>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sp>
        <p:nvSpPr>
          <p:cNvPr id="59" name="Rectangle 58">
            <a:extLst>
              <a:ext uri="{FF2B5EF4-FFF2-40B4-BE49-F238E27FC236}">
                <a16:creationId xmlns:a16="http://schemas.microsoft.com/office/drawing/2014/main" id="{65E9E6F9-10C6-D97A-C173-065849836219}"/>
              </a:ext>
            </a:extLst>
          </p:cNvPr>
          <p:cNvSpPr/>
          <p:nvPr/>
        </p:nvSpPr>
        <p:spPr>
          <a:xfrm>
            <a:off x="0" y="-13252"/>
            <a:ext cx="12192000" cy="2817751"/>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extBox 57">
            <a:extLst>
              <a:ext uri="{FF2B5EF4-FFF2-40B4-BE49-F238E27FC236}">
                <a16:creationId xmlns:a16="http://schemas.microsoft.com/office/drawing/2014/main" id="{33A87067-D881-4AE7-24DE-846E0B610999}"/>
              </a:ext>
            </a:extLst>
          </p:cNvPr>
          <p:cNvSpPr txBox="1"/>
          <p:nvPr/>
        </p:nvSpPr>
        <p:spPr>
          <a:xfrm>
            <a:off x="4789392" y="1142436"/>
            <a:ext cx="2613216" cy="553998"/>
          </a:xfrm>
          <a:prstGeom prst="rect">
            <a:avLst/>
          </a:prstGeom>
          <a:noFill/>
        </p:spPr>
        <p:txBody>
          <a:bodyPr wrap="none" rtlCol="0">
            <a:spAutoFit/>
          </a:bodyPr>
          <a:lstStyle/>
          <a:p>
            <a:r>
              <a:rPr lang="en-US" sz="3000" b="1" spc="300" dirty="0">
                <a:solidFill>
                  <a:schemeClr val="bg1"/>
                </a:solidFill>
                <a:latin typeface="Merriweather" pitchFamily="2" charset="77"/>
              </a:rPr>
              <a:t>Thank You</a:t>
            </a:r>
            <a:endParaRPr lang="en-US" sz="3000" spc="300" dirty="0">
              <a:solidFill>
                <a:schemeClr val="bg1"/>
              </a:solidFill>
              <a:latin typeface="Merriweather" pitchFamily="2" charset="77"/>
            </a:endParaRPr>
          </a:p>
        </p:txBody>
      </p:sp>
      <p:sp>
        <p:nvSpPr>
          <p:cNvPr id="2" name="TextBox 1">
            <a:extLst>
              <a:ext uri="{FF2B5EF4-FFF2-40B4-BE49-F238E27FC236}">
                <a16:creationId xmlns:a16="http://schemas.microsoft.com/office/drawing/2014/main" id="{F1E1A6CD-B6C7-FE02-383D-678A5401560C}"/>
              </a:ext>
            </a:extLst>
          </p:cNvPr>
          <p:cNvSpPr txBox="1"/>
          <p:nvPr/>
        </p:nvSpPr>
        <p:spPr>
          <a:xfrm>
            <a:off x="751707" y="3960187"/>
            <a:ext cx="4592321" cy="1846659"/>
          </a:xfrm>
          <a:prstGeom prst="rect">
            <a:avLst/>
          </a:prstGeom>
          <a:noFill/>
        </p:spPr>
        <p:txBody>
          <a:bodyPr wrap="square" rtlCol="0">
            <a:spAutoFit/>
          </a:bodyPr>
          <a:lstStyle/>
          <a:p>
            <a:pPr algn="ctr"/>
            <a:r>
              <a:rPr lang="en-IN" sz="2000" b="1" dirty="0"/>
              <a:t>Sandeep Tyagi</a:t>
            </a:r>
          </a:p>
          <a:p>
            <a:endParaRPr lang="en-IN" dirty="0"/>
          </a:p>
          <a:p>
            <a:r>
              <a:rPr lang="en-IN" dirty="0"/>
              <a:t>LinkedIn: </a:t>
            </a:r>
            <a:r>
              <a:rPr lang="en-IN" dirty="0">
                <a:hlinkClick r:id="rId2"/>
              </a:rPr>
              <a:t>https://www.linkedin.com/in/styagi/</a:t>
            </a:r>
            <a:endParaRPr lang="en-IN" dirty="0"/>
          </a:p>
          <a:p>
            <a:endParaRPr lang="en-IN" dirty="0"/>
          </a:p>
          <a:p>
            <a:r>
              <a:rPr lang="en-IN" dirty="0"/>
              <a:t>Twitter: </a:t>
            </a:r>
            <a:r>
              <a:rPr lang="en-IN" dirty="0">
                <a:hlinkClick r:id="rId3"/>
              </a:rPr>
              <a:t>https://twitter.com/styagi</a:t>
            </a:r>
            <a:endParaRPr lang="en-IN" dirty="0"/>
          </a:p>
          <a:p>
            <a:endParaRPr lang="en-IN" dirty="0"/>
          </a:p>
        </p:txBody>
      </p:sp>
      <p:sp>
        <p:nvSpPr>
          <p:cNvPr id="3" name="TextBox 2">
            <a:extLst>
              <a:ext uri="{FF2B5EF4-FFF2-40B4-BE49-F238E27FC236}">
                <a16:creationId xmlns:a16="http://schemas.microsoft.com/office/drawing/2014/main" id="{835AADDC-E0E0-AE58-63E6-5F0B97A40119}"/>
              </a:ext>
            </a:extLst>
          </p:cNvPr>
          <p:cNvSpPr txBox="1"/>
          <p:nvPr/>
        </p:nvSpPr>
        <p:spPr>
          <a:xfrm>
            <a:off x="6549034" y="3960187"/>
            <a:ext cx="5379458" cy="2954655"/>
          </a:xfrm>
          <a:prstGeom prst="rect">
            <a:avLst/>
          </a:prstGeom>
          <a:noFill/>
        </p:spPr>
        <p:txBody>
          <a:bodyPr wrap="square" rtlCol="0">
            <a:spAutoFit/>
          </a:bodyPr>
          <a:lstStyle/>
          <a:p>
            <a:pPr algn="ctr"/>
            <a:r>
              <a:rPr lang="en-IN" sz="2000" b="1" dirty="0"/>
              <a:t>GULAQ</a:t>
            </a:r>
          </a:p>
          <a:p>
            <a:endParaRPr lang="en-IN" dirty="0"/>
          </a:p>
          <a:p>
            <a:r>
              <a:rPr lang="en-IN" dirty="0"/>
              <a:t>LinkedIn: </a:t>
            </a:r>
            <a:r>
              <a:rPr lang="en-IN" dirty="0">
                <a:hlinkClick r:id="rId4"/>
              </a:rPr>
              <a:t>https://www.linkedin.com/in/</a:t>
            </a:r>
            <a:r>
              <a:rPr lang="en-US" dirty="0" err="1">
                <a:hlinkClick r:id="rId4"/>
              </a:rPr>
              <a:t>gulaqnew</a:t>
            </a:r>
            <a:endParaRPr lang="en-US" dirty="0"/>
          </a:p>
          <a:p>
            <a:endParaRPr lang="en-IN" dirty="0"/>
          </a:p>
          <a:p>
            <a:r>
              <a:rPr lang="en-IN" dirty="0"/>
              <a:t>Twitter: </a:t>
            </a:r>
            <a:r>
              <a:rPr lang="en-IN" dirty="0">
                <a:hlinkClick r:id="rId5"/>
              </a:rPr>
              <a:t>https://twitter.com/gulaqfintech</a:t>
            </a:r>
            <a:endParaRPr lang="en-IN" dirty="0"/>
          </a:p>
          <a:p>
            <a:endParaRPr lang="en-IN" dirty="0"/>
          </a:p>
          <a:p>
            <a:r>
              <a:rPr lang="en-IN" dirty="0"/>
              <a:t>Instagram: </a:t>
            </a:r>
            <a:r>
              <a:rPr lang="en-IN" dirty="0">
                <a:hlinkClick r:id="rId6"/>
              </a:rPr>
              <a:t>https://www.instagram.com/gulaqfintech/</a:t>
            </a:r>
            <a:endParaRPr lang="en-IN" dirty="0"/>
          </a:p>
          <a:p>
            <a:endParaRPr lang="en-IN" dirty="0"/>
          </a:p>
          <a:p>
            <a:endParaRPr lang="en-IN" dirty="0"/>
          </a:p>
          <a:p>
            <a:endParaRPr lang="en-IN" dirty="0"/>
          </a:p>
        </p:txBody>
      </p:sp>
    </p:spTree>
    <p:extLst>
      <p:ext uri="{BB962C8B-B14F-4D97-AF65-F5344CB8AC3E}">
        <p14:creationId xmlns:p14="http://schemas.microsoft.com/office/powerpoint/2010/main" val="4170785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7D17A1BE-C3E1-C607-D598-DC0EC94DFE86}"/>
              </a:ext>
            </a:extLst>
          </p:cNvPr>
          <p:cNvSpPr txBox="1"/>
          <p:nvPr/>
        </p:nvSpPr>
        <p:spPr>
          <a:xfrm>
            <a:off x="4980951" y="3256105"/>
            <a:ext cx="2230098" cy="338554"/>
          </a:xfrm>
          <a:prstGeom prst="rect">
            <a:avLst/>
          </a:prstGeom>
          <a:noFill/>
        </p:spPr>
        <p:txBody>
          <a:bodyPr wrap="none" rtlCol="0">
            <a:spAutoFit/>
          </a:bodyPr>
          <a:lstStyle/>
          <a:p>
            <a:r>
              <a:rPr lang="en-US" sz="1600" b="1" spc="300" dirty="0">
                <a:latin typeface="Merriweather" pitchFamily="2" charset="77"/>
              </a:rPr>
              <a:t>FOLLOW US ON</a:t>
            </a:r>
          </a:p>
        </p:txBody>
      </p:sp>
      <p:cxnSp>
        <p:nvCxnSpPr>
          <p:cNvPr id="30" name="Straight Connector 29">
            <a:extLst>
              <a:ext uri="{FF2B5EF4-FFF2-40B4-BE49-F238E27FC236}">
                <a16:creationId xmlns:a16="http://schemas.microsoft.com/office/drawing/2014/main" id="{DC4C09A4-181B-8FC5-5EF1-B7207FAFF8B1}"/>
              </a:ext>
            </a:extLst>
          </p:cNvPr>
          <p:cNvCxnSpPr>
            <a:cxnSpLocks/>
          </p:cNvCxnSpPr>
          <p:nvPr/>
        </p:nvCxnSpPr>
        <p:spPr>
          <a:xfrm>
            <a:off x="6096000" y="3839029"/>
            <a:ext cx="0" cy="2806700"/>
          </a:xfrm>
          <a:prstGeom prst="line">
            <a:avLst/>
          </a:prstGeom>
          <a:ln>
            <a:solidFill>
              <a:srgbClr val="007AB9"/>
            </a:solidFill>
          </a:ln>
        </p:spPr>
        <p:style>
          <a:lnRef idx="1">
            <a:schemeClr val="accent1"/>
          </a:lnRef>
          <a:fillRef idx="0">
            <a:schemeClr val="accent1"/>
          </a:fillRef>
          <a:effectRef idx="0">
            <a:schemeClr val="accent1"/>
          </a:effectRef>
          <a:fontRef idx="minor">
            <a:schemeClr val="tx1"/>
          </a:fontRef>
        </p:style>
      </p:cxnSp>
      <p:grpSp>
        <p:nvGrpSpPr>
          <p:cNvPr id="35" name="Group 34">
            <a:extLst>
              <a:ext uri="{FF2B5EF4-FFF2-40B4-BE49-F238E27FC236}">
                <a16:creationId xmlns:a16="http://schemas.microsoft.com/office/drawing/2014/main" id="{139F2AB2-A112-1F4F-3964-BE87339D31DB}"/>
              </a:ext>
            </a:extLst>
          </p:cNvPr>
          <p:cNvGrpSpPr/>
          <p:nvPr/>
        </p:nvGrpSpPr>
        <p:grpSpPr>
          <a:xfrm>
            <a:off x="0" y="6811108"/>
            <a:ext cx="12192000" cy="46892"/>
            <a:chOff x="0" y="6811108"/>
            <a:chExt cx="12192000" cy="46892"/>
          </a:xfrm>
        </p:grpSpPr>
        <p:sp>
          <p:nvSpPr>
            <p:cNvPr id="36" name="Rectangle 35">
              <a:extLst>
                <a:ext uri="{FF2B5EF4-FFF2-40B4-BE49-F238E27FC236}">
                  <a16:creationId xmlns:a16="http://schemas.microsoft.com/office/drawing/2014/main" id="{C88559F1-80B0-0848-DFAA-654FE8C130FC}"/>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7" name="Rectangle 36">
              <a:extLst>
                <a:ext uri="{FF2B5EF4-FFF2-40B4-BE49-F238E27FC236}">
                  <a16:creationId xmlns:a16="http://schemas.microsoft.com/office/drawing/2014/main" id="{638C7E2C-4AFC-6681-BC69-AAC82EF9B7BB}"/>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8" name="Rectangle 37">
              <a:extLst>
                <a:ext uri="{FF2B5EF4-FFF2-40B4-BE49-F238E27FC236}">
                  <a16:creationId xmlns:a16="http://schemas.microsoft.com/office/drawing/2014/main" id="{819F702F-3942-D175-ADB9-388E62DE4B18}"/>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9" name="Rectangle 38">
              <a:extLst>
                <a:ext uri="{FF2B5EF4-FFF2-40B4-BE49-F238E27FC236}">
                  <a16:creationId xmlns:a16="http://schemas.microsoft.com/office/drawing/2014/main" id="{4DA7FEA9-BDFA-B711-A1CE-F1CCF832BC18}"/>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0" name="Rectangle 39">
              <a:extLst>
                <a:ext uri="{FF2B5EF4-FFF2-40B4-BE49-F238E27FC236}">
                  <a16:creationId xmlns:a16="http://schemas.microsoft.com/office/drawing/2014/main" id="{A7873379-39D3-9D1C-F74B-0D15E810F910}"/>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1" name="Rectangle 40">
              <a:extLst>
                <a:ext uri="{FF2B5EF4-FFF2-40B4-BE49-F238E27FC236}">
                  <a16:creationId xmlns:a16="http://schemas.microsoft.com/office/drawing/2014/main" id="{EC7D382C-1E4E-BAFC-8FF7-F53EECE5F4C0}"/>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2" name="Rectangle 41">
              <a:extLst>
                <a:ext uri="{FF2B5EF4-FFF2-40B4-BE49-F238E27FC236}">
                  <a16:creationId xmlns:a16="http://schemas.microsoft.com/office/drawing/2014/main" id="{1018EF00-9F0D-930A-556A-D9100F1EBE47}"/>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3" name="Rectangle 42">
              <a:extLst>
                <a:ext uri="{FF2B5EF4-FFF2-40B4-BE49-F238E27FC236}">
                  <a16:creationId xmlns:a16="http://schemas.microsoft.com/office/drawing/2014/main" id="{E82E2038-AD45-1FFA-5AC1-458B14BBB3AA}"/>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4" name="Rectangle 43">
              <a:extLst>
                <a:ext uri="{FF2B5EF4-FFF2-40B4-BE49-F238E27FC236}">
                  <a16:creationId xmlns:a16="http://schemas.microsoft.com/office/drawing/2014/main" id="{9C5E4312-7B8A-40D1-F2F1-608432D0504A}"/>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5" name="Rectangle 44">
              <a:extLst>
                <a:ext uri="{FF2B5EF4-FFF2-40B4-BE49-F238E27FC236}">
                  <a16:creationId xmlns:a16="http://schemas.microsoft.com/office/drawing/2014/main" id="{67BDA128-6F89-DEC9-1C10-CE32B00B39FD}"/>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6" name="Rectangle 45">
              <a:extLst>
                <a:ext uri="{FF2B5EF4-FFF2-40B4-BE49-F238E27FC236}">
                  <a16:creationId xmlns:a16="http://schemas.microsoft.com/office/drawing/2014/main" id="{36F1580D-C737-D408-3D11-B247E6E9C7D8}"/>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7" name="Rectangle 46">
              <a:extLst>
                <a:ext uri="{FF2B5EF4-FFF2-40B4-BE49-F238E27FC236}">
                  <a16:creationId xmlns:a16="http://schemas.microsoft.com/office/drawing/2014/main" id="{2A957EE9-8190-ABE5-121F-F69E2B777A39}"/>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8" name="Rectangle 47">
              <a:extLst>
                <a:ext uri="{FF2B5EF4-FFF2-40B4-BE49-F238E27FC236}">
                  <a16:creationId xmlns:a16="http://schemas.microsoft.com/office/drawing/2014/main" id="{A84A9DCE-C5E5-7AEE-7EBF-67325487E526}"/>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49" name="Rectangle 48">
              <a:extLst>
                <a:ext uri="{FF2B5EF4-FFF2-40B4-BE49-F238E27FC236}">
                  <a16:creationId xmlns:a16="http://schemas.microsoft.com/office/drawing/2014/main" id="{F9369453-D298-08CC-98A0-D06EE332911A}"/>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50" name="Rectangle 49">
              <a:extLst>
                <a:ext uri="{FF2B5EF4-FFF2-40B4-BE49-F238E27FC236}">
                  <a16:creationId xmlns:a16="http://schemas.microsoft.com/office/drawing/2014/main" id="{FC043C2E-80BB-0689-4D5C-E479B27F57CB}"/>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51" name="Rectangle 50">
              <a:extLst>
                <a:ext uri="{FF2B5EF4-FFF2-40B4-BE49-F238E27FC236}">
                  <a16:creationId xmlns:a16="http://schemas.microsoft.com/office/drawing/2014/main" id="{0ECA2DFB-3AC6-0DF1-EC04-0431708C4492}"/>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52" name="Rectangle 51">
              <a:extLst>
                <a:ext uri="{FF2B5EF4-FFF2-40B4-BE49-F238E27FC236}">
                  <a16:creationId xmlns:a16="http://schemas.microsoft.com/office/drawing/2014/main" id="{4E9814DA-FCAA-6E72-8E5E-2792EA7A62CB}"/>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53" name="Rectangle 52">
              <a:extLst>
                <a:ext uri="{FF2B5EF4-FFF2-40B4-BE49-F238E27FC236}">
                  <a16:creationId xmlns:a16="http://schemas.microsoft.com/office/drawing/2014/main" id="{18B7E8CB-A0DC-E78E-3771-DAAC69DC034C}"/>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54" name="Rectangle 53">
              <a:extLst>
                <a:ext uri="{FF2B5EF4-FFF2-40B4-BE49-F238E27FC236}">
                  <a16:creationId xmlns:a16="http://schemas.microsoft.com/office/drawing/2014/main" id="{A7206202-5483-7A14-CD1C-962E34A8051E}"/>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55" name="Rectangle 54">
              <a:extLst>
                <a:ext uri="{FF2B5EF4-FFF2-40B4-BE49-F238E27FC236}">
                  <a16:creationId xmlns:a16="http://schemas.microsoft.com/office/drawing/2014/main" id="{EF33A5D7-2434-E0A4-77E4-30D6B17DFA55}"/>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sp>
        <p:nvSpPr>
          <p:cNvPr id="59" name="Rectangle 58">
            <a:extLst>
              <a:ext uri="{FF2B5EF4-FFF2-40B4-BE49-F238E27FC236}">
                <a16:creationId xmlns:a16="http://schemas.microsoft.com/office/drawing/2014/main" id="{65E9E6F9-10C6-D97A-C173-065849836219}"/>
              </a:ext>
            </a:extLst>
          </p:cNvPr>
          <p:cNvSpPr/>
          <p:nvPr/>
        </p:nvSpPr>
        <p:spPr>
          <a:xfrm>
            <a:off x="0" y="-13252"/>
            <a:ext cx="12192000" cy="2817751"/>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extBox 57">
            <a:extLst>
              <a:ext uri="{FF2B5EF4-FFF2-40B4-BE49-F238E27FC236}">
                <a16:creationId xmlns:a16="http://schemas.microsoft.com/office/drawing/2014/main" id="{33A87067-D881-4AE7-24DE-846E0B610999}"/>
              </a:ext>
            </a:extLst>
          </p:cNvPr>
          <p:cNvSpPr txBox="1"/>
          <p:nvPr/>
        </p:nvSpPr>
        <p:spPr>
          <a:xfrm>
            <a:off x="2247053" y="521168"/>
            <a:ext cx="7773282" cy="1785104"/>
          </a:xfrm>
          <a:prstGeom prst="rect">
            <a:avLst/>
          </a:prstGeom>
          <a:noFill/>
        </p:spPr>
        <p:txBody>
          <a:bodyPr wrap="none" rtlCol="0">
            <a:spAutoFit/>
          </a:bodyPr>
          <a:lstStyle/>
          <a:p>
            <a:r>
              <a:rPr lang="en-US" sz="3000" b="1" spc="300" dirty="0">
                <a:solidFill>
                  <a:schemeClr val="bg1"/>
                </a:solidFill>
                <a:latin typeface="Merriweather" pitchFamily="2" charset="77"/>
              </a:rPr>
              <a:t>OFFER FOR FREE CONSULTATION</a:t>
            </a:r>
          </a:p>
          <a:p>
            <a:pPr marL="342900" indent="-342900">
              <a:buFont typeface="Arial" panose="020B0604020202020204" pitchFamily="34" charset="0"/>
              <a:buChar char="•"/>
            </a:pPr>
            <a:endParaRPr lang="en-US" sz="2000" b="1" spc="300" dirty="0">
              <a:solidFill>
                <a:schemeClr val="bg1"/>
              </a:solidFill>
              <a:latin typeface="Merriweather" pitchFamily="2" charset="77"/>
            </a:endParaRPr>
          </a:p>
          <a:p>
            <a:pPr marL="342900" indent="-342900">
              <a:buFont typeface="Arial" panose="020B0604020202020204" pitchFamily="34" charset="0"/>
              <a:buChar char="•"/>
            </a:pPr>
            <a:r>
              <a:rPr lang="en-US" sz="2000" b="1" spc="300" dirty="0">
                <a:solidFill>
                  <a:schemeClr val="bg1"/>
                </a:solidFill>
                <a:latin typeface="Merriweather" pitchFamily="2" charset="77"/>
              </a:rPr>
              <a:t>Follow us on social media</a:t>
            </a:r>
          </a:p>
          <a:p>
            <a:pPr marL="342900" indent="-342900">
              <a:buFont typeface="Arial" panose="020B0604020202020204" pitchFamily="34" charset="0"/>
              <a:buChar char="•"/>
            </a:pPr>
            <a:r>
              <a:rPr lang="en-US" sz="2000" b="1" spc="300" dirty="0">
                <a:solidFill>
                  <a:schemeClr val="bg1"/>
                </a:solidFill>
                <a:latin typeface="Merriweather" pitchFamily="2" charset="77"/>
              </a:rPr>
              <a:t>Tag us</a:t>
            </a:r>
          </a:p>
          <a:p>
            <a:pPr marL="342900" indent="-342900">
              <a:buFont typeface="Arial" panose="020B0604020202020204" pitchFamily="34" charset="0"/>
              <a:buChar char="•"/>
            </a:pPr>
            <a:r>
              <a:rPr lang="en-US" sz="2000" b="1" spc="300" dirty="0">
                <a:solidFill>
                  <a:schemeClr val="bg1"/>
                </a:solidFill>
                <a:latin typeface="Merriweather" pitchFamily="2" charset="77"/>
              </a:rPr>
              <a:t>Make a request</a:t>
            </a:r>
            <a:endParaRPr lang="en-US" sz="2000" spc="300" dirty="0">
              <a:solidFill>
                <a:schemeClr val="bg1"/>
              </a:solidFill>
              <a:latin typeface="Merriweather" pitchFamily="2" charset="77"/>
            </a:endParaRPr>
          </a:p>
        </p:txBody>
      </p:sp>
      <p:sp>
        <p:nvSpPr>
          <p:cNvPr id="2" name="TextBox 1">
            <a:extLst>
              <a:ext uri="{FF2B5EF4-FFF2-40B4-BE49-F238E27FC236}">
                <a16:creationId xmlns:a16="http://schemas.microsoft.com/office/drawing/2014/main" id="{F1E1A6CD-B6C7-FE02-383D-678A5401560C}"/>
              </a:ext>
            </a:extLst>
          </p:cNvPr>
          <p:cNvSpPr txBox="1"/>
          <p:nvPr/>
        </p:nvSpPr>
        <p:spPr>
          <a:xfrm>
            <a:off x="751707" y="4014616"/>
            <a:ext cx="4592321" cy="1846659"/>
          </a:xfrm>
          <a:prstGeom prst="rect">
            <a:avLst/>
          </a:prstGeom>
          <a:noFill/>
        </p:spPr>
        <p:txBody>
          <a:bodyPr wrap="square" rtlCol="0">
            <a:spAutoFit/>
          </a:bodyPr>
          <a:lstStyle/>
          <a:p>
            <a:pPr algn="ctr"/>
            <a:r>
              <a:rPr lang="en-IN" sz="2000" b="1" dirty="0"/>
              <a:t>Sandeep Tyagi</a:t>
            </a:r>
          </a:p>
          <a:p>
            <a:endParaRPr lang="en-IN" dirty="0"/>
          </a:p>
          <a:p>
            <a:r>
              <a:rPr lang="en-IN" dirty="0"/>
              <a:t>LinkedIn: </a:t>
            </a:r>
            <a:r>
              <a:rPr lang="en-IN" dirty="0">
                <a:hlinkClick r:id="rId2"/>
              </a:rPr>
              <a:t>https://www.linkedin.com/in/styagi/</a:t>
            </a:r>
            <a:endParaRPr lang="en-IN" dirty="0"/>
          </a:p>
          <a:p>
            <a:endParaRPr lang="en-IN" dirty="0"/>
          </a:p>
          <a:p>
            <a:r>
              <a:rPr lang="en-IN" dirty="0"/>
              <a:t>Twitter: </a:t>
            </a:r>
            <a:r>
              <a:rPr lang="en-IN" dirty="0">
                <a:hlinkClick r:id="rId3"/>
              </a:rPr>
              <a:t>https://twitter.com/styagi</a:t>
            </a:r>
            <a:endParaRPr lang="en-IN" dirty="0"/>
          </a:p>
          <a:p>
            <a:endParaRPr lang="en-IN" dirty="0"/>
          </a:p>
        </p:txBody>
      </p:sp>
      <p:sp>
        <p:nvSpPr>
          <p:cNvPr id="3" name="TextBox 2">
            <a:extLst>
              <a:ext uri="{FF2B5EF4-FFF2-40B4-BE49-F238E27FC236}">
                <a16:creationId xmlns:a16="http://schemas.microsoft.com/office/drawing/2014/main" id="{835AADDC-E0E0-AE58-63E6-5F0B97A40119}"/>
              </a:ext>
            </a:extLst>
          </p:cNvPr>
          <p:cNvSpPr txBox="1"/>
          <p:nvPr/>
        </p:nvSpPr>
        <p:spPr>
          <a:xfrm>
            <a:off x="6549034" y="4014616"/>
            <a:ext cx="5379458" cy="2954655"/>
          </a:xfrm>
          <a:prstGeom prst="rect">
            <a:avLst/>
          </a:prstGeom>
          <a:noFill/>
        </p:spPr>
        <p:txBody>
          <a:bodyPr wrap="square" rtlCol="0">
            <a:spAutoFit/>
          </a:bodyPr>
          <a:lstStyle/>
          <a:p>
            <a:pPr algn="ctr"/>
            <a:r>
              <a:rPr lang="en-IN" sz="2000" b="1" dirty="0"/>
              <a:t>GULAQ</a:t>
            </a:r>
          </a:p>
          <a:p>
            <a:endParaRPr lang="en-IN" dirty="0"/>
          </a:p>
          <a:p>
            <a:r>
              <a:rPr lang="en-IN" dirty="0"/>
              <a:t>LinkedIn: </a:t>
            </a:r>
            <a:r>
              <a:rPr lang="en-IN" dirty="0">
                <a:hlinkClick r:id="rId4"/>
              </a:rPr>
              <a:t>https://www.linkedin.com/in/</a:t>
            </a:r>
            <a:r>
              <a:rPr lang="en-US" dirty="0" err="1">
                <a:hlinkClick r:id="rId4"/>
              </a:rPr>
              <a:t>gulaqnew</a:t>
            </a:r>
            <a:endParaRPr lang="en-US" dirty="0"/>
          </a:p>
          <a:p>
            <a:endParaRPr lang="en-IN" dirty="0"/>
          </a:p>
          <a:p>
            <a:r>
              <a:rPr lang="en-IN" dirty="0"/>
              <a:t>Twitter: </a:t>
            </a:r>
            <a:r>
              <a:rPr lang="en-IN" dirty="0">
                <a:hlinkClick r:id="rId5"/>
              </a:rPr>
              <a:t>https://twitter.com/gulaqfintech</a:t>
            </a:r>
            <a:endParaRPr lang="en-IN" dirty="0"/>
          </a:p>
          <a:p>
            <a:endParaRPr lang="en-IN" dirty="0"/>
          </a:p>
          <a:p>
            <a:r>
              <a:rPr lang="en-IN" dirty="0"/>
              <a:t>Instagram: </a:t>
            </a:r>
            <a:r>
              <a:rPr lang="en-IN" dirty="0">
                <a:hlinkClick r:id="rId6"/>
              </a:rPr>
              <a:t>https://www.instagram.com/gulaqfintech/</a:t>
            </a:r>
            <a:endParaRPr lang="en-IN" dirty="0"/>
          </a:p>
          <a:p>
            <a:endParaRPr lang="en-IN" dirty="0"/>
          </a:p>
          <a:p>
            <a:endParaRPr lang="en-IN" dirty="0"/>
          </a:p>
          <a:p>
            <a:endParaRPr lang="en-IN" dirty="0"/>
          </a:p>
        </p:txBody>
      </p:sp>
    </p:spTree>
    <p:extLst>
      <p:ext uri="{BB962C8B-B14F-4D97-AF65-F5344CB8AC3E}">
        <p14:creationId xmlns:p14="http://schemas.microsoft.com/office/powerpoint/2010/main" val="2695423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AAD9EA4E-32EF-81DF-1D18-12801FCED2B4}"/>
              </a:ext>
            </a:extLst>
          </p:cNvPr>
          <p:cNvGrpSpPr/>
          <p:nvPr/>
        </p:nvGrpSpPr>
        <p:grpSpPr>
          <a:xfrm>
            <a:off x="0" y="6811108"/>
            <a:ext cx="12192000" cy="46892"/>
            <a:chOff x="0" y="6811108"/>
            <a:chExt cx="12192000" cy="46892"/>
          </a:xfrm>
        </p:grpSpPr>
        <p:sp>
          <p:nvSpPr>
            <p:cNvPr id="5" name="Rectangle 4">
              <a:extLst>
                <a:ext uri="{FF2B5EF4-FFF2-40B4-BE49-F238E27FC236}">
                  <a16:creationId xmlns:a16="http://schemas.microsoft.com/office/drawing/2014/main" id="{72A8BFE9-D421-3BA2-83A2-122C7797C16E}"/>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6" name="Rectangle 5">
              <a:extLst>
                <a:ext uri="{FF2B5EF4-FFF2-40B4-BE49-F238E27FC236}">
                  <a16:creationId xmlns:a16="http://schemas.microsoft.com/office/drawing/2014/main" id="{263BE863-F695-9271-BF26-6FF9A557C5ED}"/>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7" name="Rectangle 6">
              <a:extLst>
                <a:ext uri="{FF2B5EF4-FFF2-40B4-BE49-F238E27FC236}">
                  <a16:creationId xmlns:a16="http://schemas.microsoft.com/office/drawing/2014/main" id="{ADD2BCB1-6513-5131-1892-786BA8DB9642}"/>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8" name="Rectangle 7">
              <a:extLst>
                <a:ext uri="{FF2B5EF4-FFF2-40B4-BE49-F238E27FC236}">
                  <a16:creationId xmlns:a16="http://schemas.microsoft.com/office/drawing/2014/main" id="{1CAD5923-F468-A5A1-1C8E-E2C6CA93878C}"/>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9" name="Rectangle 8">
              <a:extLst>
                <a:ext uri="{FF2B5EF4-FFF2-40B4-BE49-F238E27FC236}">
                  <a16:creationId xmlns:a16="http://schemas.microsoft.com/office/drawing/2014/main" id="{D6194320-B25C-691D-81F8-D87B37BEC10B}"/>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0" name="Rectangle 9">
              <a:extLst>
                <a:ext uri="{FF2B5EF4-FFF2-40B4-BE49-F238E27FC236}">
                  <a16:creationId xmlns:a16="http://schemas.microsoft.com/office/drawing/2014/main" id="{76C0055C-0691-01AD-9024-31B66AE2AC26}"/>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1" name="Rectangle 10">
              <a:extLst>
                <a:ext uri="{FF2B5EF4-FFF2-40B4-BE49-F238E27FC236}">
                  <a16:creationId xmlns:a16="http://schemas.microsoft.com/office/drawing/2014/main" id="{9682BB68-8307-B2A2-6560-F59D2A8FB84F}"/>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2" name="Rectangle 11">
              <a:extLst>
                <a:ext uri="{FF2B5EF4-FFF2-40B4-BE49-F238E27FC236}">
                  <a16:creationId xmlns:a16="http://schemas.microsoft.com/office/drawing/2014/main" id="{0F665D95-54C2-ABF6-C56C-81BEACB62343}"/>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3" name="Rectangle 12">
              <a:extLst>
                <a:ext uri="{FF2B5EF4-FFF2-40B4-BE49-F238E27FC236}">
                  <a16:creationId xmlns:a16="http://schemas.microsoft.com/office/drawing/2014/main" id="{7AD9EDD0-BB38-6B5C-D69C-3A04AC358AAB}"/>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6AD005C5-150E-0398-0741-1DC4C73496F2}"/>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2D206FAE-EE70-30FF-B6C1-79EC0CC14179}"/>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F98F6AF5-0E0E-7EA9-3A58-343DE28890CB}"/>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ECA15950-DC6E-B97B-6081-389849F76AF0}"/>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2B736588-478E-6B27-A7C4-911554FB5AE1}"/>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4AC49382-C124-3163-6F5A-2D5C0F55A8AC}"/>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680522BE-4ED1-5A96-0BF0-1F5AEBB245C1}"/>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D7DD6B37-CDC5-EB80-A1FA-CDB01DCD68E3}"/>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C3F90DEB-B1D0-2F67-9AC1-96A0E53AE5AF}"/>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1CE95395-AE99-36A2-E0D4-8B2056AA3A5B}"/>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C3A93C13-FC57-E837-B3C8-BC853E3547C5}"/>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grpSp>
        <p:nvGrpSpPr>
          <p:cNvPr id="27" name="Group 26">
            <a:extLst>
              <a:ext uri="{FF2B5EF4-FFF2-40B4-BE49-F238E27FC236}">
                <a16:creationId xmlns:a16="http://schemas.microsoft.com/office/drawing/2014/main" id="{ADA254DD-6A47-A5CA-186B-C4525DE39EF3}"/>
              </a:ext>
            </a:extLst>
          </p:cNvPr>
          <p:cNvGrpSpPr/>
          <p:nvPr/>
        </p:nvGrpSpPr>
        <p:grpSpPr>
          <a:xfrm>
            <a:off x="0" y="-13252"/>
            <a:ext cx="12192000" cy="1230489"/>
            <a:chOff x="0" y="-13252"/>
            <a:chExt cx="12192000" cy="1230489"/>
          </a:xfrm>
        </p:grpSpPr>
        <p:sp>
          <p:nvSpPr>
            <p:cNvPr id="30" name="Rectangle 29">
              <a:extLst>
                <a:ext uri="{FF2B5EF4-FFF2-40B4-BE49-F238E27FC236}">
                  <a16:creationId xmlns:a16="http://schemas.microsoft.com/office/drawing/2014/main" id="{FDF09384-AE72-4B77-64BA-ABE54A3337AC}"/>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09E77F5D-BD69-DA68-15F1-971A536005D4}"/>
                </a:ext>
              </a:extLst>
            </p:cNvPr>
            <p:cNvSpPr txBox="1"/>
            <p:nvPr/>
          </p:nvSpPr>
          <p:spPr>
            <a:xfrm>
              <a:off x="1030415" y="324993"/>
              <a:ext cx="5077031" cy="553998"/>
            </a:xfrm>
            <a:prstGeom prst="rect">
              <a:avLst/>
            </a:prstGeom>
            <a:noFill/>
          </p:spPr>
          <p:txBody>
            <a:bodyPr wrap="none" rtlCol="0">
              <a:spAutoFit/>
            </a:bodyPr>
            <a:lstStyle/>
            <a:p>
              <a:r>
                <a:rPr lang="en-US" sz="3000" b="1">
                  <a:solidFill>
                    <a:schemeClr val="bg1"/>
                  </a:solidFill>
                  <a:latin typeface="Merriweather" pitchFamily="2" charset="77"/>
                </a:rPr>
                <a:t>Secret to Asset Allocation</a:t>
              </a:r>
              <a:endParaRPr lang="en-US" sz="3000">
                <a:solidFill>
                  <a:schemeClr val="bg1"/>
                </a:solidFill>
                <a:latin typeface="Merriweather" pitchFamily="2" charset="77"/>
              </a:endParaRPr>
            </a:p>
          </p:txBody>
        </p:sp>
      </p:grpSp>
      <p:pic>
        <p:nvPicPr>
          <p:cNvPr id="3" name="Picture 2" descr="Icon&#10;&#10;Description automatically generated">
            <a:extLst>
              <a:ext uri="{FF2B5EF4-FFF2-40B4-BE49-F238E27FC236}">
                <a16:creationId xmlns:a16="http://schemas.microsoft.com/office/drawing/2014/main" id="{CED1729F-DB6A-695A-AB86-2AF6545DDD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18812" y="6045200"/>
            <a:ext cx="1581530" cy="542098"/>
          </a:xfrm>
          <a:prstGeom prst="rect">
            <a:avLst/>
          </a:prstGeom>
        </p:spPr>
      </p:pic>
      <p:sp>
        <p:nvSpPr>
          <p:cNvPr id="2" name="TextBox 1">
            <a:extLst>
              <a:ext uri="{FF2B5EF4-FFF2-40B4-BE49-F238E27FC236}">
                <a16:creationId xmlns:a16="http://schemas.microsoft.com/office/drawing/2014/main" id="{E0A86B1C-A4DC-FB1F-9BEB-2403CA33B3B3}"/>
              </a:ext>
            </a:extLst>
          </p:cNvPr>
          <p:cNvSpPr txBox="1"/>
          <p:nvPr/>
        </p:nvSpPr>
        <p:spPr>
          <a:xfrm>
            <a:off x="3299162" y="3608014"/>
            <a:ext cx="641522" cy="646331"/>
          </a:xfrm>
          <a:prstGeom prst="rect">
            <a:avLst/>
          </a:prstGeom>
          <a:noFill/>
        </p:spPr>
        <p:txBody>
          <a:bodyPr wrap="none" rtlCol="0">
            <a:spAutoFit/>
          </a:bodyPr>
          <a:lstStyle/>
          <a:p>
            <a:r>
              <a:rPr lang="en-US"/>
              <a:t>8.2%</a:t>
            </a:r>
          </a:p>
          <a:p>
            <a:r>
              <a:rPr lang="en-US"/>
              <a:t>FD</a:t>
            </a:r>
          </a:p>
        </p:txBody>
      </p:sp>
      <p:sp>
        <p:nvSpPr>
          <p:cNvPr id="26" name="TextBox 25">
            <a:extLst>
              <a:ext uri="{FF2B5EF4-FFF2-40B4-BE49-F238E27FC236}">
                <a16:creationId xmlns:a16="http://schemas.microsoft.com/office/drawing/2014/main" id="{AF65ADC3-DC2C-5498-B69D-47534CE1C573}"/>
              </a:ext>
            </a:extLst>
          </p:cNvPr>
          <p:cNvSpPr txBox="1"/>
          <p:nvPr/>
        </p:nvSpPr>
        <p:spPr>
          <a:xfrm>
            <a:off x="7221127" y="2542330"/>
            <a:ext cx="771173" cy="646331"/>
          </a:xfrm>
          <a:prstGeom prst="rect">
            <a:avLst/>
          </a:prstGeom>
          <a:noFill/>
        </p:spPr>
        <p:txBody>
          <a:bodyPr wrap="none" rtlCol="0">
            <a:spAutoFit/>
          </a:bodyPr>
          <a:lstStyle/>
          <a:p>
            <a:r>
              <a:rPr lang="en-US"/>
              <a:t>11.2%</a:t>
            </a:r>
          </a:p>
          <a:p>
            <a:r>
              <a:rPr lang="en-US"/>
              <a:t>Equity</a:t>
            </a:r>
          </a:p>
        </p:txBody>
      </p:sp>
      <p:pic>
        <p:nvPicPr>
          <p:cNvPr id="31" name="Graphic 30" descr="Safe with solid fill">
            <a:extLst>
              <a:ext uri="{FF2B5EF4-FFF2-40B4-BE49-F238E27FC236}">
                <a16:creationId xmlns:a16="http://schemas.microsoft.com/office/drawing/2014/main" id="{3B036537-7D41-565B-EC42-EA97D56F238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162723" y="4147332"/>
            <a:ext cx="914400" cy="914400"/>
          </a:xfrm>
          <a:prstGeom prst="rect">
            <a:avLst/>
          </a:prstGeom>
        </p:spPr>
      </p:pic>
      <p:pic>
        <p:nvPicPr>
          <p:cNvPr id="33" name="Graphic 32" descr="Upward trend with solid fill">
            <a:extLst>
              <a:ext uri="{FF2B5EF4-FFF2-40B4-BE49-F238E27FC236}">
                <a16:creationId xmlns:a16="http://schemas.microsoft.com/office/drawing/2014/main" id="{C782BA84-9FEE-5CFD-63B2-B65069D9CE1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194311" y="3223691"/>
            <a:ext cx="914400" cy="914400"/>
          </a:xfrm>
          <a:prstGeom prst="rect">
            <a:avLst/>
          </a:prstGeom>
        </p:spPr>
      </p:pic>
      <p:cxnSp>
        <p:nvCxnSpPr>
          <p:cNvPr id="36" name="Connector: Elbow 35">
            <a:extLst>
              <a:ext uri="{FF2B5EF4-FFF2-40B4-BE49-F238E27FC236}">
                <a16:creationId xmlns:a16="http://schemas.microsoft.com/office/drawing/2014/main" id="{1742C142-3EA1-FD2B-5EC8-EC36962E8EE1}"/>
              </a:ext>
            </a:extLst>
          </p:cNvPr>
          <p:cNvCxnSpPr/>
          <p:nvPr/>
        </p:nvCxnSpPr>
        <p:spPr>
          <a:xfrm>
            <a:off x="1793631" y="1884404"/>
            <a:ext cx="8006861" cy="3768251"/>
          </a:xfrm>
          <a:prstGeom prst="bentConnector3">
            <a:avLst>
              <a:gd name="adj1" fmla="val -64"/>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BA407051-4878-3F4B-CE84-C1BCC946801C}"/>
              </a:ext>
            </a:extLst>
          </p:cNvPr>
          <p:cNvSpPr txBox="1"/>
          <p:nvPr/>
        </p:nvSpPr>
        <p:spPr>
          <a:xfrm>
            <a:off x="9347070" y="5768109"/>
            <a:ext cx="820609" cy="369332"/>
          </a:xfrm>
          <a:prstGeom prst="rect">
            <a:avLst/>
          </a:prstGeom>
          <a:noFill/>
        </p:spPr>
        <p:txBody>
          <a:bodyPr wrap="none" rtlCol="0">
            <a:spAutoFit/>
          </a:bodyPr>
          <a:lstStyle/>
          <a:p>
            <a:r>
              <a:rPr lang="en-US"/>
              <a:t>Return</a:t>
            </a:r>
          </a:p>
        </p:txBody>
      </p:sp>
      <p:sp>
        <p:nvSpPr>
          <p:cNvPr id="39" name="TextBox 38">
            <a:extLst>
              <a:ext uri="{FF2B5EF4-FFF2-40B4-BE49-F238E27FC236}">
                <a16:creationId xmlns:a16="http://schemas.microsoft.com/office/drawing/2014/main" id="{6A6771CA-4ECE-0A01-1492-AA85D134DE7B}"/>
              </a:ext>
            </a:extLst>
          </p:cNvPr>
          <p:cNvSpPr txBox="1"/>
          <p:nvPr/>
        </p:nvSpPr>
        <p:spPr>
          <a:xfrm>
            <a:off x="766618" y="1884404"/>
            <a:ext cx="556563" cy="369332"/>
          </a:xfrm>
          <a:prstGeom prst="rect">
            <a:avLst/>
          </a:prstGeom>
          <a:noFill/>
        </p:spPr>
        <p:txBody>
          <a:bodyPr wrap="none" rtlCol="0">
            <a:spAutoFit/>
          </a:bodyPr>
          <a:lstStyle/>
          <a:p>
            <a:r>
              <a:rPr lang="en-US"/>
              <a:t>Risk</a:t>
            </a:r>
          </a:p>
        </p:txBody>
      </p:sp>
    </p:spTree>
    <p:extLst>
      <p:ext uri="{BB962C8B-B14F-4D97-AF65-F5344CB8AC3E}">
        <p14:creationId xmlns:p14="http://schemas.microsoft.com/office/powerpoint/2010/main" val="11298637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AAD9EA4E-32EF-81DF-1D18-12801FCED2B4}"/>
              </a:ext>
            </a:extLst>
          </p:cNvPr>
          <p:cNvGrpSpPr/>
          <p:nvPr/>
        </p:nvGrpSpPr>
        <p:grpSpPr>
          <a:xfrm>
            <a:off x="0" y="6811108"/>
            <a:ext cx="12192000" cy="46892"/>
            <a:chOff x="0" y="6811108"/>
            <a:chExt cx="12192000" cy="46892"/>
          </a:xfrm>
        </p:grpSpPr>
        <p:sp>
          <p:nvSpPr>
            <p:cNvPr id="5" name="Rectangle 4">
              <a:extLst>
                <a:ext uri="{FF2B5EF4-FFF2-40B4-BE49-F238E27FC236}">
                  <a16:creationId xmlns:a16="http://schemas.microsoft.com/office/drawing/2014/main" id="{72A8BFE9-D421-3BA2-83A2-122C7797C16E}"/>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6" name="Rectangle 5">
              <a:extLst>
                <a:ext uri="{FF2B5EF4-FFF2-40B4-BE49-F238E27FC236}">
                  <a16:creationId xmlns:a16="http://schemas.microsoft.com/office/drawing/2014/main" id="{263BE863-F695-9271-BF26-6FF9A557C5ED}"/>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7" name="Rectangle 6">
              <a:extLst>
                <a:ext uri="{FF2B5EF4-FFF2-40B4-BE49-F238E27FC236}">
                  <a16:creationId xmlns:a16="http://schemas.microsoft.com/office/drawing/2014/main" id="{ADD2BCB1-6513-5131-1892-786BA8DB9642}"/>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8" name="Rectangle 7">
              <a:extLst>
                <a:ext uri="{FF2B5EF4-FFF2-40B4-BE49-F238E27FC236}">
                  <a16:creationId xmlns:a16="http://schemas.microsoft.com/office/drawing/2014/main" id="{1CAD5923-F468-A5A1-1C8E-E2C6CA93878C}"/>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9" name="Rectangle 8">
              <a:extLst>
                <a:ext uri="{FF2B5EF4-FFF2-40B4-BE49-F238E27FC236}">
                  <a16:creationId xmlns:a16="http://schemas.microsoft.com/office/drawing/2014/main" id="{D6194320-B25C-691D-81F8-D87B37BEC10B}"/>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0" name="Rectangle 9">
              <a:extLst>
                <a:ext uri="{FF2B5EF4-FFF2-40B4-BE49-F238E27FC236}">
                  <a16:creationId xmlns:a16="http://schemas.microsoft.com/office/drawing/2014/main" id="{76C0055C-0691-01AD-9024-31B66AE2AC26}"/>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1" name="Rectangle 10">
              <a:extLst>
                <a:ext uri="{FF2B5EF4-FFF2-40B4-BE49-F238E27FC236}">
                  <a16:creationId xmlns:a16="http://schemas.microsoft.com/office/drawing/2014/main" id="{9682BB68-8307-B2A2-6560-F59D2A8FB84F}"/>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2" name="Rectangle 11">
              <a:extLst>
                <a:ext uri="{FF2B5EF4-FFF2-40B4-BE49-F238E27FC236}">
                  <a16:creationId xmlns:a16="http://schemas.microsoft.com/office/drawing/2014/main" id="{0F665D95-54C2-ABF6-C56C-81BEACB62343}"/>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3" name="Rectangle 12">
              <a:extLst>
                <a:ext uri="{FF2B5EF4-FFF2-40B4-BE49-F238E27FC236}">
                  <a16:creationId xmlns:a16="http://schemas.microsoft.com/office/drawing/2014/main" id="{7AD9EDD0-BB38-6B5C-D69C-3A04AC358AAB}"/>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6AD005C5-150E-0398-0741-1DC4C73496F2}"/>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2D206FAE-EE70-30FF-B6C1-79EC0CC14179}"/>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F98F6AF5-0E0E-7EA9-3A58-343DE28890CB}"/>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ECA15950-DC6E-B97B-6081-389849F76AF0}"/>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2B736588-478E-6B27-A7C4-911554FB5AE1}"/>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4AC49382-C124-3163-6F5A-2D5C0F55A8AC}"/>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680522BE-4ED1-5A96-0BF0-1F5AEBB245C1}"/>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D7DD6B37-CDC5-EB80-A1FA-CDB01DCD68E3}"/>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C3F90DEB-B1D0-2F67-9AC1-96A0E53AE5AF}"/>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1CE95395-AE99-36A2-E0D4-8B2056AA3A5B}"/>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C3A93C13-FC57-E837-B3C8-BC853E3547C5}"/>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grpSp>
        <p:nvGrpSpPr>
          <p:cNvPr id="27" name="Group 26">
            <a:extLst>
              <a:ext uri="{FF2B5EF4-FFF2-40B4-BE49-F238E27FC236}">
                <a16:creationId xmlns:a16="http://schemas.microsoft.com/office/drawing/2014/main" id="{ADA254DD-6A47-A5CA-186B-C4525DE39EF3}"/>
              </a:ext>
            </a:extLst>
          </p:cNvPr>
          <p:cNvGrpSpPr/>
          <p:nvPr/>
        </p:nvGrpSpPr>
        <p:grpSpPr>
          <a:xfrm>
            <a:off x="0" y="-13252"/>
            <a:ext cx="12192000" cy="1230489"/>
            <a:chOff x="0" y="-13252"/>
            <a:chExt cx="12192000" cy="1230489"/>
          </a:xfrm>
        </p:grpSpPr>
        <p:sp>
          <p:nvSpPr>
            <p:cNvPr id="30" name="Rectangle 29">
              <a:extLst>
                <a:ext uri="{FF2B5EF4-FFF2-40B4-BE49-F238E27FC236}">
                  <a16:creationId xmlns:a16="http://schemas.microsoft.com/office/drawing/2014/main" id="{FDF09384-AE72-4B77-64BA-ABE54A3337AC}"/>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09E77F5D-BD69-DA68-15F1-971A536005D4}"/>
                </a:ext>
              </a:extLst>
            </p:cNvPr>
            <p:cNvSpPr txBox="1"/>
            <p:nvPr/>
          </p:nvSpPr>
          <p:spPr>
            <a:xfrm>
              <a:off x="1030415" y="324993"/>
              <a:ext cx="5077031" cy="553998"/>
            </a:xfrm>
            <a:prstGeom prst="rect">
              <a:avLst/>
            </a:prstGeom>
            <a:noFill/>
          </p:spPr>
          <p:txBody>
            <a:bodyPr wrap="none" rtlCol="0">
              <a:spAutoFit/>
            </a:bodyPr>
            <a:lstStyle/>
            <a:p>
              <a:r>
                <a:rPr lang="en-US" sz="3000" b="1">
                  <a:solidFill>
                    <a:schemeClr val="bg1"/>
                  </a:solidFill>
                  <a:latin typeface="Merriweather" pitchFamily="2" charset="77"/>
                </a:rPr>
                <a:t>Secret to Asset Allocation</a:t>
              </a:r>
              <a:endParaRPr lang="en-US" sz="3000">
                <a:solidFill>
                  <a:schemeClr val="bg1"/>
                </a:solidFill>
                <a:latin typeface="Merriweather" pitchFamily="2" charset="77"/>
              </a:endParaRPr>
            </a:p>
          </p:txBody>
        </p:sp>
      </p:grpSp>
      <p:pic>
        <p:nvPicPr>
          <p:cNvPr id="3" name="Picture 2" descr="Icon&#10;&#10;Description automatically generated">
            <a:extLst>
              <a:ext uri="{FF2B5EF4-FFF2-40B4-BE49-F238E27FC236}">
                <a16:creationId xmlns:a16="http://schemas.microsoft.com/office/drawing/2014/main" id="{CED1729F-DB6A-695A-AB86-2AF6545DDD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18812" y="6045200"/>
            <a:ext cx="1581530" cy="542098"/>
          </a:xfrm>
          <a:prstGeom prst="rect">
            <a:avLst/>
          </a:prstGeom>
        </p:spPr>
      </p:pic>
      <p:sp>
        <p:nvSpPr>
          <p:cNvPr id="25" name="TextBox 24">
            <a:extLst>
              <a:ext uri="{FF2B5EF4-FFF2-40B4-BE49-F238E27FC236}">
                <a16:creationId xmlns:a16="http://schemas.microsoft.com/office/drawing/2014/main" id="{2BE3D7FE-4221-38B6-B699-10883C4AFA07}"/>
              </a:ext>
            </a:extLst>
          </p:cNvPr>
          <p:cNvSpPr txBox="1"/>
          <p:nvPr/>
        </p:nvSpPr>
        <p:spPr>
          <a:xfrm>
            <a:off x="1030415" y="1709057"/>
            <a:ext cx="8172200" cy="1988365"/>
          </a:xfrm>
          <a:prstGeom prst="rect">
            <a:avLst/>
          </a:prstGeom>
          <a:noFill/>
        </p:spPr>
        <p:txBody>
          <a:bodyPr wrap="square" rtlCol="0">
            <a:spAutoFit/>
          </a:bodyPr>
          <a:lstStyle/>
          <a:p>
            <a:r>
              <a:rPr lang="en-IN" b="1" dirty="0"/>
              <a:t>Asset Allocation of Gear 5 investment?</a:t>
            </a:r>
            <a:endParaRPr lang="en-IN" dirty="0"/>
          </a:p>
          <a:p>
            <a:pPr marL="342900" indent="-342900">
              <a:lnSpc>
                <a:spcPct val="150000"/>
              </a:lnSpc>
              <a:buAutoNum type="alphaLcParenR"/>
            </a:pPr>
            <a:r>
              <a:rPr lang="en-IN" dirty="0"/>
              <a:t>100% Equity</a:t>
            </a:r>
          </a:p>
          <a:p>
            <a:pPr marL="342900" indent="-342900">
              <a:lnSpc>
                <a:spcPct val="150000"/>
              </a:lnSpc>
              <a:buAutoNum type="alphaLcParenR"/>
            </a:pPr>
            <a:r>
              <a:rPr lang="en-IN" dirty="0"/>
              <a:t>80% Equity, 20% Debt</a:t>
            </a:r>
          </a:p>
          <a:p>
            <a:pPr marL="342900" indent="-342900">
              <a:lnSpc>
                <a:spcPct val="150000"/>
              </a:lnSpc>
              <a:buAutoNum type="alphaLcParenR"/>
            </a:pPr>
            <a:r>
              <a:rPr lang="en-IN" dirty="0"/>
              <a:t>60% Equity, 40% Debt</a:t>
            </a:r>
          </a:p>
          <a:p>
            <a:pPr marL="342900" indent="-342900">
              <a:lnSpc>
                <a:spcPct val="150000"/>
              </a:lnSpc>
              <a:buAutoNum type="alphaLcParenR"/>
            </a:pPr>
            <a:r>
              <a:rPr lang="en-IN" dirty="0"/>
              <a:t>40% Equity, 60% Debt</a:t>
            </a:r>
          </a:p>
        </p:txBody>
      </p:sp>
    </p:spTree>
    <p:extLst>
      <p:ext uri="{BB962C8B-B14F-4D97-AF65-F5344CB8AC3E}">
        <p14:creationId xmlns:p14="http://schemas.microsoft.com/office/powerpoint/2010/main" val="29843806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8" descr="Chart&#10;&#10;Description automatically generated">
            <a:extLst>
              <a:ext uri="{FF2B5EF4-FFF2-40B4-BE49-F238E27FC236}">
                <a16:creationId xmlns:a16="http://schemas.microsoft.com/office/drawing/2014/main" id="{484EECA1-4EB4-99E4-D873-B42D79CBE012}"/>
              </a:ext>
            </a:extLst>
          </p:cNvPr>
          <p:cNvPicPr>
            <a:picLocks noChangeAspect="1"/>
          </p:cNvPicPr>
          <p:nvPr/>
        </p:nvPicPr>
        <p:blipFill>
          <a:blip r:embed="rId3"/>
          <a:stretch>
            <a:fillRect/>
          </a:stretch>
        </p:blipFill>
        <p:spPr>
          <a:xfrm>
            <a:off x="1906889" y="2848085"/>
            <a:ext cx="9523895" cy="3591564"/>
          </a:xfrm>
          <a:prstGeom prst="rect">
            <a:avLst/>
          </a:prstGeom>
        </p:spPr>
      </p:pic>
      <p:grpSp>
        <p:nvGrpSpPr>
          <p:cNvPr id="11" name="Group 10">
            <a:extLst>
              <a:ext uri="{FF2B5EF4-FFF2-40B4-BE49-F238E27FC236}">
                <a16:creationId xmlns:a16="http://schemas.microsoft.com/office/drawing/2014/main" id="{17F4CACC-CC24-A64F-B4DA-B5A15EA3A501}"/>
              </a:ext>
            </a:extLst>
          </p:cNvPr>
          <p:cNvGrpSpPr/>
          <p:nvPr/>
        </p:nvGrpSpPr>
        <p:grpSpPr>
          <a:xfrm>
            <a:off x="0" y="6811108"/>
            <a:ext cx="12192000" cy="46892"/>
            <a:chOff x="0" y="6811108"/>
            <a:chExt cx="12192000" cy="46892"/>
          </a:xfrm>
        </p:grpSpPr>
        <p:sp>
          <p:nvSpPr>
            <p:cNvPr id="12" name="Rectangle 11">
              <a:extLst>
                <a:ext uri="{FF2B5EF4-FFF2-40B4-BE49-F238E27FC236}">
                  <a16:creationId xmlns:a16="http://schemas.microsoft.com/office/drawing/2014/main" id="{B45A71A1-ACED-2746-BF08-4E9556BB5A64}"/>
                </a:ext>
              </a:extLst>
            </p:cNvPr>
            <p:cNvSpPr/>
            <p:nvPr/>
          </p:nvSpPr>
          <p:spPr bwMode="auto">
            <a:xfrm>
              <a:off x="0"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3" name="Rectangle 12">
              <a:extLst>
                <a:ext uri="{FF2B5EF4-FFF2-40B4-BE49-F238E27FC236}">
                  <a16:creationId xmlns:a16="http://schemas.microsoft.com/office/drawing/2014/main" id="{7BBA4116-A661-2E4E-AE8B-B8FDF8FCB8CA}"/>
                </a:ext>
              </a:extLst>
            </p:cNvPr>
            <p:cNvSpPr/>
            <p:nvPr/>
          </p:nvSpPr>
          <p:spPr bwMode="auto">
            <a:xfrm>
              <a:off x="597877"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4" name="Rectangle 13">
              <a:extLst>
                <a:ext uri="{FF2B5EF4-FFF2-40B4-BE49-F238E27FC236}">
                  <a16:creationId xmlns:a16="http://schemas.microsoft.com/office/drawing/2014/main" id="{D6D4C26A-CF9A-D54F-870B-1B665E3E1261}"/>
                </a:ext>
              </a:extLst>
            </p:cNvPr>
            <p:cNvSpPr/>
            <p:nvPr/>
          </p:nvSpPr>
          <p:spPr bwMode="auto">
            <a:xfrm>
              <a:off x="1195754"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5" name="Rectangle 14">
              <a:extLst>
                <a:ext uri="{FF2B5EF4-FFF2-40B4-BE49-F238E27FC236}">
                  <a16:creationId xmlns:a16="http://schemas.microsoft.com/office/drawing/2014/main" id="{0DB024D0-80E8-424D-8257-C0033261EEDC}"/>
                </a:ext>
              </a:extLst>
            </p:cNvPr>
            <p:cNvSpPr/>
            <p:nvPr/>
          </p:nvSpPr>
          <p:spPr bwMode="auto">
            <a:xfrm>
              <a:off x="1793631"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6" name="Rectangle 15">
              <a:extLst>
                <a:ext uri="{FF2B5EF4-FFF2-40B4-BE49-F238E27FC236}">
                  <a16:creationId xmlns:a16="http://schemas.microsoft.com/office/drawing/2014/main" id="{0FE05CFB-E685-C64F-BE1B-DC8D281CB459}"/>
                </a:ext>
              </a:extLst>
            </p:cNvPr>
            <p:cNvSpPr/>
            <p:nvPr/>
          </p:nvSpPr>
          <p:spPr bwMode="auto">
            <a:xfrm>
              <a:off x="2391508" y="6811108"/>
              <a:ext cx="906844" cy="46892"/>
            </a:xfrm>
            <a:prstGeom prst="rect">
              <a:avLst/>
            </a:prstGeom>
            <a:solidFill>
              <a:srgbClr val="2B378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7" name="Rectangle 16">
              <a:extLst>
                <a:ext uri="{FF2B5EF4-FFF2-40B4-BE49-F238E27FC236}">
                  <a16:creationId xmlns:a16="http://schemas.microsoft.com/office/drawing/2014/main" id="{7DF28313-DCC1-634D-AACB-898C8EC9E524}"/>
                </a:ext>
              </a:extLst>
            </p:cNvPr>
            <p:cNvSpPr/>
            <p:nvPr/>
          </p:nvSpPr>
          <p:spPr bwMode="auto">
            <a:xfrm>
              <a:off x="2965939"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8" name="Rectangle 17">
              <a:extLst>
                <a:ext uri="{FF2B5EF4-FFF2-40B4-BE49-F238E27FC236}">
                  <a16:creationId xmlns:a16="http://schemas.microsoft.com/office/drawing/2014/main" id="{A502F74C-8293-0148-BAF8-17499F6DF5C3}"/>
                </a:ext>
              </a:extLst>
            </p:cNvPr>
            <p:cNvSpPr/>
            <p:nvPr/>
          </p:nvSpPr>
          <p:spPr bwMode="auto">
            <a:xfrm>
              <a:off x="3567985"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19" name="Rectangle 18">
              <a:extLst>
                <a:ext uri="{FF2B5EF4-FFF2-40B4-BE49-F238E27FC236}">
                  <a16:creationId xmlns:a16="http://schemas.microsoft.com/office/drawing/2014/main" id="{788157DE-5520-C64C-AE06-4936E6C4269F}"/>
                </a:ext>
              </a:extLst>
            </p:cNvPr>
            <p:cNvSpPr/>
            <p:nvPr/>
          </p:nvSpPr>
          <p:spPr bwMode="auto">
            <a:xfrm>
              <a:off x="4138247"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0" name="Rectangle 19">
              <a:extLst>
                <a:ext uri="{FF2B5EF4-FFF2-40B4-BE49-F238E27FC236}">
                  <a16:creationId xmlns:a16="http://schemas.microsoft.com/office/drawing/2014/main" id="{E1478E59-207A-1940-9A3A-3328F0F11415}"/>
                </a:ext>
              </a:extLst>
            </p:cNvPr>
            <p:cNvSpPr/>
            <p:nvPr/>
          </p:nvSpPr>
          <p:spPr bwMode="auto">
            <a:xfrm>
              <a:off x="4736124"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1" name="Rectangle 20">
              <a:extLst>
                <a:ext uri="{FF2B5EF4-FFF2-40B4-BE49-F238E27FC236}">
                  <a16:creationId xmlns:a16="http://schemas.microsoft.com/office/drawing/2014/main" id="{D5A04F2C-1C46-4D4E-85C8-AC3B22B12303}"/>
                </a:ext>
              </a:extLst>
            </p:cNvPr>
            <p:cNvSpPr/>
            <p:nvPr/>
          </p:nvSpPr>
          <p:spPr bwMode="auto">
            <a:xfrm>
              <a:off x="5334001" y="6811108"/>
              <a:ext cx="906844" cy="46892"/>
            </a:xfrm>
            <a:prstGeom prst="rect">
              <a:avLst/>
            </a:prstGeom>
            <a:solidFill>
              <a:srgbClr val="068D5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2" name="Rectangle 21">
              <a:extLst>
                <a:ext uri="{FF2B5EF4-FFF2-40B4-BE49-F238E27FC236}">
                  <a16:creationId xmlns:a16="http://schemas.microsoft.com/office/drawing/2014/main" id="{9EB14651-261E-AC46-8EE3-3F058E16FE1C}"/>
                </a:ext>
              </a:extLst>
            </p:cNvPr>
            <p:cNvSpPr/>
            <p:nvPr/>
          </p:nvSpPr>
          <p:spPr bwMode="auto">
            <a:xfrm>
              <a:off x="5931878" y="6811108"/>
              <a:ext cx="906844" cy="46892"/>
            </a:xfrm>
            <a:prstGeom prst="rect">
              <a:avLst/>
            </a:prstGeom>
            <a:solidFill>
              <a:srgbClr val="C11B7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3" name="Rectangle 22">
              <a:extLst>
                <a:ext uri="{FF2B5EF4-FFF2-40B4-BE49-F238E27FC236}">
                  <a16:creationId xmlns:a16="http://schemas.microsoft.com/office/drawing/2014/main" id="{037EC367-433A-8D42-88B9-916C4ACD5DF7}"/>
                </a:ext>
              </a:extLst>
            </p:cNvPr>
            <p:cNvSpPr/>
            <p:nvPr/>
          </p:nvSpPr>
          <p:spPr bwMode="auto">
            <a:xfrm>
              <a:off x="6529755" y="6811108"/>
              <a:ext cx="906844" cy="46892"/>
            </a:xfrm>
            <a:prstGeom prst="rect">
              <a:avLst/>
            </a:prstGeom>
            <a:solidFill>
              <a:srgbClr val="56439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4" name="Rectangle 23">
              <a:extLst>
                <a:ext uri="{FF2B5EF4-FFF2-40B4-BE49-F238E27FC236}">
                  <a16:creationId xmlns:a16="http://schemas.microsoft.com/office/drawing/2014/main" id="{50D7E4DD-01F2-6340-882C-DE3971370B6B}"/>
                </a:ext>
              </a:extLst>
            </p:cNvPr>
            <p:cNvSpPr/>
            <p:nvPr/>
          </p:nvSpPr>
          <p:spPr bwMode="auto">
            <a:xfrm>
              <a:off x="8893648" y="6811108"/>
              <a:ext cx="906844" cy="46892"/>
            </a:xfrm>
            <a:prstGeom prst="rect">
              <a:avLst/>
            </a:prstGeom>
            <a:solidFill>
              <a:srgbClr val="805D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5" name="Rectangle 24">
              <a:extLst>
                <a:ext uri="{FF2B5EF4-FFF2-40B4-BE49-F238E27FC236}">
                  <a16:creationId xmlns:a16="http://schemas.microsoft.com/office/drawing/2014/main" id="{B5DA03F9-0C80-E347-AD25-EFFEF05A24E9}"/>
                </a:ext>
              </a:extLst>
            </p:cNvPr>
            <p:cNvSpPr/>
            <p:nvPr/>
          </p:nvSpPr>
          <p:spPr bwMode="auto">
            <a:xfrm>
              <a:off x="7127632" y="6811108"/>
              <a:ext cx="906844" cy="46892"/>
            </a:xfrm>
            <a:prstGeom prst="rect">
              <a:avLst/>
            </a:prstGeom>
            <a:solidFill>
              <a:srgbClr val="C21A7D"/>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6" name="Rectangle 25">
              <a:extLst>
                <a:ext uri="{FF2B5EF4-FFF2-40B4-BE49-F238E27FC236}">
                  <a16:creationId xmlns:a16="http://schemas.microsoft.com/office/drawing/2014/main" id="{46F31D64-16C2-D548-A080-7E00323E7EC6}"/>
                </a:ext>
              </a:extLst>
            </p:cNvPr>
            <p:cNvSpPr/>
            <p:nvPr/>
          </p:nvSpPr>
          <p:spPr bwMode="auto">
            <a:xfrm>
              <a:off x="7697894" y="6811108"/>
              <a:ext cx="906844" cy="46892"/>
            </a:xfrm>
            <a:prstGeom prst="rect">
              <a:avLst/>
            </a:prstGeom>
            <a:solidFill>
              <a:srgbClr val="E7612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0567046D-FAA7-0846-85BB-623027933F2B}"/>
                </a:ext>
              </a:extLst>
            </p:cNvPr>
            <p:cNvSpPr/>
            <p:nvPr/>
          </p:nvSpPr>
          <p:spPr bwMode="auto">
            <a:xfrm>
              <a:off x="8295771" y="6811108"/>
              <a:ext cx="906844" cy="46892"/>
            </a:xfrm>
            <a:prstGeom prst="rect">
              <a:avLst/>
            </a:prstGeom>
            <a:solidFill>
              <a:srgbClr val="B8CE3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8" name="Rectangle 27">
              <a:extLst>
                <a:ext uri="{FF2B5EF4-FFF2-40B4-BE49-F238E27FC236}">
                  <a16:creationId xmlns:a16="http://schemas.microsoft.com/office/drawing/2014/main" id="{91529BE7-D8AD-C547-8D45-B81679FE04FC}"/>
                </a:ext>
              </a:extLst>
            </p:cNvPr>
            <p:cNvSpPr/>
            <p:nvPr/>
          </p:nvSpPr>
          <p:spPr bwMode="auto">
            <a:xfrm>
              <a:off x="9491525" y="6811108"/>
              <a:ext cx="906844" cy="46892"/>
            </a:xfrm>
            <a:prstGeom prst="rect">
              <a:avLst/>
            </a:prstGeom>
            <a:solidFill>
              <a:srgbClr val="31599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29" name="Rectangle 28">
              <a:extLst>
                <a:ext uri="{FF2B5EF4-FFF2-40B4-BE49-F238E27FC236}">
                  <a16:creationId xmlns:a16="http://schemas.microsoft.com/office/drawing/2014/main" id="{41405493-F631-F64F-8996-CF64939AC0EA}"/>
                </a:ext>
              </a:extLst>
            </p:cNvPr>
            <p:cNvSpPr/>
            <p:nvPr/>
          </p:nvSpPr>
          <p:spPr bwMode="auto">
            <a:xfrm>
              <a:off x="10089402" y="6811108"/>
              <a:ext cx="906844" cy="46892"/>
            </a:xfrm>
            <a:prstGeom prst="rect">
              <a:avLst/>
            </a:prstGeom>
            <a:solidFill>
              <a:srgbClr val="41AFDE"/>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6B76A85B-87CC-EC48-A1A0-28830BCC15B9}"/>
                </a:ext>
              </a:extLst>
            </p:cNvPr>
            <p:cNvSpPr/>
            <p:nvPr/>
          </p:nvSpPr>
          <p:spPr bwMode="auto">
            <a:xfrm>
              <a:off x="10687279" y="6811108"/>
              <a:ext cx="906844" cy="46892"/>
            </a:xfrm>
            <a:prstGeom prst="rect">
              <a:avLst/>
            </a:prstGeom>
            <a:solidFill>
              <a:srgbClr val="00B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31" name="Rectangle 30">
              <a:extLst>
                <a:ext uri="{FF2B5EF4-FFF2-40B4-BE49-F238E27FC236}">
                  <a16:creationId xmlns:a16="http://schemas.microsoft.com/office/drawing/2014/main" id="{F097B615-7E94-334F-B61A-C13B1A8E3141}"/>
                </a:ext>
              </a:extLst>
            </p:cNvPr>
            <p:cNvSpPr/>
            <p:nvPr/>
          </p:nvSpPr>
          <p:spPr bwMode="auto">
            <a:xfrm>
              <a:off x="11285156" y="6811108"/>
              <a:ext cx="906844" cy="46892"/>
            </a:xfrm>
            <a:prstGeom prst="rect">
              <a:avLst/>
            </a:prstGeom>
            <a:solidFill>
              <a:srgbClr val="0070C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grpSp>
      <p:sp>
        <p:nvSpPr>
          <p:cNvPr id="36" name="Rectangle 35">
            <a:extLst>
              <a:ext uri="{FF2B5EF4-FFF2-40B4-BE49-F238E27FC236}">
                <a16:creationId xmlns:a16="http://schemas.microsoft.com/office/drawing/2014/main" id="{6FDFA76B-6BA0-6242-83BB-3C0BCA216D83}"/>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Icon&#10;&#10;Description automatically generated">
            <a:extLst>
              <a:ext uri="{FF2B5EF4-FFF2-40B4-BE49-F238E27FC236}">
                <a16:creationId xmlns:a16="http://schemas.microsoft.com/office/drawing/2014/main" id="{93BEBFAD-E52F-6086-EA90-F107B2CABE2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18812" y="6035040"/>
            <a:ext cx="1581530" cy="542098"/>
          </a:xfrm>
          <a:prstGeom prst="rect">
            <a:avLst/>
          </a:prstGeom>
        </p:spPr>
      </p:pic>
      <p:graphicFrame>
        <p:nvGraphicFramePr>
          <p:cNvPr id="2" name="Table 4">
            <a:extLst>
              <a:ext uri="{FF2B5EF4-FFF2-40B4-BE49-F238E27FC236}">
                <a16:creationId xmlns:a16="http://schemas.microsoft.com/office/drawing/2014/main" id="{85541153-440E-7A19-BCDD-16B5484FE149}"/>
              </a:ext>
            </a:extLst>
          </p:cNvPr>
          <p:cNvGraphicFramePr>
            <a:graphicFrameLocks noGrp="1"/>
          </p:cNvGraphicFramePr>
          <p:nvPr>
            <p:extLst>
              <p:ext uri="{D42A27DB-BD31-4B8C-83A1-F6EECF244321}">
                <p14:modId xmlns:p14="http://schemas.microsoft.com/office/powerpoint/2010/main" val="864443855"/>
              </p:ext>
            </p:extLst>
          </p:nvPr>
        </p:nvGraphicFramePr>
        <p:xfrm>
          <a:off x="1064715" y="1247698"/>
          <a:ext cx="9940743" cy="1594612"/>
        </p:xfrm>
        <a:graphic>
          <a:graphicData uri="http://schemas.openxmlformats.org/drawingml/2006/table">
            <a:tbl>
              <a:tblPr firstRow="1" bandRow="1">
                <a:tableStyleId>{5C22544A-7EE6-4342-B048-85BDC9FD1C3A}</a:tableStyleId>
              </a:tblPr>
              <a:tblGrid>
                <a:gridCol w="1868780">
                  <a:extLst>
                    <a:ext uri="{9D8B030D-6E8A-4147-A177-3AD203B41FA5}">
                      <a16:colId xmlns:a16="http://schemas.microsoft.com/office/drawing/2014/main" val="1660574380"/>
                    </a:ext>
                  </a:extLst>
                </a:gridCol>
                <a:gridCol w="1295400">
                  <a:extLst>
                    <a:ext uri="{9D8B030D-6E8A-4147-A177-3AD203B41FA5}">
                      <a16:colId xmlns:a16="http://schemas.microsoft.com/office/drawing/2014/main" val="1306631811"/>
                    </a:ext>
                  </a:extLst>
                </a:gridCol>
                <a:gridCol w="1230085">
                  <a:extLst>
                    <a:ext uri="{9D8B030D-6E8A-4147-A177-3AD203B41FA5}">
                      <a16:colId xmlns:a16="http://schemas.microsoft.com/office/drawing/2014/main" val="3229099758"/>
                    </a:ext>
                  </a:extLst>
                </a:gridCol>
                <a:gridCol w="1328058">
                  <a:extLst>
                    <a:ext uri="{9D8B030D-6E8A-4147-A177-3AD203B41FA5}">
                      <a16:colId xmlns:a16="http://schemas.microsoft.com/office/drawing/2014/main" val="3935470327"/>
                    </a:ext>
                  </a:extLst>
                </a:gridCol>
                <a:gridCol w="1458685">
                  <a:extLst>
                    <a:ext uri="{9D8B030D-6E8A-4147-A177-3AD203B41FA5}">
                      <a16:colId xmlns:a16="http://schemas.microsoft.com/office/drawing/2014/main" val="3909646141"/>
                    </a:ext>
                  </a:extLst>
                </a:gridCol>
                <a:gridCol w="1360715">
                  <a:extLst>
                    <a:ext uri="{9D8B030D-6E8A-4147-A177-3AD203B41FA5}">
                      <a16:colId xmlns:a16="http://schemas.microsoft.com/office/drawing/2014/main" val="1924427583"/>
                    </a:ext>
                  </a:extLst>
                </a:gridCol>
                <a:gridCol w="1399020">
                  <a:extLst>
                    <a:ext uri="{9D8B030D-6E8A-4147-A177-3AD203B41FA5}">
                      <a16:colId xmlns:a16="http://schemas.microsoft.com/office/drawing/2014/main" val="3089082711"/>
                    </a:ext>
                  </a:extLst>
                </a:gridCol>
              </a:tblGrid>
              <a:tr h="370840">
                <a:tc>
                  <a:txBody>
                    <a:bodyPr/>
                    <a:lstStyle/>
                    <a:p>
                      <a:pPr>
                        <a:lnSpc>
                          <a:spcPct val="120000"/>
                        </a:lnSpc>
                      </a:pPr>
                      <a:endParaRPr lang="en-IN"/>
                    </a:p>
                  </a:txBody>
                  <a:tcPr/>
                </a:tc>
                <a:tc>
                  <a:txBody>
                    <a:bodyPr/>
                    <a:lstStyle/>
                    <a:p>
                      <a:pPr algn="ctr">
                        <a:lnSpc>
                          <a:spcPct val="120000"/>
                        </a:lnSpc>
                      </a:pPr>
                      <a:r>
                        <a:rPr lang="en-IN"/>
                        <a:t>Gear 1</a:t>
                      </a:r>
                      <a:endParaRPr lang="en-US"/>
                    </a:p>
                  </a:txBody>
                  <a:tcPr/>
                </a:tc>
                <a:tc>
                  <a:txBody>
                    <a:bodyPr/>
                    <a:lstStyle/>
                    <a:p>
                      <a:pPr algn="ctr">
                        <a:lnSpc>
                          <a:spcPct val="120000"/>
                        </a:lnSpc>
                      </a:pPr>
                      <a:r>
                        <a:rPr lang="en-IN"/>
                        <a:t>Gear 2</a:t>
                      </a:r>
                    </a:p>
                  </a:txBody>
                  <a:tcPr/>
                </a:tc>
                <a:tc>
                  <a:txBody>
                    <a:bodyPr/>
                    <a:lstStyle/>
                    <a:p>
                      <a:pPr algn="ctr">
                        <a:lnSpc>
                          <a:spcPct val="120000"/>
                        </a:lnSpc>
                      </a:pPr>
                      <a:r>
                        <a:rPr lang="en-IN"/>
                        <a:t>Gear 3</a:t>
                      </a:r>
                    </a:p>
                  </a:txBody>
                  <a:tcPr/>
                </a:tc>
                <a:tc>
                  <a:txBody>
                    <a:bodyPr/>
                    <a:lstStyle/>
                    <a:p>
                      <a:pPr algn="ctr">
                        <a:lnSpc>
                          <a:spcPct val="120000"/>
                        </a:lnSpc>
                      </a:pPr>
                      <a:r>
                        <a:rPr lang="en-IN"/>
                        <a:t>Gear 4</a:t>
                      </a:r>
                    </a:p>
                  </a:txBody>
                  <a:tcPr/>
                </a:tc>
                <a:tc>
                  <a:txBody>
                    <a:bodyPr/>
                    <a:lstStyle/>
                    <a:p>
                      <a:pPr algn="ctr">
                        <a:lnSpc>
                          <a:spcPct val="120000"/>
                        </a:lnSpc>
                      </a:pPr>
                      <a:r>
                        <a:rPr lang="en-IN"/>
                        <a:t>Gear 5</a:t>
                      </a:r>
                    </a:p>
                  </a:txBody>
                  <a:tcPr/>
                </a:tc>
                <a:tc>
                  <a:txBody>
                    <a:bodyPr/>
                    <a:lstStyle/>
                    <a:p>
                      <a:pPr algn="ctr">
                        <a:lnSpc>
                          <a:spcPct val="120000"/>
                        </a:lnSpc>
                      </a:pPr>
                      <a:r>
                        <a:rPr lang="en-IN"/>
                        <a:t>Gear 6</a:t>
                      </a:r>
                    </a:p>
                  </a:txBody>
                  <a:tcPr/>
                </a:tc>
                <a:extLst>
                  <a:ext uri="{0D108BD9-81ED-4DB2-BD59-A6C34878D82A}">
                    <a16:rowId xmlns:a16="http://schemas.microsoft.com/office/drawing/2014/main" val="3720769226"/>
                  </a:ext>
                </a:extLst>
              </a:tr>
              <a:tr h="370840">
                <a:tc>
                  <a:txBody>
                    <a:bodyPr/>
                    <a:lstStyle/>
                    <a:p>
                      <a:pPr>
                        <a:lnSpc>
                          <a:spcPct val="120000"/>
                        </a:lnSpc>
                      </a:pPr>
                      <a:r>
                        <a:rPr lang="en-IN"/>
                        <a:t>Equity</a:t>
                      </a:r>
                    </a:p>
                  </a:txBody>
                  <a:tcPr/>
                </a:tc>
                <a:tc>
                  <a:txBody>
                    <a:bodyPr/>
                    <a:lstStyle/>
                    <a:p>
                      <a:pPr algn="ctr">
                        <a:lnSpc>
                          <a:spcPct val="120000"/>
                        </a:lnSpc>
                      </a:pPr>
                      <a:r>
                        <a:rPr lang="en-IN" dirty="0"/>
                        <a:t>0%</a:t>
                      </a:r>
                    </a:p>
                  </a:txBody>
                  <a:tcPr/>
                </a:tc>
                <a:tc>
                  <a:txBody>
                    <a:bodyPr/>
                    <a:lstStyle/>
                    <a:p>
                      <a:pPr algn="ctr">
                        <a:lnSpc>
                          <a:spcPct val="120000"/>
                        </a:lnSpc>
                      </a:pPr>
                      <a:r>
                        <a:rPr lang="en-IN" dirty="0"/>
                        <a:t>20%</a:t>
                      </a:r>
                    </a:p>
                  </a:txBody>
                  <a:tcPr/>
                </a:tc>
                <a:tc>
                  <a:txBody>
                    <a:bodyPr/>
                    <a:lstStyle/>
                    <a:p>
                      <a:pPr algn="ctr">
                        <a:lnSpc>
                          <a:spcPct val="120000"/>
                        </a:lnSpc>
                      </a:pPr>
                      <a:r>
                        <a:rPr lang="en-IN" dirty="0"/>
                        <a:t>40%</a:t>
                      </a:r>
                    </a:p>
                  </a:txBody>
                  <a:tcPr/>
                </a:tc>
                <a:tc>
                  <a:txBody>
                    <a:bodyPr/>
                    <a:lstStyle/>
                    <a:p>
                      <a:pPr algn="ctr">
                        <a:lnSpc>
                          <a:spcPct val="120000"/>
                        </a:lnSpc>
                      </a:pPr>
                      <a:r>
                        <a:rPr lang="en-IN" dirty="0"/>
                        <a:t>60%</a:t>
                      </a:r>
                    </a:p>
                  </a:txBody>
                  <a:tcPr/>
                </a:tc>
                <a:tc>
                  <a:txBody>
                    <a:bodyPr/>
                    <a:lstStyle/>
                    <a:p>
                      <a:pPr algn="ctr">
                        <a:lnSpc>
                          <a:spcPct val="120000"/>
                        </a:lnSpc>
                      </a:pPr>
                      <a:r>
                        <a:rPr lang="en-IN" dirty="0"/>
                        <a:t>80%</a:t>
                      </a:r>
                    </a:p>
                  </a:txBody>
                  <a:tcPr/>
                </a:tc>
                <a:tc>
                  <a:txBody>
                    <a:bodyPr/>
                    <a:lstStyle/>
                    <a:p>
                      <a:pPr algn="ctr">
                        <a:lnSpc>
                          <a:spcPct val="120000"/>
                        </a:lnSpc>
                      </a:pPr>
                      <a:r>
                        <a:rPr lang="en-IN" dirty="0"/>
                        <a:t>100%</a:t>
                      </a:r>
                    </a:p>
                  </a:txBody>
                  <a:tcPr/>
                </a:tc>
                <a:extLst>
                  <a:ext uri="{0D108BD9-81ED-4DB2-BD59-A6C34878D82A}">
                    <a16:rowId xmlns:a16="http://schemas.microsoft.com/office/drawing/2014/main" val="9449540"/>
                  </a:ext>
                </a:extLst>
              </a:tr>
              <a:tr h="370840">
                <a:tc>
                  <a:txBody>
                    <a:bodyPr/>
                    <a:lstStyle/>
                    <a:p>
                      <a:pPr>
                        <a:lnSpc>
                          <a:spcPct val="120000"/>
                        </a:lnSpc>
                      </a:pPr>
                      <a:r>
                        <a:rPr lang="en-IN"/>
                        <a:t>Debt</a:t>
                      </a:r>
                    </a:p>
                  </a:txBody>
                  <a:tcPr/>
                </a:tc>
                <a:tc>
                  <a:txBody>
                    <a:bodyPr/>
                    <a:lstStyle/>
                    <a:p>
                      <a:pPr algn="ctr">
                        <a:lnSpc>
                          <a:spcPct val="120000"/>
                        </a:lnSpc>
                      </a:pPr>
                      <a:r>
                        <a:rPr lang="en-IN" dirty="0"/>
                        <a:t>100%</a:t>
                      </a:r>
                    </a:p>
                  </a:txBody>
                  <a:tcPr/>
                </a:tc>
                <a:tc>
                  <a:txBody>
                    <a:bodyPr/>
                    <a:lstStyle/>
                    <a:p>
                      <a:pPr algn="ctr">
                        <a:lnSpc>
                          <a:spcPct val="120000"/>
                        </a:lnSpc>
                      </a:pPr>
                      <a:r>
                        <a:rPr lang="en-IN" dirty="0"/>
                        <a:t>80%</a:t>
                      </a:r>
                    </a:p>
                  </a:txBody>
                  <a:tcPr/>
                </a:tc>
                <a:tc>
                  <a:txBody>
                    <a:bodyPr/>
                    <a:lstStyle/>
                    <a:p>
                      <a:pPr algn="ctr">
                        <a:lnSpc>
                          <a:spcPct val="120000"/>
                        </a:lnSpc>
                      </a:pPr>
                      <a:r>
                        <a:rPr lang="en-IN" dirty="0"/>
                        <a:t>60%</a:t>
                      </a:r>
                    </a:p>
                  </a:txBody>
                  <a:tcPr/>
                </a:tc>
                <a:tc>
                  <a:txBody>
                    <a:bodyPr/>
                    <a:lstStyle/>
                    <a:p>
                      <a:pPr algn="ctr">
                        <a:lnSpc>
                          <a:spcPct val="120000"/>
                        </a:lnSpc>
                      </a:pPr>
                      <a:r>
                        <a:rPr lang="en-IN" dirty="0"/>
                        <a:t>40%</a:t>
                      </a:r>
                    </a:p>
                  </a:txBody>
                  <a:tcPr/>
                </a:tc>
                <a:tc>
                  <a:txBody>
                    <a:bodyPr/>
                    <a:lstStyle/>
                    <a:p>
                      <a:pPr algn="ctr">
                        <a:lnSpc>
                          <a:spcPct val="120000"/>
                        </a:lnSpc>
                      </a:pPr>
                      <a:r>
                        <a:rPr lang="en-IN" dirty="0"/>
                        <a:t>20%</a:t>
                      </a:r>
                    </a:p>
                  </a:txBody>
                  <a:tcPr/>
                </a:tc>
                <a:tc>
                  <a:txBody>
                    <a:bodyPr/>
                    <a:lstStyle/>
                    <a:p>
                      <a:pPr algn="ctr">
                        <a:lnSpc>
                          <a:spcPct val="120000"/>
                        </a:lnSpc>
                      </a:pPr>
                      <a:r>
                        <a:rPr lang="en-IN" dirty="0"/>
                        <a:t>0%</a:t>
                      </a:r>
                    </a:p>
                  </a:txBody>
                  <a:tcPr/>
                </a:tc>
                <a:extLst>
                  <a:ext uri="{0D108BD9-81ED-4DB2-BD59-A6C34878D82A}">
                    <a16:rowId xmlns:a16="http://schemas.microsoft.com/office/drawing/2014/main" val="4021719802"/>
                  </a:ext>
                </a:extLst>
              </a:tr>
              <a:tr h="370840">
                <a:tc>
                  <a:txBody>
                    <a:bodyPr/>
                    <a:lstStyle/>
                    <a:p>
                      <a:pPr>
                        <a:lnSpc>
                          <a:spcPct val="120000"/>
                        </a:lnSpc>
                      </a:pPr>
                      <a:r>
                        <a:rPr lang="en-IN"/>
                        <a:t>Average Returns</a:t>
                      </a:r>
                    </a:p>
                  </a:txBody>
                  <a:tcPr/>
                </a:tc>
                <a:tc>
                  <a:txBody>
                    <a:bodyPr/>
                    <a:lstStyle/>
                    <a:p>
                      <a:pPr algn="ctr">
                        <a:lnSpc>
                          <a:spcPct val="120000"/>
                        </a:lnSpc>
                      </a:pPr>
                      <a:r>
                        <a:rPr lang="en-IN" dirty="0"/>
                        <a:t>8.2%</a:t>
                      </a:r>
                    </a:p>
                  </a:txBody>
                  <a:tcPr/>
                </a:tc>
                <a:tc>
                  <a:txBody>
                    <a:bodyPr/>
                    <a:lstStyle/>
                    <a:p>
                      <a:pPr algn="ctr">
                        <a:lnSpc>
                          <a:spcPct val="120000"/>
                        </a:lnSpc>
                      </a:pPr>
                      <a:r>
                        <a:rPr lang="en-IN"/>
                        <a:t>9.29%</a:t>
                      </a:r>
                    </a:p>
                  </a:txBody>
                  <a:tcPr/>
                </a:tc>
                <a:tc>
                  <a:txBody>
                    <a:bodyPr/>
                    <a:lstStyle/>
                    <a:p>
                      <a:pPr algn="ctr">
                        <a:lnSpc>
                          <a:spcPct val="120000"/>
                        </a:lnSpc>
                      </a:pPr>
                      <a:r>
                        <a:rPr lang="en-IN"/>
                        <a:t>10.16%</a:t>
                      </a:r>
                    </a:p>
                  </a:txBody>
                  <a:tcPr/>
                </a:tc>
                <a:tc>
                  <a:txBody>
                    <a:bodyPr/>
                    <a:lstStyle/>
                    <a:p>
                      <a:pPr algn="ctr">
                        <a:lnSpc>
                          <a:spcPct val="120000"/>
                        </a:lnSpc>
                      </a:pPr>
                      <a:r>
                        <a:rPr lang="en-IN"/>
                        <a:t>10.76%</a:t>
                      </a:r>
                    </a:p>
                  </a:txBody>
                  <a:tcPr/>
                </a:tc>
                <a:tc>
                  <a:txBody>
                    <a:bodyPr/>
                    <a:lstStyle/>
                    <a:p>
                      <a:pPr algn="ctr">
                        <a:lnSpc>
                          <a:spcPct val="120000"/>
                        </a:lnSpc>
                      </a:pPr>
                      <a:r>
                        <a:rPr lang="en-IN"/>
                        <a:t>11.1%</a:t>
                      </a:r>
                    </a:p>
                  </a:txBody>
                  <a:tcPr/>
                </a:tc>
                <a:tc>
                  <a:txBody>
                    <a:bodyPr/>
                    <a:lstStyle/>
                    <a:p>
                      <a:pPr algn="ctr">
                        <a:lnSpc>
                          <a:spcPct val="120000"/>
                        </a:lnSpc>
                      </a:pPr>
                      <a:r>
                        <a:rPr lang="en-IN" dirty="0"/>
                        <a:t>11.2%</a:t>
                      </a:r>
                    </a:p>
                  </a:txBody>
                  <a:tcPr/>
                </a:tc>
                <a:extLst>
                  <a:ext uri="{0D108BD9-81ED-4DB2-BD59-A6C34878D82A}">
                    <a16:rowId xmlns:a16="http://schemas.microsoft.com/office/drawing/2014/main" val="4011000677"/>
                  </a:ext>
                </a:extLst>
              </a:tr>
            </a:tbl>
          </a:graphicData>
        </a:graphic>
      </p:graphicFrame>
      <p:pic>
        <p:nvPicPr>
          <p:cNvPr id="5" name="Graphic 4" descr="Safe with solid fill">
            <a:extLst>
              <a:ext uri="{FF2B5EF4-FFF2-40B4-BE49-F238E27FC236}">
                <a16:creationId xmlns:a16="http://schemas.microsoft.com/office/drawing/2014/main" id="{FF2AAC99-41F1-DF40-ED8E-C9472959920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42273" y="2075368"/>
            <a:ext cx="377851" cy="377851"/>
          </a:xfrm>
          <a:prstGeom prst="rect">
            <a:avLst/>
          </a:prstGeom>
        </p:spPr>
      </p:pic>
      <p:pic>
        <p:nvPicPr>
          <p:cNvPr id="6" name="Graphic 5" descr="Upward trend with solid fill">
            <a:extLst>
              <a:ext uri="{FF2B5EF4-FFF2-40B4-BE49-F238E27FC236}">
                <a16:creationId xmlns:a16="http://schemas.microsoft.com/office/drawing/2014/main" id="{DA17C495-E235-BADE-9E93-431960F6100C}"/>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142273" y="1660771"/>
            <a:ext cx="377851" cy="377851"/>
          </a:xfrm>
          <a:prstGeom prst="rect">
            <a:avLst/>
          </a:prstGeom>
        </p:spPr>
      </p:pic>
      <p:sp>
        <p:nvSpPr>
          <p:cNvPr id="7" name="TextBox 6">
            <a:extLst>
              <a:ext uri="{FF2B5EF4-FFF2-40B4-BE49-F238E27FC236}">
                <a16:creationId xmlns:a16="http://schemas.microsoft.com/office/drawing/2014/main" id="{BE5B1B73-98A7-F213-E6D1-16862D6D212E}"/>
              </a:ext>
            </a:extLst>
          </p:cNvPr>
          <p:cNvSpPr txBox="1"/>
          <p:nvPr/>
        </p:nvSpPr>
        <p:spPr>
          <a:xfrm>
            <a:off x="1030415" y="324993"/>
            <a:ext cx="5077031" cy="553998"/>
          </a:xfrm>
          <a:prstGeom prst="rect">
            <a:avLst/>
          </a:prstGeom>
          <a:noFill/>
        </p:spPr>
        <p:txBody>
          <a:bodyPr wrap="none" rtlCol="0">
            <a:spAutoFit/>
          </a:bodyPr>
          <a:lstStyle/>
          <a:p>
            <a:r>
              <a:rPr lang="en-US" sz="3000" b="1">
                <a:solidFill>
                  <a:schemeClr val="bg1"/>
                </a:solidFill>
                <a:latin typeface="Merriweather" pitchFamily="2" charset="77"/>
              </a:rPr>
              <a:t>Secret to Asset Allocation</a:t>
            </a:r>
            <a:endParaRPr lang="en-US" sz="3000">
              <a:solidFill>
                <a:schemeClr val="bg1"/>
              </a:solidFill>
              <a:latin typeface="Merriweather" pitchFamily="2" charset="77"/>
            </a:endParaRPr>
          </a:p>
        </p:txBody>
      </p:sp>
    </p:spTree>
    <p:extLst>
      <p:ext uri="{BB962C8B-B14F-4D97-AF65-F5344CB8AC3E}">
        <p14:creationId xmlns:p14="http://schemas.microsoft.com/office/powerpoint/2010/main" val="831369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4ED153D1-03E8-83A0-F849-D0882D88C774}"/>
              </a:ext>
            </a:extLst>
          </p:cNvPr>
          <p:cNvGrpSpPr/>
          <p:nvPr/>
        </p:nvGrpSpPr>
        <p:grpSpPr>
          <a:xfrm>
            <a:off x="0" y="-13252"/>
            <a:ext cx="12192000" cy="1230489"/>
            <a:chOff x="0" y="-13252"/>
            <a:chExt cx="12192000" cy="1230489"/>
          </a:xfrm>
        </p:grpSpPr>
        <p:sp>
          <p:nvSpPr>
            <p:cNvPr id="20" name="Rectangle 19">
              <a:extLst>
                <a:ext uri="{FF2B5EF4-FFF2-40B4-BE49-F238E27FC236}">
                  <a16:creationId xmlns:a16="http://schemas.microsoft.com/office/drawing/2014/main" id="{B0441F5F-9C70-D5CF-8753-93318CF7529E}"/>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BAE66C59-D96A-90AA-D130-6D75B7B1DDC7}"/>
                </a:ext>
              </a:extLst>
            </p:cNvPr>
            <p:cNvSpPr txBox="1"/>
            <p:nvPr/>
          </p:nvSpPr>
          <p:spPr>
            <a:xfrm>
              <a:off x="1030415" y="324993"/>
              <a:ext cx="6336991" cy="553998"/>
            </a:xfrm>
            <a:prstGeom prst="rect">
              <a:avLst/>
            </a:prstGeom>
            <a:noFill/>
          </p:spPr>
          <p:txBody>
            <a:bodyPr wrap="none" rtlCol="0">
              <a:spAutoFit/>
            </a:bodyPr>
            <a:lstStyle/>
            <a:p>
              <a:r>
                <a:rPr lang="en-US" sz="3000" b="1" dirty="0">
                  <a:solidFill>
                    <a:schemeClr val="bg1"/>
                  </a:solidFill>
                  <a:latin typeface="Merriweather" pitchFamily="2" charset="77"/>
                </a:rPr>
                <a:t>Asset Allocation - Fixed Income</a:t>
              </a:r>
              <a:endParaRPr lang="en-US" sz="3000" dirty="0">
                <a:solidFill>
                  <a:schemeClr val="bg1"/>
                </a:solidFill>
                <a:latin typeface="Merriweather" pitchFamily="2" charset="77"/>
              </a:endParaRPr>
            </a:p>
          </p:txBody>
        </p:sp>
      </p:grpSp>
      <p:sp>
        <p:nvSpPr>
          <p:cNvPr id="4" name="TextBox 3">
            <a:extLst>
              <a:ext uri="{FF2B5EF4-FFF2-40B4-BE49-F238E27FC236}">
                <a16:creationId xmlns:a16="http://schemas.microsoft.com/office/drawing/2014/main" id="{F9A74C47-4C5A-2733-771A-4962155C32AE}"/>
              </a:ext>
            </a:extLst>
          </p:cNvPr>
          <p:cNvSpPr txBox="1"/>
          <p:nvPr/>
        </p:nvSpPr>
        <p:spPr>
          <a:xfrm>
            <a:off x="1008644" y="1323046"/>
            <a:ext cx="9877070" cy="1295868"/>
          </a:xfrm>
          <a:prstGeom prst="rect">
            <a:avLst/>
          </a:prstGeom>
          <a:noFill/>
        </p:spPr>
        <p:txBody>
          <a:bodyPr wrap="square" rtlCol="0">
            <a:spAutoFit/>
          </a:bodyPr>
          <a:lstStyle/>
          <a:p>
            <a:pPr>
              <a:lnSpc>
                <a:spcPct val="150000"/>
              </a:lnSpc>
            </a:pPr>
            <a:r>
              <a:rPr lang="en-IN" b="1" dirty="0"/>
              <a:t>Selecting right gear is a major step in asset allocation. You can get any gear by mixing only 2 ingredients: Fixed income and Equity.</a:t>
            </a:r>
          </a:p>
          <a:p>
            <a:pPr>
              <a:lnSpc>
                <a:spcPct val="150000"/>
              </a:lnSpc>
            </a:pPr>
            <a:r>
              <a:rPr lang="en-IN" dirty="0"/>
              <a:t>Duration of investment and Returns are “FIXED” upfront in Fixed income securities.</a:t>
            </a:r>
          </a:p>
        </p:txBody>
      </p:sp>
      <p:pic>
        <p:nvPicPr>
          <p:cNvPr id="3" name="Picture 2" descr="Icon&#10;&#10;Description automatically generated">
            <a:extLst>
              <a:ext uri="{FF2B5EF4-FFF2-40B4-BE49-F238E27FC236}">
                <a16:creationId xmlns:a16="http://schemas.microsoft.com/office/drawing/2014/main" id="{6951AD84-A14D-62CE-8CDE-5C39DB7219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18812" y="5729514"/>
            <a:ext cx="1581530" cy="542098"/>
          </a:xfrm>
          <a:prstGeom prst="rect">
            <a:avLst/>
          </a:prstGeom>
        </p:spPr>
      </p:pic>
      <p:sp>
        <p:nvSpPr>
          <p:cNvPr id="2" name="TextBox 1">
            <a:extLst>
              <a:ext uri="{FF2B5EF4-FFF2-40B4-BE49-F238E27FC236}">
                <a16:creationId xmlns:a16="http://schemas.microsoft.com/office/drawing/2014/main" id="{936BBDCB-2A41-A19F-6773-27872BB6859A}"/>
              </a:ext>
            </a:extLst>
          </p:cNvPr>
          <p:cNvSpPr txBox="1"/>
          <p:nvPr/>
        </p:nvSpPr>
        <p:spPr>
          <a:xfrm>
            <a:off x="930221" y="2724723"/>
            <a:ext cx="8505471" cy="2957861"/>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IN" b="1" dirty="0"/>
              <a:t>Bank Deposits</a:t>
            </a:r>
          </a:p>
          <a:p>
            <a:pPr marL="742950" lvl="1" indent="-285750">
              <a:lnSpc>
                <a:spcPct val="150000"/>
              </a:lnSpc>
              <a:buFont typeface="Arial" panose="020B0604020202020204" pitchFamily="34" charset="0"/>
              <a:buChar char="•"/>
            </a:pPr>
            <a:r>
              <a:rPr lang="en-IN" dirty="0"/>
              <a:t>Banks are regulated by Reserve bank of India, hence very safe</a:t>
            </a:r>
          </a:p>
          <a:p>
            <a:pPr marL="285750" indent="-285750">
              <a:lnSpc>
                <a:spcPct val="150000"/>
              </a:lnSpc>
              <a:buFont typeface="Arial" panose="020B0604020202020204" pitchFamily="34" charset="0"/>
              <a:buChar char="•"/>
            </a:pPr>
            <a:r>
              <a:rPr lang="en-IN" b="1" dirty="0"/>
              <a:t>Mutual Funds</a:t>
            </a:r>
          </a:p>
          <a:p>
            <a:pPr marL="742950" lvl="1" indent="-285750">
              <a:lnSpc>
                <a:spcPct val="150000"/>
              </a:lnSpc>
              <a:buFont typeface="Arial" panose="020B0604020202020204" pitchFamily="34" charset="0"/>
              <a:buChar char="•"/>
            </a:pPr>
            <a:r>
              <a:rPr lang="en-IN" dirty="0"/>
              <a:t>The fund holds different types of fixed income securities</a:t>
            </a:r>
          </a:p>
          <a:p>
            <a:pPr marL="285750" indent="-285750">
              <a:lnSpc>
                <a:spcPct val="150000"/>
              </a:lnSpc>
              <a:buFont typeface="Arial" panose="020B0604020202020204" pitchFamily="34" charset="0"/>
              <a:buChar char="•"/>
            </a:pPr>
            <a:r>
              <a:rPr lang="en-IN" b="1" dirty="0"/>
              <a:t>Debt instruments</a:t>
            </a:r>
          </a:p>
          <a:p>
            <a:pPr marL="742950" lvl="1" indent="-285750">
              <a:lnSpc>
                <a:spcPct val="150000"/>
              </a:lnSpc>
              <a:buFont typeface="Arial" panose="020B0604020202020204" pitchFamily="34" charset="0"/>
              <a:buChar char="•"/>
            </a:pPr>
            <a:r>
              <a:rPr lang="en-IN" dirty="0"/>
              <a:t>Can be issued by public or private companies—Bharat Bond, corporate bonds</a:t>
            </a:r>
          </a:p>
          <a:p>
            <a:pPr marL="742950" lvl="1" indent="-285750">
              <a:lnSpc>
                <a:spcPct val="150000"/>
              </a:lnSpc>
              <a:buFont typeface="Arial" panose="020B0604020202020204" pitchFamily="34" charset="0"/>
              <a:buChar char="•"/>
            </a:pPr>
            <a:r>
              <a:rPr lang="en-IN" dirty="0"/>
              <a:t>Credit risk is important to understand</a:t>
            </a:r>
          </a:p>
        </p:txBody>
      </p:sp>
    </p:spTree>
    <p:extLst>
      <p:ext uri="{BB962C8B-B14F-4D97-AF65-F5344CB8AC3E}">
        <p14:creationId xmlns:p14="http://schemas.microsoft.com/office/powerpoint/2010/main" val="307456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4ED153D1-03E8-83A0-F849-D0882D88C774}"/>
              </a:ext>
            </a:extLst>
          </p:cNvPr>
          <p:cNvGrpSpPr/>
          <p:nvPr/>
        </p:nvGrpSpPr>
        <p:grpSpPr>
          <a:xfrm>
            <a:off x="0" y="-13252"/>
            <a:ext cx="12192000" cy="1230489"/>
            <a:chOff x="0" y="-13252"/>
            <a:chExt cx="12192000" cy="1230489"/>
          </a:xfrm>
        </p:grpSpPr>
        <p:sp>
          <p:nvSpPr>
            <p:cNvPr id="20" name="Rectangle 19">
              <a:extLst>
                <a:ext uri="{FF2B5EF4-FFF2-40B4-BE49-F238E27FC236}">
                  <a16:creationId xmlns:a16="http://schemas.microsoft.com/office/drawing/2014/main" id="{B0441F5F-9C70-D5CF-8753-93318CF7529E}"/>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BAE66C59-D96A-90AA-D130-6D75B7B1DDC7}"/>
                </a:ext>
              </a:extLst>
            </p:cNvPr>
            <p:cNvSpPr txBox="1"/>
            <p:nvPr/>
          </p:nvSpPr>
          <p:spPr>
            <a:xfrm>
              <a:off x="1030415" y="324993"/>
              <a:ext cx="5413661" cy="553998"/>
            </a:xfrm>
            <a:prstGeom prst="rect">
              <a:avLst/>
            </a:prstGeom>
            <a:noFill/>
          </p:spPr>
          <p:txBody>
            <a:bodyPr wrap="none" rtlCol="0">
              <a:spAutoFit/>
            </a:bodyPr>
            <a:lstStyle/>
            <a:p>
              <a:r>
                <a:rPr lang="en-US" sz="3000" b="1" dirty="0">
                  <a:solidFill>
                    <a:schemeClr val="bg1"/>
                  </a:solidFill>
                  <a:latin typeface="Merriweather" pitchFamily="2" charset="77"/>
                </a:rPr>
                <a:t>Fixed Income – Credit Risk</a:t>
              </a:r>
              <a:endParaRPr lang="en-US" sz="3000" dirty="0">
                <a:solidFill>
                  <a:schemeClr val="bg1"/>
                </a:solidFill>
                <a:latin typeface="Merriweather" pitchFamily="2" charset="77"/>
              </a:endParaRPr>
            </a:p>
          </p:txBody>
        </p:sp>
      </p:grpSp>
      <p:sp>
        <p:nvSpPr>
          <p:cNvPr id="4" name="TextBox 3">
            <a:extLst>
              <a:ext uri="{FF2B5EF4-FFF2-40B4-BE49-F238E27FC236}">
                <a16:creationId xmlns:a16="http://schemas.microsoft.com/office/drawing/2014/main" id="{F9A74C47-4C5A-2733-771A-4962155C32AE}"/>
              </a:ext>
            </a:extLst>
          </p:cNvPr>
          <p:cNvSpPr txBox="1"/>
          <p:nvPr/>
        </p:nvSpPr>
        <p:spPr>
          <a:xfrm>
            <a:off x="1030415" y="1296605"/>
            <a:ext cx="8505471" cy="880369"/>
          </a:xfrm>
          <a:prstGeom prst="rect">
            <a:avLst/>
          </a:prstGeom>
          <a:noFill/>
        </p:spPr>
        <p:txBody>
          <a:bodyPr wrap="square" rtlCol="0">
            <a:spAutoFit/>
          </a:bodyPr>
          <a:lstStyle/>
          <a:p>
            <a:pPr>
              <a:lnSpc>
                <a:spcPct val="150000"/>
              </a:lnSpc>
            </a:pPr>
            <a:r>
              <a:rPr lang="en-IN" b="1" dirty="0"/>
              <a:t>Credit Risk refers to the ability of borrower of not being able to repay the debt. Higher the credit risk, higher should be the returns.</a:t>
            </a:r>
          </a:p>
        </p:txBody>
      </p:sp>
      <p:sp>
        <p:nvSpPr>
          <p:cNvPr id="2" name="TextBox 1">
            <a:extLst>
              <a:ext uri="{FF2B5EF4-FFF2-40B4-BE49-F238E27FC236}">
                <a16:creationId xmlns:a16="http://schemas.microsoft.com/office/drawing/2014/main" id="{936BBDCB-2A41-A19F-6773-27872BB6859A}"/>
              </a:ext>
            </a:extLst>
          </p:cNvPr>
          <p:cNvSpPr txBox="1"/>
          <p:nvPr/>
        </p:nvSpPr>
        <p:spPr>
          <a:xfrm>
            <a:off x="1062805" y="2284007"/>
            <a:ext cx="8505471" cy="2542363"/>
          </a:xfrm>
          <a:prstGeom prst="rect">
            <a:avLst/>
          </a:prstGeom>
          <a:noFill/>
        </p:spPr>
        <p:txBody>
          <a:bodyPr wrap="square" rtlCol="0">
            <a:spAutoFit/>
          </a:bodyPr>
          <a:lstStyle/>
          <a:p>
            <a:pPr>
              <a:lnSpc>
                <a:spcPct val="150000"/>
              </a:lnSpc>
            </a:pPr>
            <a:r>
              <a:rPr lang="en-IN" b="1" dirty="0"/>
              <a:t>Govt and Banks:</a:t>
            </a:r>
          </a:p>
          <a:p>
            <a:pPr marL="285750" indent="-285750">
              <a:lnSpc>
                <a:spcPct val="150000"/>
              </a:lnSpc>
              <a:buFont typeface="Arial" panose="020B0604020202020204" pitchFamily="34" charset="0"/>
              <a:buChar char="•"/>
            </a:pPr>
            <a:r>
              <a:rPr lang="en-IN" dirty="0"/>
              <a:t>Fixed income securities offered are considered safe</a:t>
            </a:r>
          </a:p>
          <a:p>
            <a:pPr marL="285750" indent="-285750">
              <a:lnSpc>
                <a:spcPct val="150000"/>
              </a:lnSpc>
              <a:buFont typeface="Arial" panose="020B0604020202020204" pitchFamily="34" charset="0"/>
              <a:buChar char="•"/>
            </a:pPr>
            <a:r>
              <a:rPr lang="en-IN" dirty="0"/>
              <a:t>Lower returns, Lower risk</a:t>
            </a:r>
          </a:p>
          <a:p>
            <a:pPr>
              <a:lnSpc>
                <a:spcPct val="150000"/>
              </a:lnSpc>
            </a:pPr>
            <a:r>
              <a:rPr lang="en-IN" b="1" dirty="0"/>
              <a:t>Private Entities:</a:t>
            </a:r>
          </a:p>
          <a:p>
            <a:pPr marL="285750" indent="-285750">
              <a:lnSpc>
                <a:spcPct val="150000"/>
              </a:lnSpc>
              <a:buFont typeface="Arial" panose="020B0604020202020204" pitchFamily="34" charset="0"/>
              <a:buChar char="•"/>
            </a:pPr>
            <a:r>
              <a:rPr lang="en-IN" dirty="0"/>
              <a:t>Higher risk, as the repaying ability depends on business context</a:t>
            </a:r>
          </a:p>
          <a:p>
            <a:pPr marL="285750" indent="-285750">
              <a:lnSpc>
                <a:spcPct val="150000"/>
              </a:lnSpc>
              <a:buFont typeface="Arial" panose="020B0604020202020204" pitchFamily="34" charset="0"/>
              <a:buChar char="•"/>
            </a:pPr>
            <a:r>
              <a:rPr lang="en-IN" dirty="0"/>
              <a:t>Investors are compensated with higher returns</a:t>
            </a:r>
          </a:p>
        </p:txBody>
      </p:sp>
      <p:sp>
        <p:nvSpPr>
          <p:cNvPr id="6" name="TextBox 5">
            <a:extLst>
              <a:ext uri="{FF2B5EF4-FFF2-40B4-BE49-F238E27FC236}">
                <a16:creationId xmlns:a16="http://schemas.microsoft.com/office/drawing/2014/main" id="{872F3C8D-A926-4464-922E-5489F961251D}"/>
              </a:ext>
            </a:extLst>
          </p:cNvPr>
          <p:cNvSpPr txBox="1"/>
          <p:nvPr/>
        </p:nvSpPr>
        <p:spPr>
          <a:xfrm>
            <a:off x="1030415" y="5012771"/>
            <a:ext cx="8505471" cy="880369"/>
          </a:xfrm>
          <a:prstGeom prst="rect">
            <a:avLst/>
          </a:prstGeom>
          <a:noFill/>
        </p:spPr>
        <p:txBody>
          <a:bodyPr wrap="square" rtlCol="0">
            <a:spAutoFit/>
          </a:bodyPr>
          <a:lstStyle/>
          <a:p>
            <a:pPr>
              <a:lnSpc>
                <a:spcPct val="150000"/>
              </a:lnSpc>
            </a:pPr>
            <a:r>
              <a:rPr lang="en-IN" i="1" dirty="0"/>
              <a:t>The other risk involved is term of the investment (Lock-in period). Should be factor in investment planning</a:t>
            </a:r>
          </a:p>
        </p:txBody>
      </p:sp>
      <p:pic>
        <p:nvPicPr>
          <p:cNvPr id="5" name="Picture 4" descr="Icon&#10;&#10;Description automatically generated">
            <a:extLst>
              <a:ext uri="{FF2B5EF4-FFF2-40B4-BE49-F238E27FC236}">
                <a16:creationId xmlns:a16="http://schemas.microsoft.com/office/drawing/2014/main" id="{E8CAB4E4-B34B-8702-6214-FF046F8E306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18812" y="5729514"/>
            <a:ext cx="1581530" cy="542098"/>
          </a:xfrm>
          <a:prstGeom prst="rect">
            <a:avLst/>
          </a:prstGeom>
        </p:spPr>
      </p:pic>
    </p:spTree>
    <p:extLst>
      <p:ext uri="{BB962C8B-B14F-4D97-AF65-F5344CB8AC3E}">
        <p14:creationId xmlns:p14="http://schemas.microsoft.com/office/powerpoint/2010/main" val="371079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4ED153D1-03E8-83A0-F849-D0882D88C774}"/>
              </a:ext>
            </a:extLst>
          </p:cNvPr>
          <p:cNvGrpSpPr/>
          <p:nvPr/>
        </p:nvGrpSpPr>
        <p:grpSpPr>
          <a:xfrm>
            <a:off x="0" y="-13252"/>
            <a:ext cx="12192000" cy="1230489"/>
            <a:chOff x="0" y="-13252"/>
            <a:chExt cx="12192000" cy="1230489"/>
          </a:xfrm>
        </p:grpSpPr>
        <p:sp>
          <p:nvSpPr>
            <p:cNvPr id="20" name="Rectangle 19">
              <a:extLst>
                <a:ext uri="{FF2B5EF4-FFF2-40B4-BE49-F238E27FC236}">
                  <a16:creationId xmlns:a16="http://schemas.microsoft.com/office/drawing/2014/main" id="{B0441F5F-9C70-D5CF-8753-93318CF7529E}"/>
                </a:ext>
              </a:extLst>
            </p:cNvPr>
            <p:cNvSpPr/>
            <p:nvPr/>
          </p:nvSpPr>
          <p:spPr>
            <a:xfrm>
              <a:off x="0" y="-13252"/>
              <a:ext cx="12192000" cy="1230489"/>
            </a:xfrm>
            <a:prstGeom prst="rect">
              <a:avLst/>
            </a:prstGeom>
            <a:gradFill flip="none" rotWithShape="1">
              <a:gsLst>
                <a:gs pos="0">
                  <a:srgbClr val="0070C0"/>
                </a:gs>
                <a:gs pos="100000">
                  <a:srgbClr val="0070C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BAE66C59-D96A-90AA-D130-6D75B7B1DDC7}"/>
                </a:ext>
              </a:extLst>
            </p:cNvPr>
            <p:cNvSpPr txBox="1"/>
            <p:nvPr/>
          </p:nvSpPr>
          <p:spPr>
            <a:xfrm>
              <a:off x="1030415" y="324993"/>
              <a:ext cx="6457217" cy="553998"/>
            </a:xfrm>
            <a:prstGeom prst="rect">
              <a:avLst/>
            </a:prstGeom>
            <a:noFill/>
          </p:spPr>
          <p:txBody>
            <a:bodyPr wrap="none" rtlCol="0">
              <a:spAutoFit/>
            </a:bodyPr>
            <a:lstStyle/>
            <a:p>
              <a:r>
                <a:rPr lang="en-US" sz="3000" b="1" dirty="0">
                  <a:solidFill>
                    <a:schemeClr val="bg1"/>
                  </a:solidFill>
                  <a:latin typeface="Merriweather" pitchFamily="2" charset="77"/>
                </a:rPr>
                <a:t>Asset Allocation: Indian Equities</a:t>
              </a:r>
              <a:endParaRPr lang="en-US" sz="3000" dirty="0">
                <a:solidFill>
                  <a:schemeClr val="bg1"/>
                </a:solidFill>
                <a:latin typeface="Merriweather" pitchFamily="2" charset="77"/>
              </a:endParaRPr>
            </a:p>
          </p:txBody>
        </p:sp>
      </p:grpSp>
      <p:sp>
        <p:nvSpPr>
          <p:cNvPr id="4" name="TextBox 3">
            <a:extLst>
              <a:ext uri="{FF2B5EF4-FFF2-40B4-BE49-F238E27FC236}">
                <a16:creationId xmlns:a16="http://schemas.microsoft.com/office/drawing/2014/main" id="{F9A74C47-4C5A-2733-771A-4962155C32AE}"/>
              </a:ext>
            </a:extLst>
          </p:cNvPr>
          <p:cNvSpPr txBox="1"/>
          <p:nvPr/>
        </p:nvSpPr>
        <p:spPr>
          <a:xfrm>
            <a:off x="1356986" y="1410132"/>
            <a:ext cx="8505471" cy="464871"/>
          </a:xfrm>
          <a:prstGeom prst="rect">
            <a:avLst/>
          </a:prstGeom>
          <a:noFill/>
        </p:spPr>
        <p:txBody>
          <a:bodyPr wrap="square" rtlCol="0">
            <a:spAutoFit/>
          </a:bodyPr>
          <a:lstStyle/>
          <a:p>
            <a:pPr>
              <a:lnSpc>
                <a:spcPct val="150000"/>
              </a:lnSpc>
            </a:pPr>
            <a:r>
              <a:rPr lang="en-IN" b="1" dirty="0"/>
              <a:t>Stock market is the primary source of investment growth for investors</a:t>
            </a:r>
          </a:p>
        </p:txBody>
      </p:sp>
      <p:sp>
        <p:nvSpPr>
          <p:cNvPr id="2" name="TextBox 1">
            <a:extLst>
              <a:ext uri="{FF2B5EF4-FFF2-40B4-BE49-F238E27FC236}">
                <a16:creationId xmlns:a16="http://schemas.microsoft.com/office/drawing/2014/main" id="{936BBDCB-2A41-A19F-6773-27872BB6859A}"/>
              </a:ext>
            </a:extLst>
          </p:cNvPr>
          <p:cNvSpPr txBox="1"/>
          <p:nvPr/>
        </p:nvSpPr>
        <p:spPr>
          <a:xfrm>
            <a:off x="1356986" y="2066123"/>
            <a:ext cx="8505471" cy="2542363"/>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IN" dirty="0"/>
              <a:t>Equity investing </a:t>
            </a:r>
            <a:r>
              <a:rPr lang="en-IN" dirty="0">
                <a:sym typeface="Wingdings" panose="05000000000000000000" pitchFamily="2" charset="2"/>
              </a:rPr>
              <a:t> </a:t>
            </a:r>
            <a:r>
              <a:rPr lang="en-IN" dirty="0"/>
              <a:t>Buying a small part of a large business</a:t>
            </a:r>
          </a:p>
          <a:p>
            <a:pPr marL="285750" indent="-285750">
              <a:lnSpc>
                <a:spcPct val="150000"/>
              </a:lnSpc>
              <a:buFont typeface="Arial" panose="020B0604020202020204" pitchFamily="34" charset="0"/>
              <a:buChar char="•"/>
            </a:pPr>
            <a:r>
              <a:rPr lang="en-IN" dirty="0"/>
              <a:t>Profits &amp; future growth is owned by shareholders of the company</a:t>
            </a:r>
          </a:p>
          <a:p>
            <a:pPr marL="285750" indent="-285750">
              <a:lnSpc>
                <a:spcPct val="150000"/>
              </a:lnSpc>
              <a:buFont typeface="Arial" panose="020B0604020202020204" pitchFamily="34" charset="0"/>
              <a:buChar char="•"/>
            </a:pPr>
            <a:r>
              <a:rPr lang="en-IN" dirty="0"/>
              <a:t>Equity investments are made through brokerage accounts</a:t>
            </a:r>
          </a:p>
          <a:p>
            <a:pPr marL="285750" indent="-285750">
              <a:lnSpc>
                <a:spcPct val="150000"/>
              </a:lnSpc>
              <a:buFont typeface="Arial" panose="020B0604020202020204" pitchFamily="34" charset="0"/>
              <a:buChar char="•"/>
            </a:pPr>
            <a:r>
              <a:rPr lang="en-IN" dirty="0"/>
              <a:t>One can invest in those companies which are registered on exchange through IPO</a:t>
            </a:r>
          </a:p>
          <a:p>
            <a:pPr marL="285750" indent="-285750">
              <a:lnSpc>
                <a:spcPct val="150000"/>
              </a:lnSpc>
              <a:buFont typeface="Arial" panose="020B0604020202020204" pitchFamily="34" charset="0"/>
              <a:buChar char="•"/>
            </a:pPr>
            <a:r>
              <a:rPr lang="en-IN" dirty="0"/>
              <a:t>Once the shares are public, they are allowed to buy or sell by investors</a:t>
            </a:r>
          </a:p>
          <a:p>
            <a:pPr marL="285750" indent="-285750">
              <a:lnSpc>
                <a:spcPct val="150000"/>
              </a:lnSpc>
              <a:buFont typeface="Arial" panose="020B0604020202020204" pitchFamily="34" charset="0"/>
              <a:buChar char="•"/>
            </a:pPr>
            <a:r>
              <a:rPr lang="en-IN" dirty="0"/>
              <a:t>This mechanism allows investors to own a small piece of business they like</a:t>
            </a:r>
          </a:p>
        </p:txBody>
      </p:sp>
      <p:pic>
        <p:nvPicPr>
          <p:cNvPr id="5" name="Picture 4" descr="Icon&#10;&#10;Description automatically generated">
            <a:extLst>
              <a:ext uri="{FF2B5EF4-FFF2-40B4-BE49-F238E27FC236}">
                <a16:creationId xmlns:a16="http://schemas.microsoft.com/office/drawing/2014/main" id="{E246C761-07D3-16ED-456A-E62D4F73F76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18812" y="5729514"/>
            <a:ext cx="1581530" cy="542098"/>
          </a:xfrm>
          <a:prstGeom prst="rect">
            <a:avLst/>
          </a:prstGeom>
        </p:spPr>
      </p:pic>
    </p:spTree>
    <p:extLst>
      <p:ext uri="{BB962C8B-B14F-4D97-AF65-F5344CB8AC3E}">
        <p14:creationId xmlns:p14="http://schemas.microsoft.com/office/powerpoint/2010/main" val="353163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7513</TotalTime>
  <Words>2028</Words>
  <Application>Microsoft Office PowerPoint</Application>
  <PresentationFormat>Widescreen</PresentationFormat>
  <Paragraphs>271</Paragraphs>
  <Slides>26</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Calibri Light</vt:lpstr>
      <vt:lpstr>Merriweather</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Vivek Sharma</dc:creator>
  <cp:lastModifiedBy>Bhimana Rama Krishna</cp:lastModifiedBy>
  <cp:revision>208</cp:revision>
  <dcterms:created xsi:type="dcterms:W3CDTF">2022-05-05T11:26:34Z</dcterms:created>
  <dcterms:modified xsi:type="dcterms:W3CDTF">2023-05-09T11:26:44Z</dcterms:modified>
</cp:coreProperties>
</file>