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88" r:id="rId3"/>
    <p:sldId id="426" r:id="rId4"/>
    <p:sldId id="369" r:id="rId5"/>
    <p:sldId id="433" r:id="rId6"/>
    <p:sldId id="444" r:id="rId7"/>
    <p:sldId id="447" r:id="rId8"/>
    <p:sldId id="446" r:id="rId9"/>
    <p:sldId id="435" r:id="rId10"/>
    <p:sldId id="439" r:id="rId11"/>
    <p:sldId id="445" r:id="rId12"/>
    <p:sldId id="442" r:id="rId13"/>
    <p:sldId id="441" r:id="rId14"/>
    <p:sldId id="411" r:id="rId15"/>
    <p:sldId id="437" r:id="rId16"/>
    <p:sldId id="438" r:id="rId17"/>
    <p:sldId id="443" r:id="rId18"/>
    <p:sldId id="368" r:id="rId19"/>
    <p:sldId id="3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B9"/>
    <a:srgbClr val="C811AD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4BA8B7-0CBA-460C-BFAF-6EC8B5BFBC3A}" v="14" dt="2023-03-13T14:41:06.777"/>
    <p1510:client id="{C72E8B5F-BB32-4AD3-976C-28235F868786}" v="308" dt="2023-03-13T16:59:06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4660"/>
  </p:normalViewPr>
  <p:slideViewPr>
    <p:cSldViewPr snapToGrid="0">
      <p:cViewPr>
        <p:scale>
          <a:sx n="59" d="100"/>
          <a:sy n="59" d="100"/>
        </p:scale>
        <p:origin x="8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nd\Downloads\MW-NIFTY-50-24-Apr-2023.csv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 Year</a:t>
            </a:r>
            <a:r>
              <a:rPr lang="en-US" baseline="0"/>
              <a:t> Return</a:t>
            </a:r>
            <a:r>
              <a:rPr lang="en-US"/>
              <a:t>
 21-Apr-2022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294610024984724E-2"/>
          <c:y val="0.11992158425828388"/>
          <c:w val="0.94030885601784731"/>
          <c:h val="0.79950339408384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'MW-NIFTY-50-24-Apr-2023'!$B$1</c:f>
              <c:strCache>
                <c:ptCount val="1"/>
                <c:pt idx="0">
                  <c:v>365 D % CHNG 
 21-Apr-2022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'MW-NIFTY-50-24-Apr-2023'!$A$2:$A$52</c:f>
              <c:strCache>
                <c:ptCount val="51"/>
                <c:pt idx="0">
                  <c:v>ITC</c:v>
                </c:pt>
                <c:pt idx="1">
                  <c:v>M&amp;M</c:v>
                </c:pt>
                <c:pt idx="2">
                  <c:v>LT</c:v>
                </c:pt>
                <c:pt idx="3">
                  <c:v>BRITANNIA</c:v>
                </c:pt>
                <c:pt idx="4">
                  <c:v>HDFC</c:v>
                </c:pt>
                <c:pt idx="5">
                  <c:v>HDFCBANK</c:v>
                </c:pt>
                <c:pt idx="6">
                  <c:v>EICHERMOT</c:v>
                </c:pt>
                <c:pt idx="7">
                  <c:v>ICICIBANK</c:v>
                </c:pt>
                <c:pt idx="8">
                  <c:v>BAJAJ-AUTO</c:v>
                </c:pt>
                <c:pt idx="9">
                  <c:v>HINDUNILVR</c:v>
                </c:pt>
                <c:pt idx="10">
                  <c:v>INDUSINDBK</c:v>
                </c:pt>
                <c:pt idx="11">
                  <c:v>DRREDDY</c:v>
                </c:pt>
                <c:pt idx="12">
                  <c:v>COALINDIA</c:v>
                </c:pt>
                <c:pt idx="13">
                  <c:v>NESTLEIND</c:v>
                </c:pt>
                <c:pt idx="14">
                  <c:v>AXISBANK</c:v>
                </c:pt>
                <c:pt idx="15">
                  <c:v>KOTAKBANK</c:v>
                </c:pt>
                <c:pt idx="16">
                  <c:v>ULTRACEMCO</c:v>
                </c:pt>
                <c:pt idx="17">
                  <c:v>SBIN</c:v>
                </c:pt>
                <c:pt idx="18">
                  <c:v>MARUTI</c:v>
                </c:pt>
                <c:pt idx="19">
                  <c:v>TATAMOTORS</c:v>
                </c:pt>
                <c:pt idx="20">
                  <c:v>HEROMOTOCO</c:v>
                </c:pt>
                <c:pt idx="21">
                  <c:v>SUNPHARMA</c:v>
                </c:pt>
                <c:pt idx="22">
                  <c:v>NTPC</c:v>
                </c:pt>
                <c:pt idx="23">
                  <c:v>BHARTIARTL</c:v>
                </c:pt>
                <c:pt idx="24">
                  <c:v>POWERGRID</c:v>
                </c:pt>
                <c:pt idx="25">
                  <c:v>NIFTY 50</c:v>
                </c:pt>
                <c:pt idx="26">
                  <c:v>TITAN</c:v>
                </c:pt>
                <c:pt idx="27">
                  <c:v>JSWSTEEL</c:v>
                </c:pt>
                <c:pt idx="28">
                  <c:v>SBILIFE</c:v>
                </c:pt>
                <c:pt idx="29">
                  <c:v>GRASIM</c:v>
                </c:pt>
                <c:pt idx="30">
                  <c:v>HCLTECH</c:v>
                </c:pt>
                <c:pt idx="31">
                  <c:v>CIPLA</c:v>
                </c:pt>
                <c:pt idx="32">
                  <c:v>HDFCLIFE</c:v>
                </c:pt>
                <c:pt idx="33">
                  <c:v>ONGC</c:v>
                </c:pt>
                <c:pt idx="34">
                  <c:v>ASIANPAINT</c:v>
                </c:pt>
                <c:pt idx="35">
                  <c:v>APOLLOHOSP</c:v>
                </c:pt>
                <c:pt idx="36">
                  <c:v>UPL</c:v>
                </c:pt>
                <c:pt idx="37">
                  <c:v>BPCL</c:v>
                </c:pt>
                <c:pt idx="38">
                  <c:v>TCS</c:v>
                </c:pt>
                <c:pt idx="39">
                  <c:v>TATASTEEL</c:v>
                </c:pt>
                <c:pt idx="40">
                  <c:v>TATACONSUM</c:v>
                </c:pt>
                <c:pt idx="41">
                  <c:v>RELIANCE</c:v>
                </c:pt>
                <c:pt idx="42">
                  <c:v>BAJFINANCE</c:v>
                </c:pt>
                <c:pt idx="43">
                  <c:v>HINDALCO</c:v>
                </c:pt>
                <c:pt idx="44">
                  <c:v>ADANIENT</c:v>
                </c:pt>
                <c:pt idx="45">
                  <c:v>INFY</c:v>
                </c:pt>
                <c:pt idx="46">
                  <c:v>TECHM</c:v>
                </c:pt>
                <c:pt idx="47">
                  <c:v>ADANIPORTS</c:v>
                </c:pt>
                <c:pt idx="48">
                  <c:v>DIVISLAB</c:v>
                </c:pt>
                <c:pt idx="49">
                  <c:v>WIPRO</c:v>
                </c:pt>
                <c:pt idx="50">
                  <c:v>BAJAJFINSV</c:v>
                </c:pt>
              </c:strCache>
            </c:strRef>
          </c:cat>
          <c:val>
            <c:numRef>
              <c:f>'MW-NIFTY-50-24-Apr-2023'!$B$2:$B$52</c:f>
              <c:numCache>
                <c:formatCode>General</c:formatCode>
                <c:ptCount val="51"/>
                <c:pt idx="0">
                  <c:v>56.36</c:v>
                </c:pt>
                <c:pt idx="1">
                  <c:v>31.73</c:v>
                </c:pt>
                <c:pt idx="2">
                  <c:v>30.74</c:v>
                </c:pt>
                <c:pt idx="3">
                  <c:v>28.65</c:v>
                </c:pt>
                <c:pt idx="4">
                  <c:v>25.06</c:v>
                </c:pt>
                <c:pt idx="5">
                  <c:v>23.53</c:v>
                </c:pt>
                <c:pt idx="6">
                  <c:v>21.63</c:v>
                </c:pt>
                <c:pt idx="7">
                  <c:v>18.46</c:v>
                </c:pt>
                <c:pt idx="8">
                  <c:v>18.28</c:v>
                </c:pt>
                <c:pt idx="9">
                  <c:v>17.440000000000001</c:v>
                </c:pt>
                <c:pt idx="10">
                  <c:v>16.3</c:v>
                </c:pt>
                <c:pt idx="11">
                  <c:v>16.12</c:v>
                </c:pt>
                <c:pt idx="12">
                  <c:v>13.8</c:v>
                </c:pt>
                <c:pt idx="13">
                  <c:v>12.7</c:v>
                </c:pt>
                <c:pt idx="14">
                  <c:v>10.71</c:v>
                </c:pt>
                <c:pt idx="15">
                  <c:v>9.6</c:v>
                </c:pt>
                <c:pt idx="16">
                  <c:v>9.11</c:v>
                </c:pt>
                <c:pt idx="17">
                  <c:v>8.5</c:v>
                </c:pt>
                <c:pt idx="18">
                  <c:v>8.27</c:v>
                </c:pt>
                <c:pt idx="19">
                  <c:v>7.37</c:v>
                </c:pt>
                <c:pt idx="20">
                  <c:v>7.2</c:v>
                </c:pt>
                <c:pt idx="21">
                  <c:v>6.99</c:v>
                </c:pt>
                <c:pt idx="22">
                  <c:v>5.77</c:v>
                </c:pt>
                <c:pt idx="23">
                  <c:v>3.58</c:v>
                </c:pt>
                <c:pt idx="24">
                  <c:v>2.71</c:v>
                </c:pt>
                <c:pt idx="25">
                  <c:v>2.63</c:v>
                </c:pt>
                <c:pt idx="26">
                  <c:v>2.21</c:v>
                </c:pt>
                <c:pt idx="27">
                  <c:v>-1.76</c:v>
                </c:pt>
                <c:pt idx="28">
                  <c:v>-2.7</c:v>
                </c:pt>
                <c:pt idx="29">
                  <c:v>-3.2</c:v>
                </c:pt>
                <c:pt idx="30">
                  <c:v>-4.82</c:v>
                </c:pt>
                <c:pt idx="31">
                  <c:v>-5.37</c:v>
                </c:pt>
                <c:pt idx="32">
                  <c:v>-7.35</c:v>
                </c:pt>
                <c:pt idx="33">
                  <c:v>-8.2799999999999994</c:v>
                </c:pt>
                <c:pt idx="34">
                  <c:v>-8.92</c:v>
                </c:pt>
                <c:pt idx="35">
                  <c:v>-9.4</c:v>
                </c:pt>
                <c:pt idx="36">
                  <c:v>-10.02</c:v>
                </c:pt>
                <c:pt idx="37">
                  <c:v>-12</c:v>
                </c:pt>
                <c:pt idx="38">
                  <c:v>-12.5</c:v>
                </c:pt>
                <c:pt idx="39">
                  <c:v>-12.57</c:v>
                </c:pt>
                <c:pt idx="40">
                  <c:v>-14.12</c:v>
                </c:pt>
                <c:pt idx="41">
                  <c:v>-14.85</c:v>
                </c:pt>
                <c:pt idx="42">
                  <c:v>-16.489999999999998</c:v>
                </c:pt>
                <c:pt idx="43">
                  <c:v>-17.850000000000001</c:v>
                </c:pt>
                <c:pt idx="44">
                  <c:v>-20.69</c:v>
                </c:pt>
                <c:pt idx="45">
                  <c:v>-22.59</c:v>
                </c:pt>
                <c:pt idx="46">
                  <c:v>-23.56</c:v>
                </c:pt>
                <c:pt idx="47">
                  <c:v>-24.32</c:v>
                </c:pt>
                <c:pt idx="48">
                  <c:v>-28.07</c:v>
                </c:pt>
                <c:pt idx="49">
                  <c:v>-31.55</c:v>
                </c:pt>
                <c:pt idx="50">
                  <c:v>-56.73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F6-4E57-92B5-372CBDBE2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4492943"/>
        <c:axId val="1445590127"/>
      </c:barChart>
      <c:catAx>
        <c:axId val="20744929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590127"/>
        <c:crosses val="autoZero"/>
        <c:auto val="1"/>
        <c:lblAlgn val="ctr"/>
        <c:lblOffset val="100"/>
        <c:noMultiLvlLbl val="0"/>
      </c:catAx>
      <c:valAx>
        <c:axId val="14455901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4492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aseline="0" dirty="0"/>
              <a:t>Percentage of Indian Active funds underperformed vs benchmark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Large Cap</c:v>
                </c:pt>
                <c:pt idx="1">
                  <c:v>Mid/Small cap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0.88</c:v>
                </c:pt>
                <c:pt idx="1">
                  <c:v>0.54900000000000004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2C-4129-873F-CCCD915AC0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Large Cap</c:v>
                </c:pt>
                <c:pt idx="1">
                  <c:v>Mid/Small cap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 formatCode="0.00%">
                  <c:v>0.93799999999999994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2C-4129-873F-CCCD915AC0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10-Year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Large Cap</c:v>
                </c:pt>
                <c:pt idx="1">
                  <c:v>Mid/Small cap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 formatCode="0.00%">
                  <c:v>0.67900000000000005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2C-4129-873F-CCCD915AC0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5369968"/>
        <c:axId val="395358928"/>
      </c:barChart>
      <c:catAx>
        <c:axId val="39536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358928"/>
        <c:crosses val="autoZero"/>
        <c:auto val="1"/>
        <c:lblAlgn val="ctr"/>
        <c:lblOffset val="100"/>
        <c:noMultiLvlLbl val="0"/>
      </c:catAx>
      <c:valAx>
        <c:axId val="39535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3699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Investment growth - high vs low fees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09-4A2A-8B4E-B5D358F7AC2A}"/>
              </c:ext>
            </c:extLst>
          </c:dPt>
          <c:cat>
            <c:strRef>
              <c:f>Sheet1!$A$2:$A$3</c:f>
              <c:strCache>
                <c:ptCount val="2"/>
                <c:pt idx="0">
                  <c:v>2.67% Manager</c:v>
                </c:pt>
                <c:pt idx="1">
                  <c:v>1.54% Manager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1023093.1518119393</c:v>
                </c:pt>
                <c:pt idx="1">
                  <c:v>1249843.3521891613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9-4A2A-8B4E-B5D358F7A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5903104"/>
        <c:axId val="1915901664"/>
      </c:barChart>
      <c:catAx>
        <c:axId val="191590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901664"/>
        <c:crosses val="autoZero"/>
        <c:auto val="1"/>
        <c:lblAlgn val="ctr"/>
        <c:lblOffset val="100"/>
        <c:noMultiLvlLbl val="0"/>
      </c:catAx>
      <c:valAx>
        <c:axId val="191590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903104"/>
        <c:crosses val="autoZero"/>
        <c:crossBetween val="between"/>
        <c:majorUnit val="50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0.17141</cdr:x>
      <cdr:y>0.51139</cdr:y>
    </cdr:from>
    <cdr:to>
      <cdr:x>0.83266</cdr:x>
      <cdr:y>0.51139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8B289753-E845-EFC8-AA14-D9673FFB62CD}"/>
            </a:ext>
          </a:extLst>
        </cdr:cNvPr>
        <cdr:cNvCxnSpPr/>
      </cdr:nvCxnSpPr>
      <cdr:spPr>
        <a:xfrm xmlns:a="http://schemas.openxmlformats.org/drawingml/2006/main">
          <a:off x="1185170" y="2514713"/>
          <a:ext cx="45720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0.61509</cdr:x>
      <cdr:y>0.43734</cdr:y>
    </cdr:from>
    <cdr:to>
      <cdr:x>0.72245</cdr:x>
      <cdr:y>0.5</cdr:y>
    </cdr:to>
    <cdr:sp macro="" textlink="">
      <cdr:nvSpPr>
        <cdr:cNvPr id="6" name="Speech Bubble: Rectangle 5">
          <a:extLst xmlns:a="http://schemas.openxmlformats.org/drawingml/2006/main">
            <a:ext uri="{FF2B5EF4-FFF2-40B4-BE49-F238E27FC236}">
              <a16:creationId xmlns:a16="http://schemas.microsoft.com/office/drawing/2014/main" id="{503F6F5D-1440-889D-B608-3635C6E49346}"/>
            </a:ext>
          </a:extLst>
        </cdr:cNvPr>
        <cdr:cNvSpPr/>
      </cdr:nvSpPr>
      <cdr:spPr>
        <a:xfrm xmlns:a="http://schemas.openxmlformats.org/drawingml/2006/main">
          <a:off x="4252839" y="2150577"/>
          <a:ext cx="742332" cy="308113"/>
        </a:xfrm>
        <a:prstGeom xmlns:a="http://schemas.openxmlformats.org/drawingml/2006/main" prst="wedgeRectCallou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/>
            <a:t>NIFTY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6B584-9BE6-4EF0-AF0E-9A567B99E7B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395A0-5166-4424-B6F5-E5078CC6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57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18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/>
              <a:t>Answer: 89%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4029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8796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61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35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92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5216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5362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71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5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89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28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15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81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74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/>
              <a:t>Average age of retirement in India is 58 to 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7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F8508-0604-C1AA-5108-D611AADF4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6B880-0A18-3824-C015-611965709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8E70D-E8E5-F2CC-5CA8-72C7996D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EF4D5-A76A-03F9-F34A-639CCB2B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A9B8-FD7B-FE58-88DC-E09B5E86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2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1FF5-9599-81FB-AC09-2858A870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BD2DD-2913-46D0-EE17-AC9A3409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752AB-62A2-2A78-4068-EEF328FA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CD934-11F7-92E8-81D0-3C50E427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54F7A-7DAE-4F5A-3933-793EAA4D1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7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D3543-6C6C-7530-84D4-DE000F510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B415D-AE84-6D0D-A813-C9D3757A4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0056A-19F1-3BF6-D4A4-CF9EC4573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702D9-FE04-8DB6-0CE3-DEFB8765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82EB4-8585-61B3-D170-97449B9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37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320333" y="624134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9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1DA0-301E-3154-9379-C00209866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7DE7E-E9C5-F412-1491-F9C379E3D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6B489-2A28-7A23-C222-E03FD8A9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972D6-5EDB-42F1-F537-77AA748C5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0ADA0-6469-5890-CDA5-FAA2E508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3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10DE6-2746-06F6-3DBB-B0D99F20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326DB-19B6-25E7-5B93-7DE820731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DEDEF-A4DC-AC03-253E-99DBDDC1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AB2B8-862D-B05E-74AA-050B0768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7B94-333B-7FEF-869F-F4AF4289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8785-9C22-0B7D-AD9F-F81DEC43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D5EF-BB5C-522F-5AD4-F4D97668C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CD0EC-D26C-B544-2BBE-FF7D91C8F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DE5E0-C054-CA6A-CA98-499B5FD1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46540-2682-8251-8312-1C03AF63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05CE1-061D-FBC4-1F85-6DFD7BFA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9AC5-DB35-3553-FA15-54C47833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0DE04-D17D-C5F3-23D8-5E775124D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14127-FF8A-4BE2-CEC0-9EB37B7AE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9CDF-D750-18BA-B054-E3369A040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ED0E8-FD6A-6FEA-D9B8-8A41D18F9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3A0AA-3539-0EB6-BB63-D32E5242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BE2A3-FE93-CE7A-FE71-D9EE5D89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EAE88-0CAB-E1B4-72E1-FF91B88B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6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43F9-9BB3-BBC3-F18F-A0EBA0F0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89A9E-C906-71EC-99AE-50550293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507EC-A3A9-2509-B5F2-C75BC7DF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2C4BF-5782-A865-9C2A-79D4BDFE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571F6-68F8-A9F9-8C14-1BB43A79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FFE43-61A8-8915-7D1B-5F293A0A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CE71C-6739-2AE7-E1AE-813863DF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9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266B-A622-A4C2-9DC5-353DF40B5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0A6CB-1F4C-EDF0-7E5A-5C4C0E6DF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71498-636C-96AA-9241-83CC7D0BA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DF2CC-B23E-658A-2085-41BE763B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A83F8-1280-3AA8-D9FA-7B870F41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C2F5D-EEB2-B7C6-F322-97C9A435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D63A-33DB-B1C1-9CC4-49F34E69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689BF-C4D5-9F5C-A56B-C7CE982D4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36CA-B1FA-7AF6-9E36-D3F1462D0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9411-EAA4-781C-7F14-03E4494A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2C4BE-7E25-F93C-1A6A-02378C7C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0F616-C6A1-EB55-1A6D-D16F5A0A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0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6ED6D-8BF1-7BE3-16C2-02D38333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6B122-353D-6D31-D96E-E18523858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8D75-8834-6448-54FB-2BB90B43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29082-54A5-48EA-BE98-00558F64365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6EC84-1961-F0DB-7EE3-72134126E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8E68C-1E42-921B-78AE-023D9C115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tyagi" TargetMode="External"/><Relationship Id="rId2" Type="http://schemas.openxmlformats.org/officeDocument/2006/relationships/hyperlink" Target="https://www.linkedin.com/in/styagi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instagram.com/gulaqfintech/" TargetMode="External"/><Relationship Id="rId5" Type="http://schemas.openxmlformats.org/officeDocument/2006/relationships/hyperlink" Target="https://twitter.com/gulaqfintech" TargetMode="External"/><Relationship Id="rId4" Type="http://schemas.openxmlformats.org/officeDocument/2006/relationships/hyperlink" Target="https://www.linkedin.com/in/gulaqne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tyagi" TargetMode="External"/><Relationship Id="rId2" Type="http://schemas.openxmlformats.org/officeDocument/2006/relationships/hyperlink" Target="https://www.linkedin.com/in/styagi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instagram.com/gulaqfintech/" TargetMode="External"/><Relationship Id="rId5" Type="http://schemas.openxmlformats.org/officeDocument/2006/relationships/hyperlink" Target="https://twitter.com/gulaqfintech" TargetMode="External"/><Relationship Id="rId4" Type="http://schemas.openxmlformats.org/officeDocument/2006/relationships/hyperlink" Target="https://www.linkedin.com/in/gulaqne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B917D0EE-8543-1666-BC96-7FD2E62D5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492" y="5516881"/>
            <a:ext cx="2065209" cy="70788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AC2C793-EAA4-91F9-BB78-A3D97B8CFC3D}"/>
              </a:ext>
            </a:extLst>
          </p:cNvPr>
          <p:cNvGrpSpPr/>
          <p:nvPr/>
        </p:nvGrpSpPr>
        <p:grpSpPr>
          <a:xfrm>
            <a:off x="2009422" y="2835387"/>
            <a:ext cx="8173156" cy="1831144"/>
            <a:chOff x="2099733" y="2611105"/>
            <a:chExt cx="8173156" cy="183114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81E96-CA9E-B3BA-EB49-FC6EFEC75B52}"/>
                </a:ext>
              </a:extLst>
            </p:cNvPr>
            <p:cNvSpPr txBox="1"/>
            <p:nvPr/>
          </p:nvSpPr>
          <p:spPr>
            <a:xfrm>
              <a:off x="2099734" y="2611105"/>
              <a:ext cx="81731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4000" dirty="0">
                  <a:solidFill>
                    <a:srgbClr val="0070C0"/>
                  </a:solidFill>
                </a:rPr>
                <a:t>Minimalist Art of Investing</a:t>
              </a:r>
              <a:endParaRPr lang="en-US" sz="4000" dirty="0">
                <a:solidFill>
                  <a:srgbClr val="0070C0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E33AAD-D601-0722-8EFD-E8FCFEB39369}"/>
                </a:ext>
              </a:extLst>
            </p:cNvPr>
            <p:cNvSpPr txBox="1"/>
            <p:nvPr/>
          </p:nvSpPr>
          <p:spPr>
            <a:xfrm>
              <a:off x="5490950" y="4011362"/>
              <a:ext cx="181863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200" dirty="0"/>
                <a:t>Sandeep Tyagi</a:t>
              </a:r>
              <a:endParaRPr lang="en-US" sz="2200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BC2BEFE-96BD-26A7-8823-A9061632DC08}"/>
                </a:ext>
              </a:extLst>
            </p:cNvPr>
            <p:cNvSpPr txBox="1"/>
            <p:nvPr/>
          </p:nvSpPr>
          <p:spPr>
            <a:xfrm>
              <a:off x="2099733" y="3273534"/>
              <a:ext cx="81731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400" dirty="0">
                  <a:solidFill>
                    <a:srgbClr val="0070C0"/>
                  </a:solidFill>
                </a:rPr>
                <a:t>Ep 6: Active vs Passive investing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292801-3806-CD95-B665-396CDD26085F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B9DE4A-E9D8-313E-3676-75E0A4336C6F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AA35D7-B270-5D60-705C-40ACC1F38DEC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B52455-7E29-859B-07DD-D0B07ED0D18C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0B9FAD-D67E-411B-3E1E-F30E835C3B09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58EBF5-A013-5639-DEE2-796A3EF601CA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3F7E8A-8627-B21C-F4FF-0DB570937B6B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09DEC97-4D13-BADB-65D5-557AD6610E76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85DE9AE-7083-530B-536C-B2E642FFEFB5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18B5319-DA7C-E245-3915-90B38B939DB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E5D3526-3D75-DFED-976D-301F27EF1D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8F1EB85-A7CF-9D04-759C-873C943A29D2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F14A493-55F8-A174-7164-A9F7EFB87AD4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8E88A43-AAA0-E52D-9CE2-7362562AD60D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8437BAF-F9FB-2CA4-5434-31F88CC6E0D7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7A64787-1596-69AD-91EA-08AC3710DCA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51DE69-246A-CAD4-17DB-089AD12770F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A6F91A-BA1D-511F-E49A-625A512A37A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6405587-5F0E-532E-CD52-6C9B71E1E8A6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4F283E0-B937-9E5A-2785-674491E56C58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8E0F8F-3600-5AF4-ADC6-D6B388D0307A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186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855073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Investing – Patience and Conviction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CED1729F-DB6A-695A-AB86-2AF6545DD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903686"/>
            <a:ext cx="1581530" cy="54209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2AA2DF1-44A0-E86B-CCFA-9E64E1B13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70" y="1234219"/>
            <a:ext cx="5995829" cy="422118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0D22BA6-5A62-4DDC-5BE9-82C6CB74EA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8177" y="1214435"/>
            <a:ext cx="6236140" cy="441315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0FC69321-F66C-0755-F405-5F6F88318320}"/>
              </a:ext>
            </a:extLst>
          </p:cNvPr>
          <p:cNvSpPr txBox="1"/>
          <p:nvPr/>
        </p:nvSpPr>
        <p:spPr>
          <a:xfrm>
            <a:off x="366336" y="5758544"/>
            <a:ext cx="8886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Berkshire outperformed S&amp;P by more than 100% over 20 years period, but underperformed in 5-year period (2016 – 2021)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9321E7-456D-1BE1-BE97-34F001E9B2D5}"/>
              </a:ext>
            </a:extLst>
          </p:cNvPr>
          <p:cNvSpPr txBox="1"/>
          <p:nvPr/>
        </p:nvSpPr>
        <p:spPr>
          <a:xfrm>
            <a:off x="3872783" y="6404875"/>
            <a:ext cx="538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*Source: Seeking Alpha, Period: 2001-2021</a:t>
            </a:r>
          </a:p>
        </p:txBody>
      </p:sp>
    </p:spTree>
    <p:extLst>
      <p:ext uri="{BB962C8B-B14F-4D97-AF65-F5344CB8AC3E}">
        <p14:creationId xmlns:p14="http://schemas.microsoft.com/office/powerpoint/2010/main" val="720611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392928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Investment Needed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17DB58D-01C4-962B-EA2F-93F14F67C76E}"/>
              </a:ext>
            </a:extLst>
          </p:cNvPr>
          <p:cNvSpPr txBox="1"/>
          <p:nvPr/>
        </p:nvSpPr>
        <p:spPr>
          <a:xfrm>
            <a:off x="1030415" y="1363495"/>
            <a:ext cx="9965831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Teams or investors who can generate ALPHA spend a lot to get there</a:t>
            </a:r>
            <a:endParaRPr lang="en-IN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614452-FE3F-1C77-EDB9-9D6145DFF410}"/>
              </a:ext>
            </a:extLst>
          </p:cNvPr>
          <p:cNvSpPr txBox="1"/>
          <p:nvPr/>
        </p:nvSpPr>
        <p:spPr>
          <a:xfrm>
            <a:off x="1051299" y="2483299"/>
            <a:ext cx="8951785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Estee has 135 employees—many with IIT, IIM or foreign degrees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Estee has over 100 servers, and access to 1000’s of machines in Google cloud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Estee spends nearly INR 2 Crore buying and managing data 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Yes, with that, we can produce alpha over the index!</a:t>
            </a:r>
          </a:p>
        </p:txBody>
      </p:sp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E648402A-61C3-F331-0DB9-6024DB49F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4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671B402-AE84-43D8-393B-EAF188F70B7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A122075-0D75-0050-9328-6714DAB77A81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44F3902-2AC8-2F3A-D148-381A34DC2FBE}"/>
                </a:ext>
              </a:extLst>
            </p:cNvPr>
            <p:cNvSpPr txBox="1"/>
            <p:nvPr/>
          </p:nvSpPr>
          <p:spPr>
            <a:xfrm>
              <a:off x="1030415" y="324993"/>
              <a:ext cx="672010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Evaluating Active Fund managers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0362CAA-54DC-80CE-033D-98211FCBA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936" y="5849395"/>
            <a:ext cx="1581530" cy="5420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BD6F17-EBB1-4D08-0E22-836D49D73CA9}"/>
              </a:ext>
            </a:extLst>
          </p:cNvPr>
          <p:cNvSpPr txBox="1"/>
          <p:nvPr/>
        </p:nvSpPr>
        <p:spPr>
          <a:xfrm>
            <a:off x="1030415" y="1555482"/>
            <a:ext cx="6838722" cy="2265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Percentage of Indian Active Equity large cap funds failed to beat benchmark over last 3 years?</a:t>
            </a:r>
            <a:endParaRPr lang="en-IN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89%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64%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51%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36%</a:t>
            </a:r>
          </a:p>
        </p:txBody>
      </p:sp>
    </p:spTree>
    <p:extLst>
      <p:ext uri="{BB962C8B-B14F-4D97-AF65-F5344CB8AC3E}">
        <p14:creationId xmlns:p14="http://schemas.microsoft.com/office/powerpoint/2010/main" val="142891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671B402-AE84-43D8-393B-EAF188F70B7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A122075-0D75-0050-9328-6714DAB77A81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44F3902-2AC8-2F3A-D148-381A34DC2FBE}"/>
                </a:ext>
              </a:extLst>
            </p:cNvPr>
            <p:cNvSpPr txBox="1"/>
            <p:nvPr/>
          </p:nvSpPr>
          <p:spPr>
            <a:xfrm>
              <a:off x="1030415" y="324993"/>
              <a:ext cx="672010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Evaluating Active Fund managers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0362CAA-54DC-80CE-033D-98211FCBA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936" y="5849395"/>
            <a:ext cx="1581530" cy="542098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2583A24-1F14-3870-16D0-CE71CAA97F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8228266"/>
              </p:ext>
            </p:extLst>
          </p:nvPr>
        </p:nvGraphicFramePr>
        <p:xfrm>
          <a:off x="1883987" y="1555482"/>
          <a:ext cx="8205415" cy="4723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F9982AA-AFA5-2EAD-14D3-0152FAE5B64A}"/>
              </a:ext>
            </a:extLst>
          </p:cNvPr>
          <p:cNvSpPr txBox="1"/>
          <p:nvPr/>
        </p:nvSpPr>
        <p:spPr>
          <a:xfrm>
            <a:off x="3872783" y="6404875"/>
            <a:ext cx="538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*Source: SPIVA, Data as on 12/31/2022</a:t>
            </a:r>
          </a:p>
        </p:txBody>
      </p:sp>
    </p:spTree>
    <p:extLst>
      <p:ext uri="{BB962C8B-B14F-4D97-AF65-F5344CB8AC3E}">
        <p14:creationId xmlns:p14="http://schemas.microsoft.com/office/powerpoint/2010/main" val="2424827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ED153D1-03E8-83A0-F849-D0882D88C774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441F5F-9C70-D5CF-8753-93318CF7529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E66C59-D96A-90AA-D130-6D75B7B1DDC7}"/>
                </a:ext>
              </a:extLst>
            </p:cNvPr>
            <p:cNvSpPr txBox="1"/>
            <p:nvPr/>
          </p:nvSpPr>
          <p:spPr>
            <a:xfrm>
              <a:off x="1030415" y="324993"/>
              <a:ext cx="662873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Evaluating Active Fund managers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9A74C47-4C5A-2733-771A-4962155C32AE}"/>
              </a:ext>
            </a:extLst>
          </p:cNvPr>
          <p:cNvSpPr txBox="1"/>
          <p:nvPr/>
        </p:nvSpPr>
        <p:spPr>
          <a:xfrm>
            <a:off x="1030415" y="1776307"/>
            <a:ext cx="987707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Benchmark performance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Costs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/>
              <a:t>Volatility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951AD84-A14D-62CE-8CDE-5C39DB721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420986-055F-A2B6-EAEB-C6E450DBC481}"/>
              </a:ext>
            </a:extLst>
          </p:cNvPr>
          <p:cNvSpPr txBox="1"/>
          <p:nvPr/>
        </p:nvSpPr>
        <p:spPr>
          <a:xfrm>
            <a:off x="1030415" y="5159829"/>
            <a:ext cx="8788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At Gulaq, we have 6 Gear based portfolios with different asset allocation. Each portfolio has unique risk to reward ratio, to serve wide range of investor categories.</a:t>
            </a:r>
          </a:p>
        </p:txBody>
      </p:sp>
    </p:spTree>
    <p:extLst>
      <p:ext uri="{BB962C8B-B14F-4D97-AF65-F5344CB8AC3E}">
        <p14:creationId xmlns:p14="http://schemas.microsoft.com/office/powerpoint/2010/main" val="307456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ED153D1-03E8-83A0-F849-D0882D88C774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441F5F-9C70-D5CF-8753-93318CF7529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E66C59-D96A-90AA-D130-6D75B7B1DDC7}"/>
                </a:ext>
              </a:extLst>
            </p:cNvPr>
            <p:cNvSpPr txBox="1"/>
            <p:nvPr/>
          </p:nvSpPr>
          <p:spPr>
            <a:xfrm>
              <a:off x="1030415" y="324993"/>
              <a:ext cx="810670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Evaluating Active Fund managers - Costs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9A74C47-4C5A-2733-771A-4962155C32AE}"/>
              </a:ext>
            </a:extLst>
          </p:cNvPr>
          <p:cNvSpPr txBox="1"/>
          <p:nvPr/>
        </p:nvSpPr>
        <p:spPr>
          <a:xfrm>
            <a:off x="409928" y="1742320"/>
            <a:ext cx="6872614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Types of costs involved: Advisory fee, Brokerage fee, Admin fee, etc.,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Fees, Transaction costs eat up large part of returns over long term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Have a rough idea about how much % of AUM is your fee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Returns should be higher than benchmark returns + fees 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An average large-cap mutual fund has a total expense ratio of 2.15%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Expense ratio range of Large-cap mutual funds </a:t>
            </a:r>
            <a:r>
              <a:rPr lang="en-IN" dirty="0">
                <a:sym typeface="Wingdings" panose="05000000000000000000" pitchFamily="2" charset="2"/>
              </a:rPr>
              <a:t></a:t>
            </a:r>
            <a:r>
              <a:rPr lang="en-IN" dirty="0"/>
              <a:t> 1.54% to 2.67%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For index funds, expense ratio is as low as 0.06%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951AD84-A14D-62CE-8CDE-5C39DB721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9BAD8F7-1964-FEF2-5E30-09AB29B22F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4427396"/>
              </p:ext>
            </p:extLst>
          </p:nvPr>
        </p:nvGraphicFramePr>
        <p:xfrm>
          <a:off x="7728956" y="1430052"/>
          <a:ext cx="3922486" cy="3997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76862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ED153D1-03E8-83A0-F849-D0882D88C774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441F5F-9C70-D5CF-8753-93318CF7529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E66C59-D96A-90AA-D130-6D75B7B1DDC7}"/>
                </a:ext>
              </a:extLst>
            </p:cNvPr>
            <p:cNvSpPr txBox="1"/>
            <p:nvPr/>
          </p:nvSpPr>
          <p:spPr>
            <a:xfrm>
              <a:off x="1030415" y="324993"/>
              <a:ext cx="884248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Evaluating Active Fund managers - Volatility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9A74C47-4C5A-2733-771A-4962155C32AE}"/>
              </a:ext>
            </a:extLst>
          </p:cNvPr>
          <p:cNvSpPr txBox="1"/>
          <p:nvPr/>
        </p:nvSpPr>
        <p:spPr>
          <a:xfrm>
            <a:off x="1030415" y="1856053"/>
            <a:ext cx="987707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Typically funds with good recent performance only advertise their recent performance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Hence, its recommended to see the historical performance for mid to long term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For Equity funds, at least investors should look at 3 years returns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Additionally, check how the fund has performed in different market cycles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Funds which are based on single factor models, tend to outperform market in favourable conditions, and underperform in other conditions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Same is the case with a specific theme based or sector based funds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951AD84-A14D-62CE-8CDE-5C39DB721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593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671B402-AE84-43D8-393B-EAF188F70B7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A122075-0D75-0050-9328-6714DAB77A81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44F3902-2AC8-2F3A-D148-381A34DC2FBE}"/>
                </a:ext>
              </a:extLst>
            </p:cNvPr>
            <p:cNvSpPr txBox="1"/>
            <p:nvPr/>
          </p:nvSpPr>
          <p:spPr>
            <a:xfrm>
              <a:off x="1030415" y="324993"/>
              <a:ext cx="76226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vs Passive – Which suits better?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0362CAA-54DC-80CE-033D-98211FCBA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936" y="5849395"/>
            <a:ext cx="1581530" cy="5420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848B58-117A-46CB-483C-4FE86792C246}"/>
              </a:ext>
            </a:extLst>
          </p:cNvPr>
          <p:cNvSpPr txBox="1"/>
          <p:nvPr/>
        </p:nvSpPr>
        <p:spPr>
          <a:xfrm>
            <a:off x="1030415" y="1491343"/>
            <a:ext cx="9746442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Active or Passive investing are two different investment styles. The following are some traits we can attribute to these two investing styles.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4EC8846-1264-751E-2661-643863379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92052"/>
              </p:ext>
            </p:extLst>
          </p:nvPr>
        </p:nvGraphicFramePr>
        <p:xfrm>
          <a:off x="1166428" y="2533485"/>
          <a:ext cx="8127999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704102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8197568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20908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Active Investing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Passive Investing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180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Beat Markets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Grow with Markets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81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30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Returns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Can be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Efforts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4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Diversification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56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Attitude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Aim for the best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Slow &amp; Steady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52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02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AD5E64C-56A4-EA14-6B91-12E12597405B}"/>
              </a:ext>
            </a:extLst>
          </p:cNvPr>
          <p:cNvSpPr txBox="1"/>
          <p:nvPr/>
        </p:nvSpPr>
        <p:spPr>
          <a:xfrm>
            <a:off x="3817479" y="2527195"/>
            <a:ext cx="5424552" cy="239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600" b="1" dirty="0">
                <a:solidFill>
                  <a:srgbClr val="0070C0"/>
                </a:solidFill>
              </a:rPr>
              <a:t>Avoiding Noise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IN" sz="2200" b="1" dirty="0">
                <a:solidFill>
                  <a:srgbClr val="0070C0"/>
                </a:solidFill>
              </a:rPr>
              <a:t>Emotions of investing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IN" sz="2200" b="1" dirty="0">
                <a:solidFill>
                  <a:srgbClr val="0070C0"/>
                </a:solidFill>
              </a:rPr>
              <a:t>Technical Indicators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IN" sz="2200" b="1" dirty="0">
                <a:solidFill>
                  <a:srgbClr val="0070C0"/>
                </a:solidFill>
              </a:rPr>
              <a:t>Sector or Factor Investing</a:t>
            </a:r>
          </a:p>
        </p:txBody>
      </p:sp>
      <p:pic>
        <p:nvPicPr>
          <p:cNvPr id="4" name="Graphic 3" descr="Lightbulb and gear with solid fill">
            <a:extLst>
              <a:ext uri="{FF2B5EF4-FFF2-40B4-BE49-F238E27FC236}">
                <a16:creationId xmlns:a16="http://schemas.microsoft.com/office/drawing/2014/main" id="{2FFB0A52-FFAB-70CE-B7BE-1BF5289DD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43664" y="3291424"/>
            <a:ext cx="1106424" cy="110642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331693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Coming Episode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14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D17A1BE-C3E1-C607-D598-DC0EC94DFE86}"/>
              </a:ext>
            </a:extLst>
          </p:cNvPr>
          <p:cNvSpPr txBox="1"/>
          <p:nvPr/>
        </p:nvSpPr>
        <p:spPr>
          <a:xfrm>
            <a:off x="4980951" y="3201676"/>
            <a:ext cx="2230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300" dirty="0">
                <a:latin typeface="Merriweather" pitchFamily="2" charset="77"/>
              </a:rPr>
              <a:t>FOLLOW US 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4C09A4-181B-8FC5-5EF1-B7207FAFF8B1}"/>
              </a:ext>
            </a:extLst>
          </p:cNvPr>
          <p:cNvCxnSpPr>
            <a:cxnSpLocks/>
          </p:cNvCxnSpPr>
          <p:nvPr/>
        </p:nvCxnSpPr>
        <p:spPr>
          <a:xfrm>
            <a:off x="6096000" y="3784600"/>
            <a:ext cx="0" cy="2806700"/>
          </a:xfrm>
          <a:prstGeom prst="line">
            <a:avLst/>
          </a:prstGeom>
          <a:ln>
            <a:solidFill>
              <a:srgbClr val="007A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39F2AB2-A112-1F4F-3964-BE87339D31DB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8559F1-80B0-0848-DFAA-654FE8C130FC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8C7E2C-4AFC-6681-BC69-AAC82EF9B7B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19F702F-3942-D175-ADB9-388E62DE4B18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DA7FEA9-BDFA-B711-A1CE-F1CCF832BC18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7873379-39D3-9D1C-F74B-0D15E810F910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C7D382C-1E4E-BAFC-8FF7-F53EECE5F4C0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018EF00-9F0D-930A-556A-D9100F1EBE47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82E2038-AD45-1FFA-5AC1-458B14BBB3AA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5E4312-7B8A-40D1-F2F1-608432D0504A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BDA128-6F89-DEC9-1C10-CE32B00B39FD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6F1580D-C737-D408-3D11-B247E6E9C7D8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957EE9-8190-ABE5-121F-F69E2B777A39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4A9DCE-C5E5-7AEE-7EBF-67325487E526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9369453-D298-08CC-98A0-D06EE332911A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C043C2E-80BB-0689-4D5C-E479B27F57CB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ECA2DFB-3AC6-0DF1-EC04-0431708C4492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E9814DA-FCAA-6E72-8E5E-2792EA7A62CB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8B7E8CB-A0DC-E78E-3771-DAAC69DC034C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7206202-5483-7A14-CD1C-962E34A8051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F33A5D7-2434-E0A4-77E4-30D6B17DFA5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5E9E6F9-10C6-D97A-C173-065849836219}"/>
              </a:ext>
            </a:extLst>
          </p:cNvPr>
          <p:cNvSpPr/>
          <p:nvPr/>
        </p:nvSpPr>
        <p:spPr>
          <a:xfrm>
            <a:off x="0" y="-13252"/>
            <a:ext cx="12192000" cy="281775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A87067-D881-4AE7-24DE-846E0B610999}"/>
              </a:ext>
            </a:extLst>
          </p:cNvPr>
          <p:cNvSpPr txBox="1"/>
          <p:nvPr/>
        </p:nvSpPr>
        <p:spPr>
          <a:xfrm>
            <a:off x="4789392" y="1142436"/>
            <a:ext cx="2613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pc="300" dirty="0">
                <a:solidFill>
                  <a:schemeClr val="bg1"/>
                </a:solidFill>
                <a:latin typeface="Merriweather" pitchFamily="2" charset="77"/>
              </a:rPr>
              <a:t>Thank You</a:t>
            </a:r>
            <a:endParaRPr lang="en-US" sz="3000" spc="300" dirty="0">
              <a:solidFill>
                <a:schemeClr val="bg1"/>
              </a:solidFill>
              <a:latin typeface="Merriweather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1A6CD-B6C7-FE02-383D-678A5401560C}"/>
              </a:ext>
            </a:extLst>
          </p:cNvPr>
          <p:cNvSpPr txBox="1"/>
          <p:nvPr/>
        </p:nvSpPr>
        <p:spPr>
          <a:xfrm>
            <a:off x="751707" y="3960187"/>
            <a:ext cx="45923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Sandeep Tyagi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2"/>
              </a:rPr>
              <a:t>https://www.linkedin.com/in/styagi/</a:t>
            </a:r>
            <a:endParaRPr lang="en-IN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3"/>
              </a:rPr>
              <a:t>https://twitter.com/styagi</a:t>
            </a:r>
            <a:endParaRPr lang="en-IN" dirty="0"/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5AADDC-E0E0-AE58-63E6-5F0B97A40119}"/>
              </a:ext>
            </a:extLst>
          </p:cNvPr>
          <p:cNvSpPr txBox="1"/>
          <p:nvPr/>
        </p:nvSpPr>
        <p:spPr>
          <a:xfrm>
            <a:off x="6549034" y="3960187"/>
            <a:ext cx="53794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GULAQ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4"/>
              </a:rPr>
              <a:t>https://www.linkedin.com/in/</a:t>
            </a:r>
            <a:r>
              <a:rPr lang="en-US" dirty="0" err="1">
                <a:hlinkClick r:id="rId4"/>
              </a:rPr>
              <a:t>gulaqnew</a:t>
            </a:r>
            <a:endParaRPr lang="en-US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5"/>
              </a:rPr>
              <a:t>https://twitter.com/gulaqfintech</a:t>
            </a:r>
            <a:endParaRPr lang="en-IN" dirty="0"/>
          </a:p>
          <a:p>
            <a:endParaRPr lang="en-IN" dirty="0"/>
          </a:p>
          <a:p>
            <a:r>
              <a:rPr lang="en-IN" dirty="0"/>
              <a:t>Instagram: </a:t>
            </a:r>
            <a:r>
              <a:rPr lang="en-IN" dirty="0">
                <a:hlinkClick r:id="rId6"/>
              </a:rPr>
              <a:t>https://www.instagram.com/gulaqfintech/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078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ED153D1-03E8-83A0-F849-D0882D88C774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441F5F-9C70-D5CF-8753-93318CF7529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E66C59-D96A-90AA-D130-6D75B7B1DDC7}"/>
                </a:ext>
              </a:extLst>
            </p:cNvPr>
            <p:cNvSpPr txBox="1"/>
            <p:nvPr/>
          </p:nvSpPr>
          <p:spPr>
            <a:xfrm>
              <a:off x="1030415" y="324993"/>
              <a:ext cx="526939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Recap: First Five Episodes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9A74C47-4C5A-2733-771A-4962155C32AE}"/>
              </a:ext>
            </a:extLst>
          </p:cNvPr>
          <p:cNvSpPr txBox="1"/>
          <p:nvPr/>
        </p:nvSpPr>
        <p:spPr>
          <a:xfrm>
            <a:off x="954215" y="1394529"/>
            <a:ext cx="8505471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Difficult to predict one year returns, easier to predict over long periods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10 Year Rolling returns: Sensex gave 11.2% CAGR, FD gave 8.2% CAGR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60-40 model portfolio has 10.76% average returns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Savings rate of 25 to 40% is healthy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Investment Planning for 3 big goals (Templates provided on Gulaq.com):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Retirement Planning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Buying a home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children education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Gear based investing: Take risk survey and find out your risk appetite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Liquidity needs or goal target date has a significant impact on your asset allocation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Get any gear by mixing only two ingredients: Equity and Fixed income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951AD84-A14D-62CE-8CDE-5C39DB721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D17A1BE-C3E1-C607-D598-DC0EC94DFE86}"/>
              </a:ext>
            </a:extLst>
          </p:cNvPr>
          <p:cNvSpPr txBox="1"/>
          <p:nvPr/>
        </p:nvSpPr>
        <p:spPr>
          <a:xfrm>
            <a:off x="4980951" y="3256105"/>
            <a:ext cx="2230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300" dirty="0">
                <a:latin typeface="Merriweather" pitchFamily="2" charset="77"/>
              </a:rPr>
              <a:t>FOLLOW US 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4C09A4-181B-8FC5-5EF1-B7207FAFF8B1}"/>
              </a:ext>
            </a:extLst>
          </p:cNvPr>
          <p:cNvCxnSpPr>
            <a:cxnSpLocks/>
          </p:cNvCxnSpPr>
          <p:nvPr/>
        </p:nvCxnSpPr>
        <p:spPr>
          <a:xfrm>
            <a:off x="6096000" y="3839029"/>
            <a:ext cx="0" cy="2806700"/>
          </a:xfrm>
          <a:prstGeom prst="line">
            <a:avLst/>
          </a:prstGeom>
          <a:ln>
            <a:solidFill>
              <a:srgbClr val="007A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39F2AB2-A112-1F4F-3964-BE87339D31DB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8559F1-80B0-0848-DFAA-654FE8C130FC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8C7E2C-4AFC-6681-BC69-AAC82EF9B7B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19F702F-3942-D175-ADB9-388E62DE4B18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DA7FEA9-BDFA-B711-A1CE-F1CCF832BC18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7873379-39D3-9D1C-F74B-0D15E810F910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C7D382C-1E4E-BAFC-8FF7-F53EECE5F4C0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018EF00-9F0D-930A-556A-D9100F1EBE47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82E2038-AD45-1FFA-5AC1-458B14BBB3AA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5E4312-7B8A-40D1-F2F1-608432D0504A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BDA128-6F89-DEC9-1C10-CE32B00B39FD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6F1580D-C737-D408-3D11-B247E6E9C7D8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957EE9-8190-ABE5-121F-F69E2B777A39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4A9DCE-C5E5-7AEE-7EBF-67325487E526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9369453-D298-08CC-98A0-D06EE332911A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C043C2E-80BB-0689-4D5C-E479B27F57CB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ECA2DFB-3AC6-0DF1-EC04-0431708C4492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E9814DA-FCAA-6E72-8E5E-2792EA7A62CB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8B7E8CB-A0DC-E78E-3771-DAAC69DC034C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7206202-5483-7A14-CD1C-962E34A8051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F33A5D7-2434-E0A4-77E4-30D6B17DFA5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5E9E6F9-10C6-D97A-C173-065849836219}"/>
              </a:ext>
            </a:extLst>
          </p:cNvPr>
          <p:cNvSpPr/>
          <p:nvPr/>
        </p:nvSpPr>
        <p:spPr>
          <a:xfrm>
            <a:off x="0" y="-13252"/>
            <a:ext cx="12192000" cy="281775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A87067-D881-4AE7-24DE-846E0B610999}"/>
              </a:ext>
            </a:extLst>
          </p:cNvPr>
          <p:cNvSpPr txBox="1"/>
          <p:nvPr/>
        </p:nvSpPr>
        <p:spPr>
          <a:xfrm>
            <a:off x="2247053" y="521168"/>
            <a:ext cx="777328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pc="300" dirty="0">
                <a:solidFill>
                  <a:schemeClr val="bg1"/>
                </a:solidFill>
                <a:latin typeface="Merriweather" pitchFamily="2" charset="77"/>
              </a:rPr>
              <a:t>OFFER FOR FREE CONSULTATION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spc="300" dirty="0">
              <a:solidFill>
                <a:schemeClr val="bg1"/>
              </a:solidFill>
              <a:latin typeface="Merriweather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pc="300" dirty="0">
                <a:solidFill>
                  <a:schemeClr val="bg1"/>
                </a:solidFill>
                <a:latin typeface="Merriweather" pitchFamily="2" charset="77"/>
              </a:rPr>
              <a:t>Follow us on social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pc="300" dirty="0">
                <a:solidFill>
                  <a:schemeClr val="bg1"/>
                </a:solidFill>
                <a:latin typeface="Merriweather" pitchFamily="2" charset="77"/>
              </a:rPr>
              <a:t>Tag 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pc="300" dirty="0">
                <a:solidFill>
                  <a:schemeClr val="bg1"/>
                </a:solidFill>
                <a:latin typeface="Merriweather" pitchFamily="2" charset="77"/>
              </a:rPr>
              <a:t>Make a request</a:t>
            </a:r>
            <a:endParaRPr lang="en-US" sz="2000" spc="300" dirty="0">
              <a:solidFill>
                <a:schemeClr val="bg1"/>
              </a:solidFill>
              <a:latin typeface="Merriweather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1A6CD-B6C7-FE02-383D-678A5401560C}"/>
              </a:ext>
            </a:extLst>
          </p:cNvPr>
          <p:cNvSpPr txBox="1"/>
          <p:nvPr/>
        </p:nvSpPr>
        <p:spPr>
          <a:xfrm>
            <a:off x="751707" y="4014616"/>
            <a:ext cx="45923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Sandeep Tyagi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2"/>
              </a:rPr>
              <a:t>https://www.linkedin.com/in/styagi/</a:t>
            </a:r>
            <a:endParaRPr lang="en-IN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3"/>
              </a:rPr>
              <a:t>https://twitter.com/styagi</a:t>
            </a:r>
            <a:endParaRPr lang="en-IN" dirty="0"/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5AADDC-E0E0-AE58-63E6-5F0B97A40119}"/>
              </a:ext>
            </a:extLst>
          </p:cNvPr>
          <p:cNvSpPr txBox="1"/>
          <p:nvPr/>
        </p:nvSpPr>
        <p:spPr>
          <a:xfrm>
            <a:off x="6549034" y="4014616"/>
            <a:ext cx="53794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GULAQ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4"/>
              </a:rPr>
              <a:t>https://www.linkedin.com/in/</a:t>
            </a:r>
            <a:r>
              <a:rPr lang="en-US" dirty="0" err="1">
                <a:hlinkClick r:id="rId4"/>
              </a:rPr>
              <a:t>gulaqnew</a:t>
            </a:r>
            <a:endParaRPr lang="en-US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5"/>
              </a:rPr>
              <a:t>https://twitter.com/gulaqfintech</a:t>
            </a:r>
            <a:endParaRPr lang="en-IN" dirty="0"/>
          </a:p>
          <a:p>
            <a:endParaRPr lang="en-IN" dirty="0"/>
          </a:p>
          <a:p>
            <a:r>
              <a:rPr lang="en-IN" dirty="0"/>
              <a:t>Instagram: </a:t>
            </a:r>
            <a:r>
              <a:rPr lang="en-IN" dirty="0">
                <a:hlinkClick r:id="rId6"/>
              </a:rPr>
              <a:t>https://www.instagram.com/gulaqfintech/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542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532389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vs Passive investing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BB188CC-D03D-3C0C-BBE6-E253391B91CD}"/>
              </a:ext>
            </a:extLst>
          </p:cNvPr>
          <p:cNvSpPr txBox="1"/>
          <p:nvPr/>
        </p:nvSpPr>
        <p:spPr>
          <a:xfrm>
            <a:off x="7526204" y="1906857"/>
            <a:ext cx="3848557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i="1" dirty="0"/>
              <a:t>The biggest difference between passive and active investing is that active investing involves picking selective investments with an objective to beat index, whereas passive investing typically tracks an index.</a:t>
            </a:r>
          </a:p>
        </p:txBody>
      </p:sp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08C6F84D-A1E7-0DB5-4DBD-2CE25595B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7DA7388-8123-8666-48CC-A091E5F63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63840"/>
              </p:ext>
            </p:extLst>
          </p:nvPr>
        </p:nvGraphicFramePr>
        <p:xfrm>
          <a:off x="338830" y="1555482"/>
          <a:ext cx="6914225" cy="4917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2986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353013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Passive investing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17DB58D-01C4-962B-EA2F-93F14F67C76E}"/>
              </a:ext>
            </a:extLst>
          </p:cNvPr>
          <p:cNvSpPr txBox="1"/>
          <p:nvPr/>
        </p:nvSpPr>
        <p:spPr>
          <a:xfrm>
            <a:off x="1030415" y="1367469"/>
            <a:ext cx="8951785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Passive investors aim to earn market average returns. They assume its tough to beat the average, hence would prefer investing in index.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614452-FE3F-1C77-EDB9-9D6145DFF410}"/>
              </a:ext>
            </a:extLst>
          </p:cNvPr>
          <p:cNvSpPr txBox="1"/>
          <p:nvPr/>
        </p:nvSpPr>
        <p:spPr>
          <a:xfrm>
            <a:off x="1030414" y="2471648"/>
            <a:ext cx="8951785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Cost of passive investing is low compared to active investing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Active managers charge fee, which is low/none in passive investing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 cost in terms of Time and efforts required is also low in passive investing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D8ECA7-AAD6-844C-F07A-4B21FF1D6A67}"/>
              </a:ext>
            </a:extLst>
          </p:cNvPr>
          <p:cNvSpPr txBox="1"/>
          <p:nvPr/>
        </p:nvSpPr>
        <p:spPr>
          <a:xfrm>
            <a:off x="913953" y="4146393"/>
            <a:ext cx="8951785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“After the deduction of the costs of investing, beating the stock market is a loser’s game.” </a:t>
            </a:r>
          </a:p>
          <a:p>
            <a:pPr>
              <a:lnSpc>
                <a:spcPct val="150000"/>
              </a:lnSpc>
            </a:pP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					- John Bogle, Founder of Vanguard Group</a:t>
            </a:r>
            <a:endParaRPr lang="en-IN" dirty="0"/>
          </a:p>
        </p:txBody>
      </p:sp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946C00AB-F0B9-8D37-842F-3B5BC902F7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3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3308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Investing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17DB58D-01C4-962B-EA2F-93F14F67C76E}"/>
              </a:ext>
            </a:extLst>
          </p:cNvPr>
          <p:cNvSpPr txBox="1"/>
          <p:nvPr/>
        </p:nvSpPr>
        <p:spPr>
          <a:xfrm>
            <a:off x="1030415" y="1367469"/>
            <a:ext cx="8951785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If you believe that you or your advisor is better than the average investor, active investing makes sense.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614452-FE3F-1C77-EDB9-9D6145DFF410}"/>
              </a:ext>
            </a:extLst>
          </p:cNvPr>
          <p:cNvSpPr txBox="1"/>
          <p:nvPr/>
        </p:nvSpPr>
        <p:spPr>
          <a:xfrm>
            <a:off x="1030414" y="2536962"/>
            <a:ext cx="8951785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Alpha generation is the primary objective of active investing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 Active investing, fund managers picks a set of investments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Based on performance, fund managers regularly updates portfolio to optimise returns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Since it involves active efforts of fund manager, active investing is expensive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Risk is higher – Fund manager tries to beat the benchmark, and all can’t do that</a:t>
            </a: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2F7C7E8D-10C2-EDF3-3DB8-819B2C15D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12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532389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vs Passive investing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08C6F84D-A1E7-0DB5-4DBD-2CE25595B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E20D424-FEA4-BDF1-F36D-728AD408E126}"/>
              </a:ext>
            </a:extLst>
          </p:cNvPr>
          <p:cNvSpPr txBox="1"/>
          <p:nvPr/>
        </p:nvSpPr>
        <p:spPr>
          <a:xfrm>
            <a:off x="1030415" y="1555482"/>
            <a:ext cx="6838722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Which investing style would you prefer?</a:t>
            </a:r>
            <a:endParaRPr lang="en-IN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Active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Passive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Mix of both</a:t>
            </a:r>
          </a:p>
        </p:txBody>
      </p:sp>
    </p:spTree>
    <p:extLst>
      <p:ext uri="{BB962C8B-B14F-4D97-AF65-F5344CB8AC3E}">
        <p14:creationId xmlns:p14="http://schemas.microsoft.com/office/powerpoint/2010/main" val="310485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3308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Investing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17DB58D-01C4-962B-EA2F-93F14F67C76E}"/>
              </a:ext>
            </a:extLst>
          </p:cNvPr>
          <p:cNvSpPr txBox="1"/>
          <p:nvPr/>
        </p:nvSpPr>
        <p:spPr>
          <a:xfrm>
            <a:off x="748028" y="1384901"/>
            <a:ext cx="8951785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154063"/>
                </a:solidFill>
                <a:effectLst/>
              </a:rPr>
              <a:t>Analysis of Profit and Loss of Individual Traders dealing in Equity F&amp;O Segment</a:t>
            </a:r>
          </a:p>
          <a:p>
            <a:pPr>
              <a:lnSpc>
                <a:spcPct val="150000"/>
              </a:lnSpc>
            </a:pPr>
            <a:r>
              <a:rPr lang="en-IN" dirty="0"/>
              <a:t>--Published Jan 25, 2023 (available on their website)</a:t>
            </a: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2F7C7E8D-10C2-EDF3-3DB8-819B2C15D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  <p:graphicFrame>
        <p:nvGraphicFramePr>
          <p:cNvPr id="3" name="Table 27">
            <a:extLst>
              <a:ext uri="{FF2B5EF4-FFF2-40B4-BE49-F238E27FC236}">
                <a16:creationId xmlns:a16="http://schemas.microsoft.com/office/drawing/2014/main" id="{E013AD9D-9622-1FA6-3850-F0BFB8098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86476"/>
              </p:ext>
            </p:extLst>
          </p:nvPr>
        </p:nvGraphicFramePr>
        <p:xfrm>
          <a:off x="516634" y="2711474"/>
          <a:ext cx="5627914" cy="2713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228">
                  <a:extLst>
                    <a:ext uri="{9D8B030D-6E8A-4147-A177-3AD203B41FA5}">
                      <a16:colId xmlns:a16="http://schemas.microsoft.com/office/drawing/2014/main" val="395508389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839687144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4225985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FY19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FY22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58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Total No. of individual traders (sample)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7,06,757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45,24,841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78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% of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105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% of Loss makers during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622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dirty="0"/>
                        <a:t>% of Profit makers during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IN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978531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0932FEAB-85F0-A05D-4A84-2D5FFA236162}"/>
              </a:ext>
            </a:extLst>
          </p:cNvPr>
          <p:cNvSpPr txBox="1"/>
          <p:nvPr/>
        </p:nvSpPr>
        <p:spPr>
          <a:xfrm>
            <a:off x="6402219" y="2927673"/>
            <a:ext cx="5498123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does not even include transaction costs. The numbers are worse (maybe half with that)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Loss makers made INR 1.1 L loss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Profit makers (11% of total) made INR 1.78 L in profit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Does this seem like a gamble you would want to take?</a:t>
            </a:r>
          </a:p>
        </p:txBody>
      </p:sp>
    </p:spTree>
    <p:extLst>
      <p:ext uri="{BB962C8B-B14F-4D97-AF65-F5344CB8AC3E}">
        <p14:creationId xmlns:p14="http://schemas.microsoft.com/office/powerpoint/2010/main" val="146396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528061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Active Investing – The Bet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17DB58D-01C4-962B-EA2F-93F14F67C76E}"/>
              </a:ext>
            </a:extLst>
          </p:cNvPr>
          <p:cNvSpPr txBox="1"/>
          <p:nvPr/>
        </p:nvSpPr>
        <p:spPr>
          <a:xfrm>
            <a:off x="1030415" y="1363495"/>
            <a:ext cx="9965831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If you think professional fund managers can help you beat market, we got an interesting case of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Protégé Partners, a fund of funds, whose job it is to find sophisticated hedge funds to invest in.</a:t>
            </a:r>
            <a:endParaRPr lang="en-IN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614452-FE3F-1C77-EDB9-9D6145DFF410}"/>
              </a:ext>
            </a:extLst>
          </p:cNvPr>
          <p:cNvSpPr txBox="1"/>
          <p:nvPr/>
        </p:nvSpPr>
        <p:spPr>
          <a:xfrm>
            <a:off x="1051299" y="2483299"/>
            <a:ext cx="8951785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Warren Buffet famously bet against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Protégé Partners in 2008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bet is S&amp;P 500 will outperform the investment in 5 selected funds by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Protégé Partners in next decade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During the bet period, the group of hedge funds made 22.4% returns vs S&amp;P 500’s 85.4%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group of hedge funds outperformed index only 2 out of 10 years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F7C0BD-2B1E-7AD2-F6B1-52A10F59336E}"/>
              </a:ext>
            </a:extLst>
          </p:cNvPr>
          <p:cNvSpPr txBox="1"/>
          <p:nvPr/>
        </p:nvSpPr>
        <p:spPr>
          <a:xfrm>
            <a:off x="1014933" y="4826585"/>
            <a:ext cx="9965831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On the other hand, Warren Buffet himself is an active investor. He outperformed S&amp;P 500 regularly, and produced 2X returns compared to S&amp;P 500 from 1965 to 2021.</a:t>
            </a:r>
          </a:p>
        </p:txBody>
      </p:sp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E648402A-61C3-F331-0DB9-6024DB49F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66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9849</TotalTime>
  <Words>1329</Words>
  <Application>Microsoft Office PowerPoint</Application>
  <PresentationFormat>Widescreen</PresentationFormat>
  <Paragraphs>189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Merriweather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Sharma</dc:creator>
  <cp:lastModifiedBy>Bhimana Rama Krishna</cp:lastModifiedBy>
  <cp:revision>243</cp:revision>
  <dcterms:created xsi:type="dcterms:W3CDTF">2022-05-05T11:26:34Z</dcterms:created>
  <dcterms:modified xsi:type="dcterms:W3CDTF">2023-04-26T12:04:31Z</dcterms:modified>
</cp:coreProperties>
</file>