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88" r:id="rId3"/>
    <p:sldId id="426" r:id="rId4"/>
    <p:sldId id="448" r:id="rId5"/>
    <p:sldId id="433" r:id="rId6"/>
    <p:sldId id="456" r:id="rId7"/>
    <p:sldId id="458" r:id="rId8"/>
    <p:sldId id="444" r:id="rId9"/>
    <p:sldId id="450" r:id="rId10"/>
    <p:sldId id="457" r:id="rId11"/>
    <p:sldId id="451" r:id="rId12"/>
    <p:sldId id="452" r:id="rId13"/>
    <p:sldId id="453" r:id="rId14"/>
    <p:sldId id="454" r:id="rId15"/>
    <p:sldId id="455" r:id="rId16"/>
    <p:sldId id="447" r:id="rId17"/>
    <p:sldId id="459" r:id="rId18"/>
    <p:sldId id="368" r:id="rId19"/>
    <p:sldId id="3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B9"/>
    <a:srgbClr val="C811AD"/>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BA8B7-0CBA-460C-BFAF-6EC8B5BFBC3A}" v="14" dt="2023-03-13T14:41:06.777"/>
    <p1510:client id="{C72E8B5F-BB32-4AD3-976C-28235F868786}" v="308" dt="2023-03-13T16:59:06.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varScale="1">
        <p:scale>
          <a:sx n="59" d="100"/>
          <a:sy n="59" d="100"/>
        </p:scale>
        <p:origin x="8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6B584-9BE6-4EF0-AF0E-9A567B99E7BD}" type="datetimeFigureOut">
              <a:rPr lang="en-US" smtClean="0"/>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395A0-5166-4424-B6F5-E5078CC6C79C}" type="slidenum">
              <a:rPr lang="en-US" smtClean="0"/>
              <a:t>‹#›</a:t>
            </a:fld>
            <a:endParaRPr lang="en-US"/>
          </a:p>
        </p:txBody>
      </p:sp>
    </p:spTree>
    <p:extLst>
      <p:ext uri="{BB962C8B-B14F-4D97-AF65-F5344CB8AC3E}">
        <p14:creationId xmlns:p14="http://schemas.microsoft.com/office/powerpoint/2010/main" val="3401057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B395A0-5166-4424-B6F5-E5078CC6C79C}" type="slidenum">
              <a:rPr lang="en-US" smtClean="0"/>
              <a:t>2</a:t>
            </a:fld>
            <a:endParaRPr lang="en-US"/>
          </a:p>
        </p:txBody>
      </p:sp>
    </p:spTree>
    <p:extLst>
      <p:ext uri="{BB962C8B-B14F-4D97-AF65-F5344CB8AC3E}">
        <p14:creationId xmlns:p14="http://schemas.microsoft.com/office/powerpoint/2010/main" val="4194618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Average age of retirement in India is 58 to 63</a:t>
            </a:r>
          </a:p>
        </p:txBody>
      </p:sp>
      <p:sp>
        <p:nvSpPr>
          <p:cNvPr id="4" name="Slide Number Placeholder 3"/>
          <p:cNvSpPr>
            <a:spLocks noGrp="1"/>
          </p:cNvSpPr>
          <p:nvPr>
            <p:ph type="sldNum" sz="quarter" idx="5"/>
          </p:nvPr>
        </p:nvSpPr>
        <p:spPr/>
        <p:txBody>
          <a:bodyPr/>
          <a:lstStyle/>
          <a:p>
            <a:fld id="{E6B395A0-5166-4424-B6F5-E5078CC6C79C}" type="slidenum">
              <a:rPr lang="en-US" smtClean="0"/>
              <a:t>12</a:t>
            </a:fld>
            <a:endParaRPr lang="en-US"/>
          </a:p>
        </p:txBody>
      </p:sp>
    </p:spTree>
    <p:extLst>
      <p:ext uri="{BB962C8B-B14F-4D97-AF65-F5344CB8AC3E}">
        <p14:creationId xmlns:p14="http://schemas.microsoft.com/office/powerpoint/2010/main" val="3599969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Average age of retirement in India is 58 to 63</a:t>
            </a:r>
          </a:p>
        </p:txBody>
      </p:sp>
      <p:sp>
        <p:nvSpPr>
          <p:cNvPr id="4" name="Slide Number Placeholder 3"/>
          <p:cNvSpPr>
            <a:spLocks noGrp="1"/>
          </p:cNvSpPr>
          <p:nvPr>
            <p:ph type="sldNum" sz="quarter" idx="5"/>
          </p:nvPr>
        </p:nvSpPr>
        <p:spPr/>
        <p:txBody>
          <a:bodyPr/>
          <a:lstStyle/>
          <a:p>
            <a:fld id="{E6B395A0-5166-4424-B6F5-E5078CC6C79C}" type="slidenum">
              <a:rPr lang="en-US" smtClean="0"/>
              <a:t>13</a:t>
            </a:fld>
            <a:endParaRPr lang="en-US"/>
          </a:p>
        </p:txBody>
      </p:sp>
    </p:spTree>
    <p:extLst>
      <p:ext uri="{BB962C8B-B14F-4D97-AF65-F5344CB8AC3E}">
        <p14:creationId xmlns:p14="http://schemas.microsoft.com/office/powerpoint/2010/main" val="2683264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Average age of retirement in India is 58 to 63</a:t>
            </a:r>
          </a:p>
        </p:txBody>
      </p:sp>
      <p:sp>
        <p:nvSpPr>
          <p:cNvPr id="4" name="Slide Number Placeholder 3"/>
          <p:cNvSpPr>
            <a:spLocks noGrp="1"/>
          </p:cNvSpPr>
          <p:nvPr>
            <p:ph type="sldNum" sz="quarter" idx="5"/>
          </p:nvPr>
        </p:nvSpPr>
        <p:spPr/>
        <p:txBody>
          <a:bodyPr/>
          <a:lstStyle/>
          <a:p>
            <a:fld id="{E6B395A0-5166-4424-B6F5-E5078CC6C79C}" type="slidenum">
              <a:rPr lang="en-US" smtClean="0"/>
              <a:t>14</a:t>
            </a:fld>
            <a:endParaRPr lang="en-US"/>
          </a:p>
        </p:txBody>
      </p:sp>
    </p:spTree>
    <p:extLst>
      <p:ext uri="{BB962C8B-B14F-4D97-AF65-F5344CB8AC3E}">
        <p14:creationId xmlns:p14="http://schemas.microsoft.com/office/powerpoint/2010/main" val="393773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Average age of retirement in India is 58 to 63</a:t>
            </a:r>
          </a:p>
        </p:txBody>
      </p:sp>
      <p:sp>
        <p:nvSpPr>
          <p:cNvPr id="4" name="Slide Number Placeholder 3"/>
          <p:cNvSpPr>
            <a:spLocks noGrp="1"/>
          </p:cNvSpPr>
          <p:nvPr>
            <p:ph type="sldNum" sz="quarter" idx="5"/>
          </p:nvPr>
        </p:nvSpPr>
        <p:spPr/>
        <p:txBody>
          <a:bodyPr/>
          <a:lstStyle/>
          <a:p>
            <a:fld id="{E6B395A0-5166-4424-B6F5-E5078CC6C79C}" type="slidenum">
              <a:rPr lang="en-US" smtClean="0"/>
              <a:t>15</a:t>
            </a:fld>
            <a:endParaRPr lang="en-US"/>
          </a:p>
        </p:txBody>
      </p:sp>
    </p:spTree>
    <p:extLst>
      <p:ext uri="{BB962C8B-B14F-4D97-AF65-F5344CB8AC3E}">
        <p14:creationId xmlns:p14="http://schemas.microsoft.com/office/powerpoint/2010/main" val="2481063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Average age of retirement in India is 58 to 63</a:t>
            </a:r>
          </a:p>
        </p:txBody>
      </p:sp>
      <p:sp>
        <p:nvSpPr>
          <p:cNvPr id="4" name="Slide Number Placeholder 3"/>
          <p:cNvSpPr>
            <a:spLocks noGrp="1"/>
          </p:cNvSpPr>
          <p:nvPr>
            <p:ph type="sldNum" sz="quarter" idx="5"/>
          </p:nvPr>
        </p:nvSpPr>
        <p:spPr/>
        <p:txBody>
          <a:bodyPr/>
          <a:lstStyle/>
          <a:p>
            <a:fld id="{E6B395A0-5166-4424-B6F5-E5078CC6C79C}" type="slidenum">
              <a:rPr lang="en-US" smtClean="0"/>
              <a:t>16</a:t>
            </a:fld>
            <a:endParaRPr lang="en-US"/>
          </a:p>
        </p:txBody>
      </p:sp>
    </p:spTree>
    <p:extLst>
      <p:ext uri="{BB962C8B-B14F-4D97-AF65-F5344CB8AC3E}">
        <p14:creationId xmlns:p14="http://schemas.microsoft.com/office/powerpoint/2010/main" val="1922828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Average age of retirement in India is 58 to 63</a:t>
            </a:r>
          </a:p>
        </p:txBody>
      </p:sp>
      <p:sp>
        <p:nvSpPr>
          <p:cNvPr id="4" name="Slide Number Placeholder 3"/>
          <p:cNvSpPr>
            <a:spLocks noGrp="1"/>
          </p:cNvSpPr>
          <p:nvPr>
            <p:ph type="sldNum" sz="quarter" idx="5"/>
          </p:nvPr>
        </p:nvSpPr>
        <p:spPr/>
        <p:txBody>
          <a:bodyPr/>
          <a:lstStyle/>
          <a:p>
            <a:fld id="{E6B395A0-5166-4424-B6F5-E5078CC6C79C}" type="slidenum">
              <a:rPr lang="en-US" smtClean="0"/>
              <a:t>17</a:t>
            </a:fld>
            <a:endParaRPr lang="en-US"/>
          </a:p>
        </p:txBody>
      </p:sp>
    </p:spTree>
    <p:extLst>
      <p:ext uri="{BB962C8B-B14F-4D97-AF65-F5344CB8AC3E}">
        <p14:creationId xmlns:p14="http://schemas.microsoft.com/office/powerpoint/2010/main" val="3984146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f2e3175deb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f2e3175deb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536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Average age of retirement in India is 58 to 63</a:t>
            </a:r>
          </a:p>
        </p:txBody>
      </p:sp>
      <p:sp>
        <p:nvSpPr>
          <p:cNvPr id="4" name="Slide Number Placeholder 3"/>
          <p:cNvSpPr>
            <a:spLocks noGrp="1"/>
          </p:cNvSpPr>
          <p:nvPr>
            <p:ph type="sldNum" sz="quarter" idx="5"/>
          </p:nvPr>
        </p:nvSpPr>
        <p:spPr/>
        <p:txBody>
          <a:bodyPr/>
          <a:lstStyle/>
          <a:p>
            <a:fld id="{E6B395A0-5166-4424-B6F5-E5078CC6C79C}" type="slidenum">
              <a:rPr lang="en-US" smtClean="0"/>
              <a:t>4</a:t>
            </a:fld>
            <a:endParaRPr lang="en-US"/>
          </a:p>
        </p:txBody>
      </p:sp>
    </p:spTree>
    <p:extLst>
      <p:ext uri="{BB962C8B-B14F-4D97-AF65-F5344CB8AC3E}">
        <p14:creationId xmlns:p14="http://schemas.microsoft.com/office/powerpoint/2010/main" val="411987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Average age of retirement in India is 58 to 63</a:t>
            </a:r>
          </a:p>
        </p:txBody>
      </p:sp>
      <p:sp>
        <p:nvSpPr>
          <p:cNvPr id="4" name="Slide Number Placeholder 3"/>
          <p:cNvSpPr>
            <a:spLocks noGrp="1"/>
          </p:cNvSpPr>
          <p:nvPr>
            <p:ph type="sldNum" sz="quarter" idx="5"/>
          </p:nvPr>
        </p:nvSpPr>
        <p:spPr/>
        <p:txBody>
          <a:bodyPr/>
          <a:lstStyle/>
          <a:p>
            <a:fld id="{E6B395A0-5166-4424-B6F5-E5078CC6C79C}" type="slidenum">
              <a:rPr lang="en-US" smtClean="0"/>
              <a:t>5</a:t>
            </a:fld>
            <a:endParaRPr lang="en-US"/>
          </a:p>
        </p:txBody>
      </p:sp>
    </p:spTree>
    <p:extLst>
      <p:ext uri="{BB962C8B-B14F-4D97-AF65-F5344CB8AC3E}">
        <p14:creationId xmlns:p14="http://schemas.microsoft.com/office/powerpoint/2010/main" val="206245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Average age of retirement in India is 58 to 63</a:t>
            </a:r>
          </a:p>
        </p:txBody>
      </p:sp>
      <p:sp>
        <p:nvSpPr>
          <p:cNvPr id="4" name="Slide Number Placeholder 3"/>
          <p:cNvSpPr>
            <a:spLocks noGrp="1"/>
          </p:cNvSpPr>
          <p:nvPr>
            <p:ph type="sldNum" sz="quarter" idx="5"/>
          </p:nvPr>
        </p:nvSpPr>
        <p:spPr/>
        <p:txBody>
          <a:bodyPr/>
          <a:lstStyle/>
          <a:p>
            <a:fld id="{E6B395A0-5166-4424-B6F5-E5078CC6C79C}" type="slidenum">
              <a:rPr lang="en-US" smtClean="0"/>
              <a:t>6</a:t>
            </a:fld>
            <a:endParaRPr lang="en-US"/>
          </a:p>
        </p:txBody>
      </p:sp>
    </p:spTree>
    <p:extLst>
      <p:ext uri="{BB962C8B-B14F-4D97-AF65-F5344CB8AC3E}">
        <p14:creationId xmlns:p14="http://schemas.microsoft.com/office/powerpoint/2010/main" val="315882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Average age of retirement in India is 58 to 63</a:t>
            </a:r>
          </a:p>
        </p:txBody>
      </p:sp>
      <p:sp>
        <p:nvSpPr>
          <p:cNvPr id="4" name="Slide Number Placeholder 3"/>
          <p:cNvSpPr>
            <a:spLocks noGrp="1"/>
          </p:cNvSpPr>
          <p:nvPr>
            <p:ph type="sldNum" sz="quarter" idx="5"/>
          </p:nvPr>
        </p:nvSpPr>
        <p:spPr/>
        <p:txBody>
          <a:bodyPr/>
          <a:lstStyle/>
          <a:p>
            <a:fld id="{E6B395A0-5166-4424-B6F5-E5078CC6C79C}" type="slidenum">
              <a:rPr lang="en-US" smtClean="0"/>
              <a:t>7</a:t>
            </a:fld>
            <a:endParaRPr lang="en-US"/>
          </a:p>
        </p:txBody>
      </p:sp>
    </p:spTree>
    <p:extLst>
      <p:ext uri="{BB962C8B-B14F-4D97-AF65-F5344CB8AC3E}">
        <p14:creationId xmlns:p14="http://schemas.microsoft.com/office/powerpoint/2010/main" val="71941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Average age of retirement in India is 58 to 63</a:t>
            </a:r>
          </a:p>
        </p:txBody>
      </p:sp>
      <p:sp>
        <p:nvSpPr>
          <p:cNvPr id="4" name="Slide Number Placeholder 3"/>
          <p:cNvSpPr>
            <a:spLocks noGrp="1"/>
          </p:cNvSpPr>
          <p:nvPr>
            <p:ph type="sldNum" sz="quarter" idx="5"/>
          </p:nvPr>
        </p:nvSpPr>
        <p:spPr/>
        <p:txBody>
          <a:bodyPr/>
          <a:lstStyle/>
          <a:p>
            <a:fld id="{E6B395A0-5166-4424-B6F5-E5078CC6C79C}" type="slidenum">
              <a:rPr lang="en-US" smtClean="0"/>
              <a:t>8</a:t>
            </a:fld>
            <a:endParaRPr lang="en-US"/>
          </a:p>
        </p:txBody>
      </p:sp>
    </p:spTree>
    <p:extLst>
      <p:ext uri="{BB962C8B-B14F-4D97-AF65-F5344CB8AC3E}">
        <p14:creationId xmlns:p14="http://schemas.microsoft.com/office/powerpoint/2010/main" val="2207489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Average age of retirement in India is 58 to 63</a:t>
            </a:r>
          </a:p>
        </p:txBody>
      </p:sp>
      <p:sp>
        <p:nvSpPr>
          <p:cNvPr id="4" name="Slide Number Placeholder 3"/>
          <p:cNvSpPr>
            <a:spLocks noGrp="1"/>
          </p:cNvSpPr>
          <p:nvPr>
            <p:ph type="sldNum" sz="quarter" idx="5"/>
          </p:nvPr>
        </p:nvSpPr>
        <p:spPr/>
        <p:txBody>
          <a:bodyPr/>
          <a:lstStyle/>
          <a:p>
            <a:fld id="{E6B395A0-5166-4424-B6F5-E5078CC6C79C}" type="slidenum">
              <a:rPr lang="en-US" smtClean="0"/>
              <a:t>9</a:t>
            </a:fld>
            <a:endParaRPr lang="en-US"/>
          </a:p>
        </p:txBody>
      </p:sp>
    </p:spTree>
    <p:extLst>
      <p:ext uri="{BB962C8B-B14F-4D97-AF65-F5344CB8AC3E}">
        <p14:creationId xmlns:p14="http://schemas.microsoft.com/office/powerpoint/2010/main" val="178369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Average age of retirement in India is 58 to 63</a:t>
            </a:r>
          </a:p>
        </p:txBody>
      </p:sp>
      <p:sp>
        <p:nvSpPr>
          <p:cNvPr id="4" name="Slide Number Placeholder 3"/>
          <p:cNvSpPr>
            <a:spLocks noGrp="1"/>
          </p:cNvSpPr>
          <p:nvPr>
            <p:ph type="sldNum" sz="quarter" idx="5"/>
          </p:nvPr>
        </p:nvSpPr>
        <p:spPr/>
        <p:txBody>
          <a:bodyPr/>
          <a:lstStyle/>
          <a:p>
            <a:fld id="{E6B395A0-5166-4424-B6F5-E5078CC6C79C}" type="slidenum">
              <a:rPr lang="en-US" smtClean="0"/>
              <a:t>10</a:t>
            </a:fld>
            <a:endParaRPr lang="en-US"/>
          </a:p>
        </p:txBody>
      </p:sp>
    </p:spTree>
    <p:extLst>
      <p:ext uri="{BB962C8B-B14F-4D97-AF65-F5344CB8AC3E}">
        <p14:creationId xmlns:p14="http://schemas.microsoft.com/office/powerpoint/2010/main" val="890982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Average age of retirement in India is 58 to 63</a:t>
            </a:r>
          </a:p>
        </p:txBody>
      </p:sp>
      <p:sp>
        <p:nvSpPr>
          <p:cNvPr id="4" name="Slide Number Placeholder 3"/>
          <p:cNvSpPr>
            <a:spLocks noGrp="1"/>
          </p:cNvSpPr>
          <p:nvPr>
            <p:ph type="sldNum" sz="quarter" idx="5"/>
          </p:nvPr>
        </p:nvSpPr>
        <p:spPr/>
        <p:txBody>
          <a:bodyPr/>
          <a:lstStyle/>
          <a:p>
            <a:fld id="{E6B395A0-5166-4424-B6F5-E5078CC6C79C}" type="slidenum">
              <a:rPr lang="en-US" smtClean="0"/>
              <a:t>11</a:t>
            </a:fld>
            <a:endParaRPr lang="en-US"/>
          </a:p>
        </p:txBody>
      </p:sp>
    </p:spTree>
    <p:extLst>
      <p:ext uri="{BB962C8B-B14F-4D97-AF65-F5344CB8AC3E}">
        <p14:creationId xmlns:p14="http://schemas.microsoft.com/office/powerpoint/2010/main" val="1240224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F8508-0604-C1AA-5108-D611AADF4F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86B880-0A18-3824-C015-611965709B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C8E70D-E8E5-F2CC-5CA8-72C7996DEF1E}"/>
              </a:ext>
            </a:extLst>
          </p:cNvPr>
          <p:cNvSpPr>
            <a:spLocks noGrp="1"/>
          </p:cNvSpPr>
          <p:nvPr>
            <p:ph type="dt" sz="half" idx="10"/>
          </p:nvPr>
        </p:nvSpPr>
        <p:spPr/>
        <p:txBody>
          <a:bodyPr/>
          <a:lstStyle/>
          <a:p>
            <a:fld id="{9BF29082-54A5-48EA-BE98-00558F64365E}" type="datetimeFigureOut">
              <a:rPr lang="en-US" smtClean="0"/>
              <a:t>5/2/2023</a:t>
            </a:fld>
            <a:endParaRPr lang="en-US"/>
          </a:p>
        </p:txBody>
      </p:sp>
      <p:sp>
        <p:nvSpPr>
          <p:cNvPr id="5" name="Footer Placeholder 4">
            <a:extLst>
              <a:ext uri="{FF2B5EF4-FFF2-40B4-BE49-F238E27FC236}">
                <a16:creationId xmlns:a16="http://schemas.microsoft.com/office/drawing/2014/main" id="{B0AEF4D5-A76A-03F9-F34A-639CCB2B0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8A9B8-FD7B-FE58-88DC-E09B5E863ADE}"/>
              </a:ext>
            </a:extLst>
          </p:cNvPr>
          <p:cNvSpPr>
            <a:spLocks noGrp="1"/>
          </p:cNvSpPr>
          <p:nvPr>
            <p:ph type="sldNum" sz="quarter" idx="12"/>
          </p:nvPr>
        </p:nvSpPr>
        <p:spPr/>
        <p:txBody>
          <a:bodyPr/>
          <a:lstStyle/>
          <a:p>
            <a:fld id="{2A89E24A-A84A-4A6D-B358-8C806585FEB6}" type="slidenum">
              <a:rPr lang="en-US" smtClean="0"/>
              <a:t>‹#›</a:t>
            </a:fld>
            <a:endParaRPr lang="en-US"/>
          </a:p>
        </p:txBody>
      </p:sp>
    </p:spTree>
    <p:extLst>
      <p:ext uri="{BB962C8B-B14F-4D97-AF65-F5344CB8AC3E}">
        <p14:creationId xmlns:p14="http://schemas.microsoft.com/office/powerpoint/2010/main" val="74862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71FF5-9599-81FB-AC09-2858A8706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4BD2DD-2913-46D0-EE17-AC9A34098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752AB-62A2-2A78-4068-EEF328FA9BB3}"/>
              </a:ext>
            </a:extLst>
          </p:cNvPr>
          <p:cNvSpPr>
            <a:spLocks noGrp="1"/>
          </p:cNvSpPr>
          <p:nvPr>
            <p:ph type="dt" sz="half" idx="10"/>
          </p:nvPr>
        </p:nvSpPr>
        <p:spPr/>
        <p:txBody>
          <a:bodyPr/>
          <a:lstStyle/>
          <a:p>
            <a:fld id="{9BF29082-54A5-48EA-BE98-00558F64365E}" type="datetimeFigureOut">
              <a:rPr lang="en-US" smtClean="0"/>
              <a:t>5/2/2023</a:t>
            </a:fld>
            <a:endParaRPr lang="en-US"/>
          </a:p>
        </p:txBody>
      </p:sp>
      <p:sp>
        <p:nvSpPr>
          <p:cNvPr id="5" name="Footer Placeholder 4">
            <a:extLst>
              <a:ext uri="{FF2B5EF4-FFF2-40B4-BE49-F238E27FC236}">
                <a16:creationId xmlns:a16="http://schemas.microsoft.com/office/drawing/2014/main" id="{4A9CD934-11F7-92E8-81D0-3C50E427B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54F7A-7DAE-4F5A-3933-793EAA4D1B88}"/>
              </a:ext>
            </a:extLst>
          </p:cNvPr>
          <p:cNvSpPr>
            <a:spLocks noGrp="1"/>
          </p:cNvSpPr>
          <p:nvPr>
            <p:ph type="sldNum" sz="quarter" idx="12"/>
          </p:nvPr>
        </p:nvSpPr>
        <p:spPr/>
        <p:txBody>
          <a:bodyPr/>
          <a:lstStyle/>
          <a:p>
            <a:fld id="{2A89E24A-A84A-4A6D-B358-8C806585FEB6}" type="slidenum">
              <a:rPr lang="en-US" smtClean="0"/>
              <a:t>‹#›</a:t>
            </a:fld>
            <a:endParaRPr lang="en-US"/>
          </a:p>
        </p:txBody>
      </p:sp>
    </p:spTree>
    <p:extLst>
      <p:ext uri="{BB962C8B-B14F-4D97-AF65-F5344CB8AC3E}">
        <p14:creationId xmlns:p14="http://schemas.microsoft.com/office/powerpoint/2010/main" val="236197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ED3543-6C6C-7530-84D4-DE000F5108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6B415D-AE84-6D0D-A813-C9D3757A4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0056A-19F1-3BF6-D4A4-CF9EC45738D9}"/>
              </a:ext>
            </a:extLst>
          </p:cNvPr>
          <p:cNvSpPr>
            <a:spLocks noGrp="1"/>
          </p:cNvSpPr>
          <p:nvPr>
            <p:ph type="dt" sz="half" idx="10"/>
          </p:nvPr>
        </p:nvSpPr>
        <p:spPr/>
        <p:txBody>
          <a:bodyPr/>
          <a:lstStyle/>
          <a:p>
            <a:fld id="{9BF29082-54A5-48EA-BE98-00558F64365E}" type="datetimeFigureOut">
              <a:rPr lang="en-US" smtClean="0"/>
              <a:t>5/2/2023</a:t>
            </a:fld>
            <a:endParaRPr lang="en-US"/>
          </a:p>
        </p:txBody>
      </p:sp>
      <p:sp>
        <p:nvSpPr>
          <p:cNvPr id="5" name="Footer Placeholder 4">
            <a:extLst>
              <a:ext uri="{FF2B5EF4-FFF2-40B4-BE49-F238E27FC236}">
                <a16:creationId xmlns:a16="http://schemas.microsoft.com/office/drawing/2014/main" id="{DE1702D9-FE04-8DB6-0CE3-DEFB8765E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82EB4-8585-61B3-D170-97449B99F890}"/>
              </a:ext>
            </a:extLst>
          </p:cNvPr>
          <p:cNvSpPr>
            <a:spLocks noGrp="1"/>
          </p:cNvSpPr>
          <p:nvPr>
            <p:ph type="sldNum" sz="quarter" idx="12"/>
          </p:nvPr>
        </p:nvSpPr>
        <p:spPr/>
        <p:txBody>
          <a:bodyPr/>
          <a:lstStyle/>
          <a:p>
            <a:fld id="{2A89E24A-A84A-4A6D-B358-8C806585FEB6}" type="slidenum">
              <a:rPr lang="en-US" smtClean="0"/>
              <a:t>‹#›</a:t>
            </a:fld>
            <a:endParaRPr lang="en-US"/>
          </a:p>
        </p:txBody>
      </p:sp>
    </p:spTree>
    <p:extLst>
      <p:ext uri="{BB962C8B-B14F-4D97-AF65-F5344CB8AC3E}">
        <p14:creationId xmlns:p14="http://schemas.microsoft.com/office/powerpoint/2010/main" val="2919637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81193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1DA0-301E-3154-9379-C002098667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97DE7E-E9C5-F412-1491-F9C379E3DD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6B489-2A28-7A23-C222-E03FD8A94739}"/>
              </a:ext>
            </a:extLst>
          </p:cNvPr>
          <p:cNvSpPr>
            <a:spLocks noGrp="1"/>
          </p:cNvSpPr>
          <p:nvPr>
            <p:ph type="dt" sz="half" idx="10"/>
          </p:nvPr>
        </p:nvSpPr>
        <p:spPr/>
        <p:txBody>
          <a:bodyPr/>
          <a:lstStyle/>
          <a:p>
            <a:fld id="{9BF29082-54A5-48EA-BE98-00558F64365E}" type="datetimeFigureOut">
              <a:rPr lang="en-US" smtClean="0"/>
              <a:t>5/2/2023</a:t>
            </a:fld>
            <a:endParaRPr lang="en-US"/>
          </a:p>
        </p:txBody>
      </p:sp>
      <p:sp>
        <p:nvSpPr>
          <p:cNvPr id="5" name="Footer Placeholder 4">
            <a:extLst>
              <a:ext uri="{FF2B5EF4-FFF2-40B4-BE49-F238E27FC236}">
                <a16:creationId xmlns:a16="http://schemas.microsoft.com/office/drawing/2014/main" id="{F1E972D6-5EDB-42F1-F537-77AA748C5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0ADA0-6469-5890-CDA5-FAA2E508B69E}"/>
              </a:ext>
            </a:extLst>
          </p:cNvPr>
          <p:cNvSpPr>
            <a:spLocks noGrp="1"/>
          </p:cNvSpPr>
          <p:nvPr>
            <p:ph type="sldNum" sz="quarter" idx="12"/>
          </p:nvPr>
        </p:nvSpPr>
        <p:spPr/>
        <p:txBody>
          <a:bodyPr/>
          <a:lstStyle/>
          <a:p>
            <a:fld id="{2A89E24A-A84A-4A6D-B358-8C806585FEB6}" type="slidenum">
              <a:rPr lang="en-US" smtClean="0"/>
              <a:t>‹#›</a:t>
            </a:fld>
            <a:endParaRPr lang="en-US"/>
          </a:p>
        </p:txBody>
      </p:sp>
    </p:spTree>
    <p:extLst>
      <p:ext uri="{BB962C8B-B14F-4D97-AF65-F5344CB8AC3E}">
        <p14:creationId xmlns:p14="http://schemas.microsoft.com/office/powerpoint/2010/main" val="654837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0DE6-2746-06F6-3DBB-B0D99F2014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2326DB-19B6-25E7-5B93-7DE8207310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7DEDEF-A4DC-AC03-253E-99DBDDC19679}"/>
              </a:ext>
            </a:extLst>
          </p:cNvPr>
          <p:cNvSpPr>
            <a:spLocks noGrp="1"/>
          </p:cNvSpPr>
          <p:nvPr>
            <p:ph type="dt" sz="half" idx="10"/>
          </p:nvPr>
        </p:nvSpPr>
        <p:spPr/>
        <p:txBody>
          <a:bodyPr/>
          <a:lstStyle/>
          <a:p>
            <a:fld id="{9BF29082-54A5-48EA-BE98-00558F64365E}" type="datetimeFigureOut">
              <a:rPr lang="en-US" smtClean="0"/>
              <a:t>5/2/2023</a:t>
            </a:fld>
            <a:endParaRPr lang="en-US"/>
          </a:p>
        </p:txBody>
      </p:sp>
      <p:sp>
        <p:nvSpPr>
          <p:cNvPr id="5" name="Footer Placeholder 4">
            <a:extLst>
              <a:ext uri="{FF2B5EF4-FFF2-40B4-BE49-F238E27FC236}">
                <a16:creationId xmlns:a16="http://schemas.microsoft.com/office/drawing/2014/main" id="{A39AB2B8-862D-B05E-74AA-050B0768EA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D7B94-333B-7FEF-869F-F4AF42898CF8}"/>
              </a:ext>
            </a:extLst>
          </p:cNvPr>
          <p:cNvSpPr>
            <a:spLocks noGrp="1"/>
          </p:cNvSpPr>
          <p:nvPr>
            <p:ph type="sldNum" sz="quarter" idx="12"/>
          </p:nvPr>
        </p:nvSpPr>
        <p:spPr/>
        <p:txBody>
          <a:bodyPr/>
          <a:lstStyle/>
          <a:p>
            <a:fld id="{2A89E24A-A84A-4A6D-B358-8C806585FEB6}" type="slidenum">
              <a:rPr lang="en-US" smtClean="0"/>
              <a:t>‹#›</a:t>
            </a:fld>
            <a:endParaRPr lang="en-US"/>
          </a:p>
        </p:txBody>
      </p:sp>
    </p:spTree>
    <p:extLst>
      <p:ext uri="{BB962C8B-B14F-4D97-AF65-F5344CB8AC3E}">
        <p14:creationId xmlns:p14="http://schemas.microsoft.com/office/powerpoint/2010/main" val="29995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8785-9C22-0B7D-AD9F-F81DEC43B7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9BD5EF-BB5C-522F-5AD4-F4D97668C3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1CD0EC-D26C-B544-2BBE-FF7D91C8F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ADE5E0-C054-CA6A-CA98-499B5FD1AF79}"/>
              </a:ext>
            </a:extLst>
          </p:cNvPr>
          <p:cNvSpPr>
            <a:spLocks noGrp="1"/>
          </p:cNvSpPr>
          <p:nvPr>
            <p:ph type="dt" sz="half" idx="10"/>
          </p:nvPr>
        </p:nvSpPr>
        <p:spPr/>
        <p:txBody>
          <a:bodyPr/>
          <a:lstStyle/>
          <a:p>
            <a:fld id="{9BF29082-54A5-48EA-BE98-00558F64365E}" type="datetimeFigureOut">
              <a:rPr lang="en-US" smtClean="0"/>
              <a:t>5/2/2023</a:t>
            </a:fld>
            <a:endParaRPr lang="en-US"/>
          </a:p>
        </p:txBody>
      </p:sp>
      <p:sp>
        <p:nvSpPr>
          <p:cNvPr id="6" name="Footer Placeholder 5">
            <a:extLst>
              <a:ext uri="{FF2B5EF4-FFF2-40B4-BE49-F238E27FC236}">
                <a16:creationId xmlns:a16="http://schemas.microsoft.com/office/drawing/2014/main" id="{92446540-2682-8251-8312-1C03AF635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F05CE1-061D-FBC4-1F85-6DFD7BFAC7D8}"/>
              </a:ext>
            </a:extLst>
          </p:cNvPr>
          <p:cNvSpPr>
            <a:spLocks noGrp="1"/>
          </p:cNvSpPr>
          <p:nvPr>
            <p:ph type="sldNum" sz="quarter" idx="12"/>
          </p:nvPr>
        </p:nvSpPr>
        <p:spPr/>
        <p:txBody>
          <a:bodyPr/>
          <a:lstStyle/>
          <a:p>
            <a:fld id="{2A89E24A-A84A-4A6D-B358-8C806585FEB6}" type="slidenum">
              <a:rPr lang="en-US" smtClean="0"/>
              <a:t>‹#›</a:t>
            </a:fld>
            <a:endParaRPr lang="en-US"/>
          </a:p>
        </p:txBody>
      </p:sp>
    </p:spTree>
    <p:extLst>
      <p:ext uri="{BB962C8B-B14F-4D97-AF65-F5344CB8AC3E}">
        <p14:creationId xmlns:p14="http://schemas.microsoft.com/office/powerpoint/2010/main" val="17987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9AC5-DB35-3553-FA15-54C47833E8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0DE04-D17D-C5F3-23D8-5E775124D2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14127-FF8A-4BE2-CEC0-9EB37B7AE4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2E9CDF-D750-18BA-B054-E3369A040B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1ED0E8-FD6A-6FEA-D9B8-8A41D18F90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D3A0AA-3539-0EB6-BB63-D32E5242CD7B}"/>
              </a:ext>
            </a:extLst>
          </p:cNvPr>
          <p:cNvSpPr>
            <a:spLocks noGrp="1"/>
          </p:cNvSpPr>
          <p:nvPr>
            <p:ph type="dt" sz="half" idx="10"/>
          </p:nvPr>
        </p:nvSpPr>
        <p:spPr/>
        <p:txBody>
          <a:bodyPr/>
          <a:lstStyle/>
          <a:p>
            <a:fld id="{9BF29082-54A5-48EA-BE98-00558F64365E}" type="datetimeFigureOut">
              <a:rPr lang="en-US" smtClean="0"/>
              <a:t>5/2/2023</a:t>
            </a:fld>
            <a:endParaRPr lang="en-US"/>
          </a:p>
        </p:txBody>
      </p:sp>
      <p:sp>
        <p:nvSpPr>
          <p:cNvPr id="8" name="Footer Placeholder 7">
            <a:extLst>
              <a:ext uri="{FF2B5EF4-FFF2-40B4-BE49-F238E27FC236}">
                <a16:creationId xmlns:a16="http://schemas.microsoft.com/office/drawing/2014/main" id="{EFBBE2A3-FE93-CE7A-FE71-D9EE5D897C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9EAE88-0CAB-E1B4-72E1-FF91B88B9249}"/>
              </a:ext>
            </a:extLst>
          </p:cNvPr>
          <p:cNvSpPr>
            <a:spLocks noGrp="1"/>
          </p:cNvSpPr>
          <p:nvPr>
            <p:ph type="sldNum" sz="quarter" idx="12"/>
          </p:nvPr>
        </p:nvSpPr>
        <p:spPr/>
        <p:txBody>
          <a:bodyPr/>
          <a:lstStyle/>
          <a:p>
            <a:fld id="{2A89E24A-A84A-4A6D-B358-8C806585FEB6}" type="slidenum">
              <a:rPr lang="en-US" smtClean="0"/>
              <a:t>‹#›</a:t>
            </a:fld>
            <a:endParaRPr lang="en-US"/>
          </a:p>
        </p:txBody>
      </p:sp>
    </p:spTree>
    <p:extLst>
      <p:ext uri="{BB962C8B-B14F-4D97-AF65-F5344CB8AC3E}">
        <p14:creationId xmlns:p14="http://schemas.microsoft.com/office/powerpoint/2010/main" val="58556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43F9-9BB3-BBC3-F18F-A0EBA0F0A5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D89A9E-C906-71EC-99AE-505502937021}"/>
              </a:ext>
            </a:extLst>
          </p:cNvPr>
          <p:cNvSpPr>
            <a:spLocks noGrp="1"/>
          </p:cNvSpPr>
          <p:nvPr>
            <p:ph type="dt" sz="half" idx="10"/>
          </p:nvPr>
        </p:nvSpPr>
        <p:spPr/>
        <p:txBody>
          <a:bodyPr/>
          <a:lstStyle/>
          <a:p>
            <a:fld id="{9BF29082-54A5-48EA-BE98-00558F64365E}" type="datetimeFigureOut">
              <a:rPr lang="en-US" smtClean="0"/>
              <a:t>5/2/2023</a:t>
            </a:fld>
            <a:endParaRPr lang="en-US"/>
          </a:p>
        </p:txBody>
      </p:sp>
      <p:sp>
        <p:nvSpPr>
          <p:cNvPr id="4" name="Footer Placeholder 3">
            <a:extLst>
              <a:ext uri="{FF2B5EF4-FFF2-40B4-BE49-F238E27FC236}">
                <a16:creationId xmlns:a16="http://schemas.microsoft.com/office/drawing/2014/main" id="{889507EC-A3A9-2509-B5F2-C75BC7DFD9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2C4BF-5782-A865-9C2A-79D4BDFE82B1}"/>
              </a:ext>
            </a:extLst>
          </p:cNvPr>
          <p:cNvSpPr>
            <a:spLocks noGrp="1"/>
          </p:cNvSpPr>
          <p:nvPr>
            <p:ph type="sldNum" sz="quarter" idx="12"/>
          </p:nvPr>
        </p:nvSpPr>
        <p:spPr/>
        <p:txBody>
          <a:bodyPr/>
          <a:lstStyle/>
          <a:p>
            <a:fld id="{2A89E24A-A84A-4A6D-B358-8C806585FEB6}" type="slidenum">
              <a:rPr lang="en-US" smtClean="0"/>
              <a:t>‹#›</a:t>
            </a:fld>
            <a:endParaRPr lang="en-US"/>
          </a:p>
        </p:txBody>
      </p:sp>
    </p:spTree>
    <p:extLst>
      <p:ext uri="{BB962C8B-B14F-4D97-AF65-F5344CB8AC3E}">
        <p14:creationId xmlns:p14="http://schemas.microsoft.com/office/powerpoint/2010/main" val="133033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571F6-68F8-A9F9-8C14-1BB43A7960B5}"/>
              </a:ext>
            </a:extLst>
          </p:cNvPr>
          <p:cNvSpPr>
            <a:spLocks noGrp="1"/>
          </p:cNvSpPr>
          <p:nvPr>
            <p:ph type="dt" sz="half" idx="10"/>
          </p:nvPr>
        </p:nvSpPr>
        <p:spPr/>
        <p:txBody>
          <a:bodyPr/>
          <a:lstStyle/>
          <a:p>
            <a:fld id="{9BF29082-54A5-48EA-BE98-00558F64365E}" type="datetimeFigureOut">
              <a:rPr lang="en-US" smtClean="0"/>
              <a:t>5/2/2023</a:t>
            </a:fld>
            <a:endParaRPr lang="en-US"/>
          </a:p>
        </p:txBody>
      </p:sp>
      <p:sp>
        <p:nvSpPr>
          <p:cNvPr id="3" name="Footer Placeholder 2">
            <a:extLst>
              <a:ext uri="{FF2B5EF4-FFF2-40B4-BE49-F238E27FC236}">
                <a16:creationId xmlns:a16="http://schemas.microsoft.com/office/drawing/2014/main" id="{C1CFFE43-61A8-8915-7D1B-5F293A0A1F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FCE71C-6739-2AE7-E1AE-813863DFE15D}"/>
              </a:ext>
            </a:extLst>
          </p:cNvPr>
          <p:cNvSpPr>
            <a:spLocks noGrp="1"/>
          </p:cNvSpPr>
          <p:nvPr>
            <p:ph type="sldNum" sz="quarter" idx="12"/>
          </p:nvPr>
        </p:nvSpPr>
        <p:spPr/>
        <p:txBody>
          <a:bodyPr/>
          <a:lstStyle/>
          <a:p>
            <a:fld id="{2A89E24A-A84A-4A6D-B358-8C806585FEB6}" type="slidenum">
              <a:rPr lang="en-US" smtClean="0"/>
              <a:t>‹#›</a:t>
            </a:fld>
            <a:endParaRPr lang="en-US"/>
          </a:p>
        </p:txBody>
      </p:sp>
    </p:spTree>
    <p:extLst>
      <p:ext uri="{BB962C8B-B14F-4D97-AF65-F5344CB8AC3E}">
        <p14:creationId xmlns:p14="http://schemas.microsoft.com/office/powerpoint/2010/main" val="138179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266B-A622-A4C2-9DC5-353DF40B59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0A6CB-1F4C-EDF0-7E5A-5C4C0E6DF5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171498-636C-96AA-9241-83CC7D0BA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4DF2CC-B23E-658A-2085-41BE763B420B}"/>
              </a:ext>
            </a:extLst>
          </p:cNvPr>
          <p:cNvSpPr>
            <a:spLocks noGrp="1"/>
          </p:cNvSpPr>
          <p:nvPr>
            <p:ph type="dt" sz="half" idx="10"/>
          </p:nvPr>
        </p:nvSpPr>
        <p:spPr/>
        <p:txBody>
          <a:bodyPr/>
          <a:lstStyle/>
          <a:p>
            <a:fld id="{9BF29082-54A5-48EA-BE98-00558F64365E}" type="datetimeFigureOut">
              <a:rPr lang="en-US" smtClean="0"/>
              <a:t>5/2/2023</a:t>
            </a:fld>
            <a:endParaRPr lang="en-US"/>
          </a:p>
        </p:txBody>
      </p:sp>
      <p:sp>
        <p:nvSpPr>
          <p:cNvPr id="6" name="Footer Placeholder 5">
            <a:extLst>
              <a:ext uri="{FF2B5EF4-FFF2-40B4-BE49-F238E27FC236}">
                <a16:creationId xmlns:a16="http://schemas.microsoft.com/office/drawing/2014/main" id="{E68A83F8-1280-3AA8-D9FA-7B870F419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C2F5D-EEB2-B7C6-F322-97C9A4352DC5}"/>
              </a:ext>
            </a:extLst>
          </p:cNvPr>
          <p:cNvSpPr>
            <a:spLocks noGrp="1"/>
          </p:cNvSpPr>
          <p:nvPr>
            <p:ph type="sldNum" sz="quarter" idx="12"/>
          </p:nvPr>
        </p:nvSpPr>
        <p:spPr/>
        <p:txBody>
          <a:bodyPr/>
          <a:lstStyle/>
          <a:p>
            <a:fld id="{2A89E24A-A84A-4A6D-B358-8C806585FEB6}" type="slidenum">
              <a:rPr lang="en-US" smtClean="0"/>
              <a:t>‹#›</a:t>
            </a:fld>
            <a:endParaRPr lang="en-US"/>
          </a:p>
        </p:txBody>
      </p:sp>
    </p:spTree>
    <p:extLst>
      <p:ext uri="{BB962C8B-B14F-4D97-AF65-F5344CB8AC3E}">
        <p14:creationId xmlns:p14="http://schemas.microsoft.com/office/powerpoint/2010/main" val="404152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D63A-33DB-B1C1-9CC4-49F34E696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E689BF-C4D5-9F5C-A56B-C7CE982D43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F536CA-B1FA-7AF6-9E36-D3F1462D0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29411-EAA4-781C-7F14-03E4494A904C}"/>
              </a:ext>
            </a:extLst>
          </p:cNvPr>
          <p:cNvSpPr>
            <a:spLocks noGrp="1"/>
          </p:cNvSpPr>
          <p:nvPr>
            <p:ph type="dt" sz="half" idx="10"/>
          </p:nvPr>
        </p:nvSpPr>
        <p:spPr/>
        <p:txBody>
          <a:bodyPr/>
          <a:lstStyle/>
          <a:p>
            <a:fld id="{9BF29082-54A5-48EA-BE98-00558F64365E}" type="datetimeFigureOut">
              <a:rPr lang="en-US" smtClean="0"/>
              <a:t>5/2/2023</a:t>
            </a:fld>
            <a:endParaRPr lang="en-US"/>
          </a:p>
        </p:txBody>
      </p:sp>
      <p:sp>
        <p:nvSpPr>
          <p:cNvPr id="6" name="Footer Placeholder 5">
            <a:extLst>
              <a:ext uri="{FF2B5EF4-FFF2-40B4-BE49-F238E27FC236}">
                <a16:creationId xmlns:a16="http://schemas.microsoft.com/office/drawing/2014/main" id="{6B52C4BE-7E25-F93C-1A6A-02378C7CC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B0F616-C6A1-EB55-1A6D-D16F5A0A087B}"/>
              </a:ext>
            </a:extLst>
          </p:cNvPr>
          <p:cNvSpPr>
            <a:spLocks noGrp="1"/>
          </p:cNvSpPr>
          <p:nvPr>
            <p:ph type="sldNum" sz="quarter" idx="12"/>
          </p:nvPr>
        </p:nvSpPr>
        <p:spPr/>
        <p:txBody>
          <a:bodyPr/>
          <a:lstStyle/>
          <a:p>
            <a:fld id="{2A89E24A-A84A-4A6D-B358-8C806585FEB6}" type="slidenum">
              <a:rPr lang="en-US" smtClean="0"/>
              <a:t>‹#›</a:t>
            </a:fld>
            <a:endParaRPr lang="en-US"/>
          </a:p>
        </p:txBody>
      </p:sp>
    </p:spTree>
    <p:extLst>
      <p:ext uri="{BB962C8B-B14F-4D97-AF65-F5344CB8AC3E}">
        <p14:creationId xmlns:p14="http://schemas.microsoft.com/office/powerpoint/2010/main" val="67400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F6ED6D-8BF1-7BE3-16C2-02D38333C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96B122-353D-6D31-D96E-E18523858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58D75-8834-6448-54FB-2BB90B436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29082-54A5-48EA-BE98-00558F64365E}" type="datetimeFigureOut">
              <a:rPr lang="en-US" smtClean="0"/>
              <a:t>5/2/2023</a:t>
            </a:fld>
            <a:endParaRPr lang="en-US"/>
          </a:p>
        </p:txBody>
      </p:sp>
      <p:sp>
        <p:nvSpPr>
          <p:cNvPr id="5" name="Footer Placeholder 4">
            <a:extLst>
              <a:ext uri="{FF2B5EF4-FFF2-40B4-BE49-F238E27FC236}">
                <a16:creationId xmlns:a16="http://schemas.microsoft.com/office/drawing/2014/main" id="{E6A6EC84-1961-F0DB-7EE3-72134126E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C8E68C-1E42-921B-78AE-023D9C1156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9E24A-A84A-4A6D-B358-8C806585FEB6}" type="slidenum">
              <a:rPr lang="en-US" smtClean="0"/>
              <a:t>‹#›</a:t>
            </a:fld>
            <a:endParaRPr lang="en-US"/>
          </a:p>
        </p:txBody>
      </p:sp>
    </p:spTree>
    <p:extLst>
      <p:ext uri="{BB962C8B-B14F-4D97-AF65-F5344CB8AC3E}">
        <p14:creationId xmlns:p14="http://schemas.microsoft.com/office/powerpoint/2010/main" val="3893925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styagi" TargetMode="External"/><Relationship Id="rId2" Type="http://schemas.openxmlformats.org/officeDocument/2006/relationships/hyperlink" Target="https://www.linkedin.com/in/styagi/" TargetMode="External"/><Relationship Id="rId1" Type="http://schemas.openxmlformats.org/officeDocument/2006/relationships/slideLayout" Target="../slideLayouts/slideLayout12.xml"/><Relationship Id="rId6" Type="http://schemas.openxmlformats.org/officeDocument/2006/relationships/hyperlink" Target="https://www.instagram.com/gulaqfintech/" TargetMode="External"/><Relationship Id="rId5" Type="http://schemas.openxmlformats.org/officeDocument/2006/relationships/hyperlink" Target="https://twitter.com/gulaqfintech" TargetMode="External"/><Relationship Id="rId4" Type="http://schemas.openxmlformats.org/officeDocument/2006/relationships/hyperlink" Target="https://www.linkedin.com/in/gulaqne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twitter.com/styagi" TargetMode="External"/><Relationship Id="rId2" Type="http://schemas.openxmlformats.org/officeDocument/2006/relationships/hyperlink" Target="https://www.linkedin.com/in/styagi/" TargetMode="External"/><Relationship Id="rId1" Type="http://schemas.openxmlformats.org/officeDocument/2006/relationships/slideLayout" Target="../slideLayouts/slideLayout12.xml"/><Relationship Id="rId6" Type="http://schemas.openxmlformats.org/officeDocument/2006/relationships/hyperlink" Target="https://www.instagram.com/gulaqfintech/" TargetMode="External"/><Relationship Id="rId5" Type="http://schemas.openxmlformats.org/officeDocument/2006/relationships/hyperlink" Target="https://twitter.com/gulaqfintech" TargetMode="External"/><Relationship Id="rId4" Type="http://schemas.openxmlformats.org/officeDocument/2006/relationships/hyperlink" Target="https://www.linkedin.com/in/gulaqne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917D0EE-8543-1666-BC96-7FD2E62D5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0492" y="5516881"/>
            <a:ext cx="2065209" cy="707886"/>
          </a:xfrm>
          <a:prstGeom prst="rect">
            <a:avLst/>
          </a:prstGeom>
        </p:spPr>
      </p:pic>
      <p:grpSp>
        <p:nvGrpSpPr>
          <p:cNvPr id="6" name="Group 5">
            <a:extLst>
              <a:ext uri="{FF2B5EF4-FFF2-40B4-BE49-F238E27FC236}">
                <a16:creationId xmlns:a16="http://schemas.microsoft.com/office/drawing/2014/main" id="{7AC2C793-EAA4-91F9-BB78-A3D97B8CFC3D}"/>
              </a:ext>
            </a:extLst>
          </p:cNvPr>
          <p:cNvGrpSpPr/>
          <p:nvPr/>
        </p:nvGrpSpPr>
        <p:grpSpPr>
          <a:xfrm>
            <a:off x="2009422" y="2835387"/>
            <a:ext cx="8173156" cy="1831144"/>
            <a:chOff x="2099733" y="2611105"/>
            <a:chExt cx="8173156" cy="1831144"/>
          </a:xfrm>
        </p:grpSpPr>
        <p:sp>
          <p:nvSpPr>
            <p:cNvPr id="4" name="TextBox 3">
              <a:extLst>
                <a:ext uri="{FF2B5EF4-FFF2-40B4-BE49-F238E27FC236}">
                  <a16:creationId xmlns:a16="http://schemas.microsoft.com/office/drawing/2014/main" id="{2F081E96-CA9E-B3BA-EB49-FC6EFEC75B52}"/>
                </a:ext>
              </a:extLst>
            </p:cNvPr>
            <p:cNvSpPr txBox="1"/>
            <p:nvPr/>
          </p:nvSpPr>
          <p:spPr>
            <a:xfrm>
              <a:off x="2099734" y="2611105"/>
              <a:ext cx="8173155" cy="707886"/>
            </a:xfrm>
            <a:prstGeom prst="rect">
              <a:avLst/>
            </a:prstGeom>
            <a:noFill/>
          </p:spPr>
          <p:txBody>
            <a:bodyPr wrap="square" rtlCol="0">
              <a:spAutoFit/>
            </a:bodyPr>
            <a:lstStyle/>
            <a:p>
              <a:pPr algn="ctr"/>
              <a:r>
                <a:rPr lang="en-IN" sz="4000" dirty="0">
                  <a:solidFill>
                    <a:srgbClr val="0070C0"/>
                  </a:solidFill>
                </a:rPr>
                <a:t>Minimalist Art of Investing</a:t>
              </a:r>
              <a:endParaRPr lang="en-US" sz="4000" dirty="0">
                <a:solidFill>
                  <a:srgbClr val="0070C0"/>
                </a:solidFill>
              </a:endParaRPr>
            </a:p>
          </p:txBody>
        </p:sp>
        <p:sp>
          <p:nvSpPr>
            <p:cNvPr id="5" name="TextBox 4">
              <a:extLst>
                <a:ext uri="{FF2B5EF4-FFF2-40B4-BE49-F238E27FC236}">
                  <a16:creationId xmlns:a16="http://schemas.microsoft.com/office/drawing/2014/main" id="{7FE33AAD-D601-0722-8EFD-E8FCFEB39369}"/>
                </a:ext>
              </a:extLst>
            </p:cNvPr>
            <p:cNvSpPr txBox="1"/>
            <p:nvPr/>
          </p:nvSpPr>
          <p:spPr>
            <a:xfrm>
              <a:off x="5490950" y="4011362"/>
              <a:ext cx="1818639" cy="430887"/>
            </a:xfrm>
            <a:prstGeom prst="rect">
              <a:avLst/>
            </a:prstGeom>
            <a:noFill/>
          </p:spPr>
          <p:txBody>
            <a:bodyPr wrap="none" rtlCol="0">
              <a:spAutoFit/>
            </a:bodyPr>
            <a:lstStyle/>
            <a:p>
              <a:r>
                <a:rPr lang="en-IN" sz="2200" dirty="0"/>
                <a:t>Sandeep Tyagi</a:t>
              </a:r>
              <a:endParaRPr lang="en-US" sz="2200" dirty="0"/>
            </a:p>
          </p:txBody>
        </p:sp>
        <p:sp>
          <p:nvSpPr>
            <p:cNvPr id="2" name="TextBox 1">
              <a:extLst>
                <a:ext uri="{FF2B5EF4-FFF2-40B4-BE49-F238E27FC236}">
                  <a16:creationId xmlns:a16="http://schemas.microsoft.com/office/drawing/2014/main" id="{FBC2BEFE-96BD-26A7-8823-A9061632DC08}"/>
                </a:ext>
              </a:extLst>
            </p:cNvPr>
            <p:cNvSpPr txBox="1"/>
            <p:nvPr/>
          </p:nvSpPr>
          <p:spPr>
            <a:xfrm>
              <a:off x="2099733" y="3273534"/>
              <a:ext cx="8173155" cy="461665"/>
            </a:xfrm>
            <a:prstGeom prst="rect">
              <a:avLst/>
            </a:prstGeom>
            <a:noFill/>
          </p:spPr>
          <p:txBody>
            <a:bodyPr wrap="square" rtlCol="0">
              <a:spAutoFit/>
            </a:bodyPr>
            <a:lstStyle/>
            <a:p>
              <a:pPr algn="ctr"/>
              <a:r>
                <a:rPr lang="en-IN" sz="2400" dirty="0">
                  <a:solidFill>
                    <a:srgbClr val="0070C0"/>
                  </a:solidFill>
                </a:rPr>
                <a:t>Ep 7: Avoiding Noise</a:t>
              </a:r>
              <a:endParaRPr lang="en-US" sz="2400" dirty="0">
                <a:solidFill>
                  <a:srgbClr val="0070C0"/>
                </a:solidFill>
              </a:endParaRPr>
            </a:p>
          </p:txBody>
        </p:sp>
      </p:grpSp>
      <p:grpSp>
        <p:nvGrpSpPr>
          <p:cNvPr id="8" name="Group 7">
            <a:extLst>
              <a:ext uri="{FF2B5EF4-FFF2-40B4-BE49-F238E27FC236}">
                <a16:creationId xmlns:a16="http://schemas.microsoft.com/office/drawing/2014/main" id="{81292801-3806-CD95-B665-396CDD26085F}"/>
              </a:ext>
            </a:extLst>
          </p:cNvPr>
          <p:cNvGrpSpPr/>
          <p:nvPr/>
        </p:nvGrpSpPr>
        <p:grpSpPr>
          <a:xfrm>
            <a:off x="0" y="6811108"/>
            <a:ext cx="12192000" cy="46892"/>
            <a:chOff x="0" y="6811108"/>
            <a:chExt cx="12192000" cy="46892"/>
          </a:xfrm>
        </p:grpSpPr>
        <p:sp>
          <p:nvSpPr>
            <p:cNvPr id="9" name="Rectangle 8">
              <a:extLst>
                <a:ext uri="{FF2B5EF4-FFF2-40B4-BE49-F238E27FC236}">
                  <a16:creationId xmlns:a16="http://schemas.microsoft.com/office/drawing/2014/main" id="{D4B9DE4A-E9D8-313E-3676-75E0A4336C6F}"/>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53AA35D7-B270-5D60-705C-40ACC1F38DEC}"/>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4AB52455-7E29-859B-07DD-D0B07ED0D18C}"/>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D90B9FAD-D67E-411B-3E1E-F30E835C3B09}"/>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2258EBF5-A013-5639-DEE2-796A3EF601CA}"/>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2E3F7E8A-8627-B21C-F4FF-0DB570937B6B}"/>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309DEC97-4D13-BADB-65D5-557AD6610E76}"/>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385DE9AE-7083-530B-536C-B2E642FFEFB5}"/>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018B5319-DA7C-E245-3915-90B38B939DB5}"/>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8E5D3526-3D75-DFED-976D-301F27EF1DA3}"/>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88F1EB85-A7CF-9D04-759C-873C943A29D2}"/>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0F14A493-55F8-A174-7164-A9F7EFB87AD4}"/>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58E88A43-AAA0-E52D-9CE2-7362562AD60D}"/>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18437BAF-F9FB-2CA4-5434-31F88CC6E0D7}"/>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77A64787-1596-69AD-91EA-08AC3710DCA6}"/>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BF51DE69-246A-CAD4-17DB-089AD12770FE}"/>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DDA6F91A-BA1D-511F-E49A-625A512A37AC}"/>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86405587-5F0E-532E-CD52-6C9B71E1E8A6}"/>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94F283E0-B937-9E5A-2785-674491E56C58}"/>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A68E0F8F-3600-5AF4-ADC6-D6B388D0307A}"/>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82218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D9EA4E-32EF-81DF-1D18-12801FCED2B4}"/>
              </a:ext>
            </a:extLst>
          </p:cNvPr>
          <p:cNvGrpSpPr/>
          <p:nvPr/>
        </p:nvGrpSpPr>
        <p:grpSpPr>
          <a:xfrm>
            <a:off x="0" y="6811108"/>
            <a:ext cx="12192000" cy="46892"/>
            <a:chOff x="0" y="6811108"/>
            <a:chExt cx="12192000" cy="46892"/>
          </a:xfrm>
        </p:grpSpPr>
        <p:sp>
          <p:nvSpPr>
            <p:cNvPr id="5" name="Rectangle 4">
              <a:extLst>
                <a:ext uri="{FF2B5EF4-FFF2-40B4-BE49-F238E27FC236}">
                  <a16:creationId xmlns:a16="http://schemas.microsoft.com/office/drawing/2014/main" id="{72A8BFE9-D421-3BA2-83A2-122C7797C16E}"/>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263BE863-F695-9271-BF26-6FF9A557C5ED}"/>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DD2BCB1-6513-5131-1892-786BA8DB9642}"/>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CAD5923-F468-A5A1-1C8E-E2C6CA93878C}"/>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D6194320-B25C-691D-81F8-D87B37BEC10B}"/>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6C0055C-0691-01AD-9024-31B66AE2AC26}"/>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682BB68-8307-B2A2-6560-F59D2A8FB84F}"/>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F665D95-54C2-ABF6-C56C-81BEACB62343}"/>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AD9EDD0-BB38-6B5C-D69C-3A04AC358AAB}"/>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AD005C5-150E-0398-0741-1DC4C73496F2}"/>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2D206FAE-EE70-30FF-B6C1-79EC0CC14179}"/>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F98F6AF5-0E0E-7EA9-3A58-343DE28890CB}"/>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CA15950-DC6E-B97B-6081-389849F76AF0}"/>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2B736588-478E-6B27-A7C4-911554FB5AE1}"/>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4AC49382-C124-3163-6F5A-2D5C0F55A8AC}"/>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80522BE-4ED1-5A96-0BF0-1F5AEBB245C1}"/>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D7DD6B37-CDC5-EB80-A1FA-CDB01DCD68E3}"/>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3F90DEB-B1D0-2F67-9AC1-96A0E53AE5AF}"/>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1CE95395-AE99-36A2-E0D4-8B2056AA3A5B}"/>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3A93C13-FC57-E837-B3C8-BC853E3547C5}"/>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 name="Group 26">
            <a:extLst>
              <a:ext uri="{FF2B5EF4-FFF2-40B4-BE49-F238E27FC236}">
                <a16:creationId xmlns:a16="http://schemas.microsoft.com/office/drawing/2014/main" id="{ADA254DD-6A47-A5CA-186B-C4525DE39EF3}"/>
              </a:ext>
            </a:extLst>
          </p:cNvPr>
          <p:cNvGrpSpPr/>
          <p:nvPr/>
        </p:nvGrpSpPr>
        <p:grpSpPr>
          <a:xfrm>
            <a:off x="0" y="-13252"/>
            <a:ext cx="12192000" cy="1230489"/>
            <a:chOff x="0" y="-13252"/>
            <a:chExt cx="12192000" cy="1230489"/>
          </a:xfrm>
        </p:grpSpPr>
        <p:sp>
          <p:nvSpPr>
            <p:cNvPr id="30" name="Rectangle 29">
              <a:extLst>
                <a:ext uri="{FF2B5EF4-FFF2-40B4-BE49-F238E27FC236}">
                  <a16:creationId xmlns:a16="http://schemas.microsoft.com/office/drawing/2014/main" id="{FDF09384-AE72-4B77-64BA-ABE54A3337AC}"/>
                </a:ext>
              </a:extLst>
            </p:cNvPr>
            <p:cNvSpPr/>
            <p:nvPr/>
          </p:nvSpPr>
          <p:spPr>
            <a:xfrm>
              <a:off x="0" y="-13252"/>
              <a:ext cx="12192000" cy="1230489"/>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E77F5D-BD69-DA68-15F1-971A536005D4}"/>
                </a:ext>
              </a:extLst>
            </p:cNvPr>
            <p:cNvSpPr txBox="1"/>
            <p:nvPr/>
          </p:nvSpPr>
          <p:spPr>
            <a:xfrm>
              <a:off x="1030415" y="324993"/>
              <a:ext cx="6304931" cy="553998"/>
            </a:xfrm>
            <a:prstGeom prst="rect">
              <a:avLst/>
            </a:prstGeom>
            <a:noFill/>
          </p:spPr>
          <p:txBody>
            <a:bodyPr wrap="none" rtlCol="0">
              <a:spAutoFit/>
            </a:bodyPr>
            <a:lstStyle/>
            <a:p>
              <a:r>
                <a:rPr lang="en-US" sz="3000" b="1" dirty="0">
                  <a:solidFill>
                    <a:schemeClr val="bg1"/>
                  </a:solidFill>
                  <a:latin typeface="Merriweather" pitchFamily="2" charset="77"/>
                </a:rPr>
                <a:t>Avoiding Noise – Loss Aversion</a:t>
              </a:r>
              <a:endParaRPr lang="en-US" sz="3000" dirty="0">
                <a:solidFill>
                  <a:schemeClr val="bg1"/>
                </a:solidFill>
                <a:latin typeface="Merriweather" pitchFamily="2" charset="77"/>
              </a:endParaRPr>
            </a:p>
          </p:txBody>
        </p:sp>
      </p:grpSp>
      <p:pic>
        <p:nvPicPr>
          <p:cNvPr id="2" name="Picture 1" descr="Icon&#10;&#10;Description automatically generated">
            <a:extLst>
              <a:ext uri="{FF2B5EF4-FFF2-40B4-BE49-F238E27FC236}">
                <a16:creationId xmlns:a16="http://schemas.microsoft.com/office/drawing/2014/main" id="{2F7C7E8D-10C2-EDF3-3DB8-819B2C15D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812" y="5598885"/>
            <a:ext cx="1581530" cy="542098"/>
          </a:xfrm>
          <a:prstGeom prst="rect">
            <a:avLst/>
          </a:prstGeom>
        </p:spPr>
      </p:pic>
      <p:cxnSp>
        <p:nvCxnSpPr>
          <p:cNvPr id="28" name="Straight Connector 27">
            <a:extLst>
              <a:ext uri="{FF2B5EF4-FFF2-40B4-BE49-F238E27FC236}">
                <a16:creationId xmlns:a16="http://schemas.microsoft.com/office/drawing/2014/main" id="{99A89F14-959E-B3D5-BD1C-D20B229D4517}"/>
              </a:ext>
            </a:extLst>
          </p:cNvPr>
          <p:cNvCxnSpPr>
            <a:cxnSpLocks/>
          </p:cNvCxnSpPr>
          <p:nvPr/>
        </p:nvCxnSpPr>
        <p:spPr>
          <a:xfrm>
            <a:off x="3377063" y="3505201"/>
            <a:ext cx="1739631" cy="11716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58B1F43-A778-A67F-FFE4-E5D7BC47FC2B}"/>
              </a:ext>
            </a:extLst>
          </p:cNvPr>
          <p:cNvCxnSpPr>
            <a:cxnSpLocks/>
          </p:cNvCxnSpPr>
          <p:nvPr/>
        </p:nvCxnSpPr>
        <p:spPr>
          <a:xfrm flipV="1">
            <a:off x="5116694" y="3306644"/>
            <a:ext cx="1585911" cy="1367817"/>
          </a:xfrm>
          <a:prstGeom prst="line">
            <a:avLst/>
          </a:prstGeom>
          <a:ln w="19050">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7A24A91-7BE2-73E5-BA04-1DC37C64EAA6}"/>
              </a:ext>
            </a:extLst>
          </p:cNvPr>
          <p:cNvSpPr txBox="1"/>
          <p:nvPr/>
        </p:nvSpPr>
        <p:spPr>
          <a:xfrm>
            <a:off x="4082982" y="4923393"/>
            <a:ext cx="2681198" cy="923330"/>
          </a:xfrm>
          <a:prstGeom prst="rect">
            <a:avLst/>
          </a:prstGeom>
          <a:noFill/>
        </p:spPr>
        <p:txBody>
          <a:bodyPr wrap="square" rtlCol="0">
            <a:spAutoFit/>
          </a:bodyPr>
          <a:lstStyle/>
          <a:p>
            <a:r>
              <a:rPr lang="en-IN" dirty="0"/>
              <a:t>Seems like stock is not a good buy, I will wait till I recover my loss.</a:t>
            </a:r>
          </a:p>
        </p:txBody>
      </p:sp>
      <p:sp>
        <p:nvSpPr>
          <p:cNvPr id="39" name="TextBox 38">
            <a:extLst>
              <a:ext uri="{FF2B5EF4-FFF2-40B4-BE49-F238E27FC236}">
                <a16:creationId xmlns:a16="http://schemas.microsoft.com/office/drawing/2014/main" id="{2DE646B5-6FB9-A886-0DC0-B2D9E361BFC7}"/>
              </a:ext>
            </a:extLst>
          </p:cNvPr>
          <p:cNvSpPr txBox="1"/>
          <p:nvPr/>
        </p:nvSpPr>
        <p:spPr>
          <a:xfrm>
            <a:off x="6693877" y="3383636"/>
            <a:ext cx="2681198" cy="646331"/>
          </a:xfrm>
          <a:prstGeom prst="rect">
            <a:avLst/>
          </a:prstGeom>
          <a:noFill/>
        </p:spPr>
        <p:txBody>
          <a:bodyPr wrap="square" rtlCol="0">
            <a:spAutoFit/>
          </a:bodyPr>
          <a:lstStyle/>
          <a:p>
            <a:r>
              <a:rPr lang="en-IN" dirty="0"/>
              <a:t>Thank god, I recovered my loss. I exit.</a:t>
            </a:r>
          </a:p>
        </p:txBody>
      </p:sp>
      <p:cxnSp>
        <p:nvCxnSpPr>
          <p:cNvPr id="43" name="Straight Connector 42">
            <a:extLst>
              <a:ext uri="{FF2B5EF4-FFF2-40B4-BE49-F238E27FC236}">
                <a16:creationId xmlns:a16="http://schemas.microsoft.com/office/drawing/2014/main" id="{8CBA2638-F1EA-6282-2287-6497E81140A2}"/>
              </a:ext>
            </a:extLst>
          </p:cNvPr>
          <p:cNvCxnSpPr>
            <a:cxnSpLocks/>
          </p:cNvCxnSpPr>
          <p:nvPr/>
        </p:nvCxnSpPr>
        <p:spPr>
          <a:xfrm flipV="1">
            <a:off x="2313651" y="3496740"/>
            <a:ext cx="1051299" cy="119103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905D9F6-0608-127E-D030-693CAB508B83}"/>
              </a:ext>
            </a:extLst>
          </p:cNvPr>
          <p:cNvCxnSpPr>
            <a:cxnSpLocks/>
          </p:cNvCxnSpPr>
          <p:nvPr/>
        </p:nvCxnSpPr>
        <p:spPr>
          <a:xfrm flipV="1">
            <a:off x="6686595" y="2092126"/>
            <a:ext cx="1319274" cy="1230489"/>
          </a:xfrm>
          <a:prstGeom prst="line">
            <a:avLst/>
          </a:prstGeom>
          <a:ln w="19050">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2608BDD-DA0D-95CC-2BA3-CE6DAD2272CE}"/>
              </a:ext>
            </a:extLst>
          </p:cNvPr>
          <p:cNvSpPr txBox="1"/>
          <p:nvPr/>
        </p:nvSpPr>
        <p:spPr>
          <a:xfrm>
            <a:off x="8428378" y="1931691"/>
            <a:ext cx="2856777" cy="923330"/>
          </a:xfrm>
          <a:prstGeom prst="rect">
            <a:avLst/>
          </a:prstGeom>
          <a:noFill/>
        </p:spPr>
        <p:txBody>
          <a:bodyPr wrap="square" rtlCol="0">
            <a:spAutoFit/>
          </a:bodyPr>
          <a:lstStyle/>
          <a:p>
            <a:r>
              <a:rPr lang="en-IN" dirty="0"/>
              <a:t>I shouldn’t have withdrawn my investment. Is it a good time to invest?</a:t>
            </a:r>
          </a:p>
        </p:txBody>
      </p:sp>
      <p:sp>
        <p:nvSpPr>
          <p:cNvPr id="46" name="TextBox 45">
            <a:extLst>
              <a:ext uri="{FF2B5EF4-FFF2-40B4-BE49-F238E27FC236}">
                <a16:creationId xmlns:a16="http://schemas.microsoft.com/office/drawing/2014/main" id="{332D0003-40BE-ACA0-1C20-DAA4D1B96626}"/>
              </a:ext>
            </a:extLst>
          </p:cNvPr>
          <p:cNvSpPr txBox="1"/>
          <p:nvPr/>
        </p:nvSpPr>
        <p:spPr>
          <a:xfrm>
            <a:off x="2422045" y="2737305"/>
            <a:ext cx="1818777" cy="646331"/>
          </a:xfrm>
          <a:prstGeom prst="rect">
            <a:avLst/>
          </a:prstGeom>
          <a:noFill/>
        </p:spPr>
        <p:txBody>
          <a:bodyPr wrap="square" rtlCol="0">
            <a:spAutoFit/>
          </a:bodyPr>
          <a:lstStyle/>
          <a:p>
            <a:r>
              <a:rPr lang="en-IN" dirty="0"/>
              <a:t>Stock is rallying. Invested.</a:t>
            </a:r>
          </a:p>
        </p:txBody>
      </p:sp>
      <p:sp>
        <p:nvSpPr>
          <p:cNvPr id="47" name="TextBox 46">
            <a:extLst>
              <a:ext uri="{FF2B5EF4-FFF2-40B4-BE49-F238E27FC236}">
                <a16:creationId xmlns:a16="http://schemas.microsoft.com/office/drawing/2014/main" id="{627A3572-D796-F97E-2CEB-DF9CA9EF6D59}"/>
              </a:ext>
            </a:extLst>
          </p:cNvPr>
          <p:cNvSpPr txBox="1"/>
          <p:nvPr/>
        </p:nvSpPr>
        <p:spPr>
          <a:xfrm>
            <a:off x="881698" y="4784801"/>
            <a:ext cx="1818777" cy="923330"/>
          </a:xfrm>
          <a:prstGeom prst="rect">
            <a:avLst/>
          </a:prstGeom>
          <a:noFill/>
        </p:spPr>
        <p:txBody>
          <a:bodyPr wrap="square" rtlCol="0">
            <a:spAutoFit/>
          </a:bodyPr>
          <a:lstStyle/>
          <a:p>
            <a:r>
              <a:rPr lang="en-IN" dirty="0"/>
              <a:t>Read about a stock. Lets track it for a while.</a:t>
            </a:r>
          </a:p>
        </p:txBody>
      </p:sp>
      <p:sp>
        <p:nvSpPr>
          <p:cNvPr id="48" name="Oval 47">
            <a:extLst>
              <a:ext uri="{FF2B5EF4-FFF2-40B4-BE49-F238E27FC236}">
                <a16:creationId xmlns:a16="http://schemas.microsoft.com/office/drawing/2014/main" id="{4F49D549-5C25-0615-881E-C8B582158CB3}"/>
              </a:ext>
            </a:extLst>
          </p:cNvPr>
          <p:cNvSpPr/>
          <p:nvPr/>
        </p:nvSpPr>
        <p:spPr>
          <a:xfrm>
            <a:off x="2247053" y="4532947"/>
            <a:ext cx="197171" cy="2489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Oval 48">
            <a:extLst>
              <a:ext uri="{FF2B5EF4-FFF2-40B4-BE49-F238E27FC236}">
                <a16:creationId xmlns:a16="http://schemas.microsoft.com/office/drawing/2014/main" id="{2C481F2B-44A2-568A-9DD0-0A49E5BBEB62}"/>
              </a:ext>
            </a:extLst>
          </p:cNvPr>
          <p:cNvSpPr/>
          <p:nvPr/>
        </p:nvSpPr>
        <p:spPr>
          <a:xfrm>
            <a:off x="3266364" y="3390333"/>
            <a:ext cx="197171" cy="2489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Oval 49">
            <a:extLst>
              <a:ext uri="{FF2B5EF4-FFF2-40B4-BE49-F238E27FC236}">
                <a16:creationId xmlns:a16="http://schemas.microsoft.com/office/drawing/2014/main" id="{A815C15F-0704-A62E-7BF4-3BA9DB2E54AD}"/>
              </a:ext>
            </a:extLst>
          </p:cNvPr>
          <p:cNvSpPr/>
          <p:nvPr/>
        </p:nvSpPr>
        <p:spPr>
          <a:xfrm>
            <a:off x="5018109" y="4508876"/>
            <a:ext cx="197171" cy="2489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Oval 50">
            <a:extLst>
              <a:ext uri="{FF2B5EF4-FFF2-40B4-BE49-F238E27FC236}">
                <a16:creationId xmlns:a16="http://schemas.microsoft.com/office/drawing/2014/main" id="{BC948859-3E90-EBCC-D8F6-5EFEB8EDA93A}"/>
              </a:ext>
            </a:extLst>
          </p:cNvPr>
          <p:cNvSpPr/>
          <p:nvPr/>
        </p:nvSpPr>
        <p:spPr>
          <a:xfrm>
            <a:off x="6447413" y="3350502"/>
            <a:ext cx="197171" cy="2489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69003427-A384-519E-FA6C-14ABCE6CD269}"/>
              </a:ext>
            </a:extLst>
          </p:cNvPr>
          <p:cNvSpPr/>
          <p:nvPr/>
        </p:nvSpPr>
        <p:spPr>
          <a:xfrm>
            <a:off x="7861832" y="2052092"/>
            <a:ext cx="197171" cy="2489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59046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D9EA4E-32EF-81DF-1D18-12801FCED2B4}"/>
              </a:ext>
            </a:extLst>
          </p:cNvPr>
          <p:cNvGrpSpPr/>
          <p:nvPr/>
        </p:nvGrpSpPr>
        <p:grpSpPr>
          <a:xfrm>
            <a:off x="0" y="6811108"/>
            <a:ext cx="12192000" cy="46892"/>
            <a:chOff x="0" y="6811108"/>
            <a:chExt cx="12192000" cy="46892"/>
          </a:xfrm>
        </p:grpSpPr>
        <p:sp>
          <p:nvSpPr>
            <p:cNvPr id="5" name="Rectangle 4">
              <a:extLst>
                <a:ext uri="{FF2B5EF4-FFF2-40B4-BE49-F238E27FC236}">
                  <a16:creationId xmlns:a16="http://schemas.microsoft.com/office/drawing/2014/main" id="{72A8BFE9-D421-3BA2-83A2-122C7797C16E}"/>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263BE863-F695-9271-BF26-6FF9A557C5ED}"/>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DD2BCB1-6513-5131-1892-786BA8DB9642}"/>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CAD5923-F468-A5A1-1C8E-E2C6CA93878C}"/>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D6194320-B25C-691D-81F8-D87B37BEC10B}"/>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6C0055C-0691-01AD-9024-31B66AE2AC26}"/>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682BB68-8307-B2A2-6560-F59D2A8FB84F}"/>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F665D95-54C2-ABF6-C56C-81BEACB62343}"/>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AD9EDD0-BB38-6B5C-D69C-3A04AC358AAB}"/>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AD005C5-150E-0398-0741-1DC4C73496F2}"/>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2D206FAE-EE70-30FF-B6C1-79EC0CC14179}"/>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F98F6AF5-0E0E-7EA9-3A58-343DE28890CB}"/>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CA15950-DC6E-B97B-6081-389849F76AF0}"/>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2B736588-478E-6B27-A7C4-911554FB5AE1}"/>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4AC49382-C124-3163-6F5A-2D5C0F55A8AC}"/>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80522BE-4ED1-5A96-0BF0-1F5AEBB245C1}"/>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D7DD6B37-CDC5-EB80-A1FA-CDB01DCD68E3}"/>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3F90DEB-B1D0-2F67-9AC1-96A0E53AE5AF}"/>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1CE95395-AE99-36A2-E0D4-8B2056AA3A5B}"/>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3A93C13-FC57-E837-B3C8-BC853E3547C5}"/>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 name="Group 26">
            <a:extLst>
              <a:ext uri="{FF2B5EF4-FFF2-40B4-BE49-F238E27FC236}">
                <a16:creationId xmlns:a16="http://schemas.microsoft.com/office/drawing/2014/main" id="{ADA254DD-6A47-A5CA-186B-C4525DE39EF3}"/>
              </a:ext>
            </a:extLst>
          </p:cNvPr>
          <p:cNvGrpSpPr/>
          <p:nvPr/>
        </p:nvGrpSpPr>
        <p:grpSpPr>
          <a:xfrm>
            <a:off x="0" y="-13252"/>
            <a:ext cx="12192000" cy="1230489"/>
            <a:chOff x="0" y="-13252"/>
            <a:chExt cx="12192000" cy="1230489"/>
          </a:xfrm>
        </p:grpSpPr>
        <p:sp>
          <p:nvSpPr>
            <p:cNvPr id="30" name="Rectangle 29">
              <a:extLst>
                <a:ext uri="{FF2B5EF4-FFF2-40B4-BE49-F238E27FC236}">
                  <a16:creationId xmlns:a16="http://schemas.microsoft.com/office/drawing/2014/main" id="{FDF09384-AE72-4B77-64BA-ABE54A3337AC}"/>
                </a:ext>
              </a:extLst>
            </p:cNvPr>
            <p:cNvSpPr/>
            <p:nvPr/>
          </p:nvSpPr>
          <p:spPr>
            <a:xfrm>
              <a:off x="0" y="-13252"/>
              <a:ext cx="12192000" cy="1230489"/>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E77F5D-BD69-DA68-15F1-971A536005D4}"/>
                </a:ext>
              </a:extLst>
            </p:cNvPr>
            <p:cNvSpPr txBox="1"/>
            <p:nvPr/>
          </p:nvSpPr>
          <p:spPr>
            <a:xfrm>
              <a:off x="1030415" y="324993"/>
              <a:ext cx="6304931" cy="553998"/>
            </a:xfrm>
            <a:prstGeom prst="rect">
              <a:avLst/>
            </a:prstGeom>
            <a:noFill/>
          </p:spPr>
          <p:txBody>
            <a:bodyPr wrap="none" rtlCol="0">
              <a:spAutoFit/>
            </a:bodyPr>
            <a:lstStyle/>
            <a:p>
              <a:r>
                <a:rPr lang="en-US" sz="3000" b="1" dirty="0">
                  <a:solidFill>
                    <a:schemeClr val="bg1"/>
                  </a:solidFill>
                  <a:latin typeface="Merriweather" pitchFamily="2" charset="77"/>
                </a:rPr>
                <a:t>Avoiding Noise – Loss Aversion</a:t>
              </a:r>
              <a:endParaRPr lang="en-US" sz="3000" dirty="0">
                <a:solidFill>
                  <a:schemeClr val="bg1"/>
                </a:solidFill>
                <a:latin typeface="Merriweather" pitchFamily="2" charset="77"/>
              </a:endParaRPr>
            </a:p>
          </p:txBody>
        </p:sp>
      </p:grpSp>
      <p:pic>
        <p:nvPicPr>
          <p:cNvPr id="2" name="Picture 1" descr="Icon&#10;&#10;Description automatically generated">
            <a:extLst>
              <a:ext uri="{FF2B5EF4-FFF2-40B4-BE49-F238E27FC236}">
                <a16:creationId xmlns:a16="http://schemas.microsoft.com/office/drawing/2014/main" id="{2F7C7E8D-10C2-EDF3-3DB8-819B2C15D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812" y="5598885"/>
            <a:ext cx="1581530" cy="542098"/>
          </a:xfrm>
          <a:prstGeom prst="rect">
            <a:avLst/>
          </a:prstGeom>
        </p:spPr>
      </p:pic>
      <p:sp>
        <p:nvSpPr>
          <p:cNvPr id="31" name="TextBox 30">
            <a:extLst>
              <a:ext uri="{FF2B5EF4-FFF2-40B4-BE49-F238E27FC236}">
                <a16:creationId xmlns:a16="http://schemas.microsoft.com/office/drawing/2014/main" id="{2BD2D540-F3C0-5ED8-1289-1EE6DBDC6702}"/>
              </a:ext>
            </a:extLst>
          </p:cNvPr>
          <p:cNvSpPr txBox="1"/>
          <p:nvPr/>
        </p:nvSpPr>
        <p:spPr>
          <a:xfrm>
            <a:off x="1030415" y="3592285"/>
            <a:ext cx="4782556" cy="17113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Bought the stock at Rs. 100</a:t>
            </a:r>
          </a:p>
          <a:p>
            <a:pPr marL="285750" indent="-285750">
              <a:lnSpc>
                <a:spcPct val="150000"/>
              </a:lnSpc>
              <a:buFont typeface="Arial" panose="020B0604020202020204" pitchFamily="34" charset="0"/>
              <a:buChar char="•"/>
            </a:pPr>
            <a:r>
              <a:rPr lang="en-US" dirty="0"/>
              <a:t>After a few days, stock gone down to 90</a:t>
            </a:r>
          </a:p>
          <a:p>
            <a:pPr marL="285750" indent="-285750">
              <a:lnSpc>
                <a:spcPct val="150000"/>
              </a:lnSpc>
              <a:buFont typeface="Arial" panose="020B0604020202020204" pitchFamily="34" charset="0"/>
              <a:buChar char="•"/>
            </a:pPr>
            <a:r>
              <a:rPr lang="en-US" dirty="0"/>
              <a:t>Feels the stock is not a good buy</a:t>
            </a:r>
          </a:p>
          <a:p>
            <a:pPr marL="285750" indent="-285750">
              <a:lnSpc>
                <a:spcPct val="150000"/>
              </a:lnSpc>
              <a:buFont typeface="Arial" panose="020B0604020202020204" pitchFamily="34" charset="0"/>
              <a:buChar char="•"/>
            </a:pPr>
            <a:r>
              <a:rPr lang="en-US" dirty="0"/>
              <a:t>Doesn’t want to sell, till he recovers loss</a:t>
            </a:r>
            <a:endParaRPr lang="en-IN" dirty="0"/>
          </a:p>
        </p:txBody>
      </p:sp>
      <p:sp>
        <p:nvSpPr>
          <p:cNvPr id="32" name="TextBox 31">
            <a:extLst>
              <a:ext uri="{FF2B5EF4-FFF2-40B4-BE49-F238E27FC236}">
                <a16:creationId xmlns:a16="http://schemas.microsoft.com/office/drawing/2014/main" id="{0830E356-2470-57AE-B012-0A03829D606B}"/>
              </a:ext>
            </a:extLst>
          </p:cNvPr>
          <p:cNvSpPr txBox="1"/>
          <p:nvPr/>
        </p:nvSpPr>
        <p:spPr>
          <a:xfrm>
            <a:off x="6096000" y="3592285"/>
            <a:ext cx="5189156" cy="17113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Planned to Buy the stock at Rs. 100, but forgot</a:t>
            </a:r>
          </a:p>
          <a:p>
            <a:pPr marL="285750" indent="-285750">
              <a:lnSpc>
                <a:spcPct val="150000"/>
              </a:lnSpc>
              <a:buFont typeface="Arial" panose="020B0604020202020204" pitchFamily="34" charset="0"/>
              <a:buChar char="•"/>
            </a:pPr>
            <a:r>
              <a:rPr lang="en-US" dirty="0"/>
              <a:t>After a few days, stock gone down to 90</a:t>
            </a:r>
          </a:p>
          <a:p>
            <a:pPr marL="285750" indent="-285750">
              <a:lnSpc>
                <a:spcPct val="150000"/>
              </a:lnSpc>
              <a:buFont typeface="Arial" panose="020B0604020202020204" pitchFamily="34" charset="0"/>
              <a:buChar char="•"/>
            </a:pPr>
            <a:r>
              <a:rPr lang="en-US" dirty="0"/>
              <a:t>Got nervous, and felt the stock is not a good buy</a:t>
            </a:r>
          </a:p>
          <a:p>
            <a:pPr marL="285750" indent="-285750">
              <a:lnSpc>
                <a:spcPct val="150000"/>
              </a:lnSpc>
              <a:buFont typeface="Arial" panose="020B0604020202020204" pitchFamily="34" charset="0"/>
              <a:buChar char="•"/>
            </a:pPr>
            <a:r>
              <a:rPr lang="en-US" dirty="0"/>
              <a:t>So, he didn’t buy</a:t>
            </a:r>
            <a:endParaRPr lang="en-IN" dirty="0"/>
          </a:p>
        </p:txBody>
      </p:sp>
      <p:sp>
        <p:nvSpPr>
          <p:cNvPr id="33" name="TextBox 32">
            <a:extLst>
              <a:ext uri="{FF2B5EF4-FFF2-40B4-BE49-F238E27FC236}">
                <a16:creationId xmlns:a16="http://schemas.microsoft.com/office/drawing/2014/main" id="{755D8649-3664-8ADC-341A-43A7C30C73C9}"/>
              </a:ext>
            </a:extLst>
          </p:cNvPr>
          <p:cNvSpPr txBox="1"/>
          <p:nvPr/>
        </p:nvSpPr>
        <p:spPr>
          <a:xfrm>
            <a:off x="997727" y="1447177"/>
            <a:ext cx="10179007" cy="1295868"/>
          </a:xfrm>
          <a:prstGeom prst="rect">
            <a:avLst/>
          </a:prstGeom>
          <a:noFill/>
        </p:spPr>
        <p:txBody>
          <a:bodyPr wrap="square" rtlCol="0">
            <a:spAutoFit/>
          </a:bodyPr>
          <a:lstStyle/>
          <a:p>
            <a:pPr>
              <a:lnSpc>
                <a:spcPct val="150000"/>
              </a:lnSpc>
            </a:pPr>
            <a:r>
              <a:rPr lang="en-US" i="1" dirty="0"/>
              <a:t>Loss aversion plays a key role in investing. People keep on holding their losing investments for much longer than they would otherwise. Chanchal and </a:t>
            </a:r>
            <a:r>
              <a:rPr lang="en-US" i="1" dirty="0" err="1"/>
              <a:t>Parvat</a:t>
            </a:r>
            <a:r>
              <a:rPr lang="en-US" i="1" dirty="0"/>
              <a:t> are brothers. They discuss about their stock investments regularly. The following is a scenario they have gone through loss aversion bias:</a:t>
            </a:r>
            <a:endParaRPr lang="en-IN" i="1" dirty="0"/>
          </a:p>
        </p:txBody>
      </p:sp>
      <p:sp>
        <p:nvSpPr>
          <p:cNvPr id="3" name="TextBox 2">
            <a:extLst>
              <a:ext uri="{FF2B5EF4-FFF2-40B4-BE49-F238E27FC236}">
                <a16:creationId xmlns:a16="http://schemas.microsoft.com/office/drawing/2014/main" id="{2543B79C-3697-4F64-5A7C-6BD20EF3CD7D}"/>
              </a:ext>
            </a:extLst>
          </p:cNvPr>
          <p:cNvSpPr txBox="1"/>
          <p:nvPr/>
        </p:nvSpPr>
        <p:spPr>
          <a:xfrm>
            <a:off x="1959294" y="3124201"/>
            <a:ext cx="1154152" cy="369332"/>
          </a:xfrm>
          <a:prstGeom prst="rect">
            <a:avLst/>
          </a:prstGeom>
          <a:noFill/>
        </p:spPr>
        <p:txBody>
          <a:bodyPr wrap="square" rtlCol="0">
            <a:spAutoFit/>
          </a:bodyPr>
          <a:lstStyle/>
          <a:p>
            <a:r>
              <a:rPr lang="en-IN" b="1" dirty="0"/>
              <a:t>Chanchal</a:t>
            </a:r>
          </a:p>
        </p:txBody>
      </p:sp>
      <p:sp>
        <p:nvSpPr>
          <p:cNvPr id="25" name="TextBox 24">
            <a:extLst>
              <a:ext uri="{FF2B5EF4-FFF2-40B4-BE49-F238E27FC236}">
                <a16:creationId xmlns:a16="http://schemas.microsoft.com/office/drawing/2014/main" id="{C3BB027D-1053-1C0A-5043-04A9655B6084}"/>
              </a:ext>
            </a:extLst>
          </p:cNvPr>
          <p:cNvSpPr txBox="1"/>
          <p:nvPr/>
        </p:nvSpPr>
        <p:spPr>
          <a:xfrm>
            <a:off x="7536558" y="3124201"/>
            <a:ext cx="1154152" cy="369332"/>
          </a:xfrm>
          <a:prstGeom prst="rect">
            <a:avLst/>
          </a:prstGeom>
          <a:noFill/>
        </p:spPr>
        <p:txBody>
          <a:bodyPr wrap="square" rtlCol="0">
            <a:spAutoFit/>
          </a:bodyPr>
          <a:lstStyle/>
          <a:p>
            <a:r>
              <a:rPr lang="en-IN" b="1" dirty="0" err="1"/>
              <a:t>Parvat</a:t>
            </a:r>
            <a:endParaRPr lang="en-IN" b="1" dirty="0"/>
          </a:p>
        </p:txBody>
      </p:sp>
    </p:spTree>
    <p:extLst>
      <p:ext uri="{BB962C8B-B14F-4D97-AF65-F5344CB8AC3E}">
        <p14:creationId xmlns:p14="http://schemas.microsoft.com/office/powerpoint/2010/main" val="2556710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D9EA4E-32EF-81DF-1D18-12801FCED2B4}"/>
              </a:ext>
            </a:extLst>
          </p:cNvPr>
          <p:cNvGrpSpPr/>
          <p:nvPr/>
        </p:nvGrpSpPr>
        <p:grpSpPr>
          <a:xfrm>
            <a:off x="0" y="6811108"/>
            <a:ext cx="12192000" cy="46892"/>
            <a:chOff x="0" y="6811108"/>
            <a:chExt cx="12192000" cy="46892"/>
          </a:xfrm>
        </p:grpSpPr>
        <p:sp>
          <p:nvSpPr>
            <p:cNvPr id="5" name="Rectangle 4">
              <a:extLst>
                <a:ext uri="{FF2B5EF4-FFF2-40B4-BE49-F238E27FC236}">
                  <a16:creationId xmlns:a16="http://schemas.microsoft.com/office/drawing/2014/main" id="{72A8BFE9-D421-3BA2-83A2-122C7797C16E}"/>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263BE863-F695-9271-BF26-6FF9A557C5ED}"/>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DD2BCB1-6513-5131-1892-786BA8DB9642}"/>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CAD5923-F468-A5A1-1C8E-E2C6CA93878C}"/>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D6194320-B25C-691D-81F8-D87B37BEC10B}"/>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6C0055C-0691-01AD-9024-31B66AE2AC26}"/>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682BB68-8307-B2A2-6560-F59D2A8FB84F}"/>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F665D95-54C2-ABF6-C56C-81BEACB62343}"/>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AD9EDD0-BB38-6B5C-D69C-3A04AC358AAB}"/>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AD005C5-150E-0398-0741-1DC4C73496F2}"/>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2D206FAE-EE70-30FF-B6C1-79EC0CC14179}"/>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F98F6AF5-0E0E-7EA9-3A58-343DE28890CB}"/>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CA15950-DC6E-B97B-6081-389849F76AF0}"/>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2B736588-478E-6B27-A7C4-911554FB5AE1}"/>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4AC49382-C124-3163-6F5A-2D5C0F55A8AC}"/>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80522BE-4ED1-5A96-0BF0-1F5AEBB245C1}"/>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D7DD6B37-CDC5-EB80-A1FA-CDB01DCD68E3}"/>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3F90DEB-B1D0-2F67-9AC1-96A0E53AE5AF}"/>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1CE95395-AE99-36A2-E0D4-8B2056AA3A5B}"/>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3A93C13-FC57-E837-B3C8-BC853E3547C5}"/>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 name="Group 26">
            <a:extLst>
              <a:ext uri="{FF2B5EF4-FFF2-40B4-BE49-F238E27FC236}">
                <a16:creationId xmlns:a16="http://schemas.microsoft.com/office/drawing/2014/main" id="{ADA254DD-6A47-A5CA-186B-C4525DE39EF3}"/>
              </a:ext>
            </a:extLst>
          </p:cNvPr>
          <p:cNvGrpSpPr/>
          <p:nvPr/>
        </p:nvGrpSpPr>
        <p:grpSpPr>
          <a:xfrm>
            <a:off x="0" y="-13252"/>
            <a:ext cx="12192000" cy="1230489"/>
            <a:chOff x="0" y="-13252"/>
            <a:chExt cx="12192000" cy="1230489"/>
          </a:xfrm>
        </p:grpSpPr>
        <p:sp>
          <p:nvSpPr>
            <p:cNvPr id="30" name="Rectangle 29">
              <a:extLst>
                <a:ext uri="{FF2B5EF4-FFF2-40B4-BE49-F238E27FC236}">
                  <a16:creationId xmlns:a16="http://schemas.microsoft.com/office/drawing/2014/main" id="{FDF09384-AE72-4B77-64BA-ABE54A3337AC}"/>
                </a:ext>
              </a:extLst>
            </p:cNvPr>
            <p:cNvSpPr/>
            <p:nvPr/>
          </p:nvSpPr>
          <p:spPr>
            <a:xfrm>
              <a:off x="0" y="-13252"/>
              <a:ext cx="12192000" cy="1230489"/>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E77F5D-BD69-DA68-15F1-971A536005D4}"/>
                </a:ext>
              </a:extLst>
            </p:cNvPr>
            <p:cNvSpPr txBox="1"/>
            <p:nvPr/>
          </p:nvSpPr>
          <p:spPr>
            <a:xfrm>
              <a:off x="1030415" y="324993"/>
              <a:ext cx="3401893" cy="553998"/>
            </a:xfrm>
            <a:prstGeom prst="rect">
              <a:avLst/>
            </a:prstGeom>
            <a:noFill/>
          </p:spPr>
          <p:txBody>
            <a:bodyPr wrap="none" rtlCol="0">
              <a:spAutoFit/>
            </a:bodyPr>
            <a:lstStyle/>
            <a:p>
              <a:r>
                <a:rPr lang="en-US" sz="3000" b="1" dirty="0">
                  <a:solidFill>
                    <a:schemeClr val="bg1"/>
                  </a:solidFill>
                  <a:latin typeface="Merriweather" pitchFamily="2" charset="77"/>
                </a:rPr>
                <a:t>Chart indicators</a:t>
              </a:r>
              <a:endParaRPr lang="en-US" sz="3000" dirty="0">
                <a:solidFill>
                  <a:schemeClr val="bg1"/>
                </a:solidFill>
                <a:latin typeface="Merriweather" pitchFamily="2" charset="77"/>
              </a:endParaRPr>
            </a:p>
          </p:txBody>
        </p:sp>
      </p:grpSp>
      <p:pic>
        <p:nvPicPr>
          <p:cNvPr id="2" name="Picture 1" descr="Icon&#10;&#10;Description automatically generated">
            <a:extLst>
              <a:ext uri="{FF2B5EF4-FFF2-40B4-BE49-F238E27FC236}">
                <a16:creationId xmlns:a16="http://schemas.microsoft.com/office/drawing/2014/main" id="{2F7C7E8D-10C2-EDF3-3DB8-819B2C15D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812" y="5598885"/>
            <a:ext cx="1581530" cy="542098"/>
          </a:xfrm>
          <a:prstGeom prst="rect">
            <a:avLst/>
          </a:prstGeom>
        </p:spPr>
      </p:pic>
      <p:sp>
        <p:nvSpPr>
          <p:cNvPr id="33" name="TextBox 32">
            <a:extLst>
              <a:ext uri="{FF2B5EF4-FFF2-40B4-BE49-F238E27FC236}">
                <a16:creationId xmlns:a16="http://schemas.microsoft.com/office/drawing/2014/main" id="{755D8649-3664-8ADC-341A-43A7C30C73C9}"/>
              </a:ext>
            </a:extLst>
          </p:cNvPr>
          <p:cNvSpPr txBox="1"/>
          <p:nvPr/>
        </p:nvSpPr>
        <p:spPr>
          <a:xfrm>
            <a:off x="1006497" y="1447177"/>
            <a:ext cx="7974217" cy="880369"/>
          </a:xfrm>
          <a:prstGeom prst="rect">
            <a:avLst/>
          </a:prstGeom>
          <a:noFill/>
        </p:spPr>
        <p:txBody>
          <a:bodyPr wrap="square" rtlCol="0">
            <a:spAutoFit/>
          </a:bodyPr>
          <a:lstStyle/>
          <a:p>
            <a:pPr>
              <a:lnSpc>
                <a:spcPct val="150000"/>
              </a:lnSpc>
            </a:pPr>
            <a:r>
              <a:rPr lang="en-IN" i="1" dirty="0"/>
              <a:t>Newspapers, popular financial websites, social media platforms, even TikTok is filled with stock market advice.</a:t>
            </a:r>
          </a:p>
        </p:txBody>
      </p:sp>
      <p:sp>
        <p:nvSpPr>
          <p:cNvPr id="3" name="TextBox 2">
            <a:extLst>
              <a:ext uri="{FF2B5EF4-FFF2-40B4-BE49-F238E27FC236}">
                <a16:creationId xmlns:a16="http://schemas.microsoft.com/office/drawing/2014/main" id="{AE3E31EB-A309-E3CD-A70D-65939353E1F6}"/>
              </a:ext>
            </a:extLst>
          </p:cNvPr>
          <p:cNvSpPr txBox="1"/>
          <p:nvPr/>
        </p:nvSpPr>
        <p:spPr>
          <a:xfrm>
            <a:off x="1047591" y="2512184"/>
            <a:ext cx="8897356" cy="17113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There were 100s of technical analysis articles published on popular financial platforms</a:t>
            </a:r>
          </a:p>
          <a:p>
            <a:pPr marL="285750" indent="-285750">
              <a:lnSpc>
                <a:spcPct val="150000"/>
              </a:lnSpc>
              <a:buFont typeface="Arial" panose="020B0604020202020204" pitchFamily="34" charset="0"/>
              <a:buChar char="•"/>
            </a:pPr>
            <a:r>
              <a:rPr lang="en-US" dirty="0"/>
              <a:t>Proponents of chart indicators say that emotions drive markets and creates patterns</a:t>
            </a:r>
          </a:p>
          <a:p>
            <a:pPr marL="285750" indent="-285750">
              <a:lnSpc>
                <a:spcPct val="150000"/>
              </a:lnSpc>
              <a:buFont typeface="Arial" panose="020B0604020202020204" pitchFamily="34" charset="0"/>
              <a:buChar char="•"/>
            </a:pPr>
            <a:r>
              <a:rPr lang="en-US" dirty="0"/>
              <a:t>They believe these chart patterns help in predicting market movement</a:t>
            </a:r>
          </a:p>
          <a:p>
            <a:pPr marL="285750" indent="-285750">
              <a:lnSpc>
                <a:spcPct val="150000"/>
              </a:lnSpc>
              <a:buFont typeface="Arial" panose="020B0604020202020204" pitchFamily="34" charset="0"/>
              <a:buChar char="•"/>
            </a:pPr>
            <a:r>
              <a:rPr lang="en-US" dirty="0"/>
              <a:t>Ex: Golden Cross, Double Bottoms, etc.</a:t>
            </a:r>
          </a:p>
        </p:txBody>
      </p:sp>
      <p:sp>
        <p:nvSpPr>
          <p:cNvPr id="25" name="TextBox 24">
            <a:extLst>
              <a:ext uri="{FF2B5EF4-FFF2-40B4-BE49-F238E27FC236}">
                <a16:creationId xmlns:a16="http://schemas.microsoft.com/office/drawing/2014/main" id="{2E3B65CD-BE23-E419-A175-FE2F9BC3047F}"/>
              </a:ext>
            </a:extLst>
          </p:cNvPr>
          <p:cNvSpPr txBox="1"/>
          <p:nvPr/>
        </p:nvSpPr>
        <p:spPr>
          <a:xfrm>
            <a:off x="906844" y="4474919"/>
            <a:ext cx="7974217" cy="880369"/>
          </a:xfrm>
          <a:prstGeom prst="rect">
            <a:avLst/>
          </a:prstGeom>
          <a:noFill/>
        </p:spPr>
        <p:txBody>
          <a:bodyPr wrap="square" rtlCol="0">
            <a:spAutoFit/>
          </a:bodyPr>
          <a:lstStyle/>
          <a:p>
            <a:pPr>
              <a:lnSpc>
                <a:spcPct val="150000"/>
              </a:lnSpc>
            </a:pPr>
            <a:r>
              <a:rPr lang="en-IN" i="1" dirty="0"/>
              <a:t>Can these technical indicators pattern help in predicting the stock market movement?</a:t>
            </a:r>
          </a:p>
        </p:txBody>
      </p:sp>
    </p:spTree>
    <p:extLst>
      <p:ext uri="{BB962C8B-B14F-4D97-AF65-F5344CB8AC3E}">
        <p14:creationId xmlns:p14="http://schemas.microsoft.com/office/powerpoint/2010/main" val="939352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D9EA4E-32EF-81DF-1D18-12801FCED2B4}"/>
              </a:ext>
            </a:extLst>
          </p:cNvPr>
          <p:cNvGrpSpPr/>
          <p:nvPr/>
        </p:nvGrpSpPr>
        <p:grpSpPr>
          <a:xfrm>
            <a:off x="0" y="6811108"/>
            <a:ext cx="12192000" cy="46892"/>
            <a:chOff x="0" y="6811108"/>
            <a:chExt cx="12192000" cy="46892"/>
          </a:xfrm>
        </p:grpSpPr>
        <p:sp>
          <p:nvSpPr>
            <p:cNvPr id="5" name="Rectangle 4">
              <a:extLst>
                <a:ext uri="{FF2B5EF4-FFF2-40B4-BE49-F238E27FC236}">
                  <a16:creationId xmlns:a16="http://schemas.microsoft.com/office/drawing/2014/main" id="{72A8BFE9-D421-3BA2-83A2-122C7797C16E}"/>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263BE863-F695-9271-BF26-6FF9A557C5ED}"/>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DD2BCB1-6513-5131-1892-786BA8DB9642}"/>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CAD5923-F468-A5A1-1C8E-E2C6CA93878C}"/>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D6194320-B25C-691D-81F8-D87B37BEC10B}"/>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6C0055C-0691-01AD-9024-31B66AE2AC26}"/>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682BB68-8307-B2A2-6560-F59D2A8FB84F}"/>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F665D95-54C2-ABF6-C56C-81BEACB62343}"/>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AD9EDD0-BB38-6B5C-D69C-3A04AC358AAB}"/>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AD005C5-150E-0398-0741-1DC4C73496F2}"/>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2D206FAE-EE70-30FF-B6C1-79EC0CC14179}"/>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F98F6AF5-0E0E-7EA9-3A58-343DE28890CB}"/>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CA15950-DC6E-B97B-6081-389849F76AF0}"/>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2B736588-478E-6B27-A7C4-911554FB5AE1}"/>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4AC49382-C124-3163-6F5A-2D5C0F55A8AC}"/>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80522BE-4ED1-5A96-0BF0-1F5AEBB245C1}"/>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D7DD6B37-CDC5-EB80-A1FA-CDB01DCD68E3}"/>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3F90DEB-B1D0-2F67-9AC1-96A0E53AE5AF}"/>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1CE95395-AE99-36A2-E0D4-8B2056AA3A5B}"/>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3A93C13-FC57-E837-B3C8-BC853E3547C5}"/>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 name="Group 26">
            <a:extLst>
              <a:ext uri="{FF2B5EF4-FFF2-40B4-BE49-F238E27FC236}">
                <a16:creationId xmlns:a16="http://schemas.microsoft.com/office/drawing/2014/main" id="{ADA254DD-6A47-A5CA-186B-C4525DE39EF3}"/>
              </a:ext>
            </a:extLst>
          </p:cNvPr>
          <p:cNvGrpSpPr/>
          <p:nvPr/>
        </p:nvGrpSpPr>
        <p:grpSpPr>
          <a:xfrm>
            <a:off x="0" y="-13252"/>
            <a:ext cx="12192000" cy="1230489"/>
            <a:chOff x="0" y="-13252"/>
            <a:chExt cx="12192000" cy="1230489"/>
          </a:xfrm>
        </p:grpSpPr>
        <p:sp>
          <p:nvSpPr>
            <p:cNvPr id="30" name="Rectangle 29">
              <a:extLst>
                <a:ext uri="{FF2B5EF4-FFF2-40B4-BE49-F238E27FC236}">
                  <a16:creationId xmlns:a16="http://schemas.microsoft.com/office/drawing/2014/main" id="{FDF09384-AE72-4B77-64BA-ABE54A3337AC}"/>
                </a:ext>
              </a:extLst>
            </p:cNvPr>
            <p:cNvSpPr/>
            <p:nvPr/>
          </p:nvSpPr>
          <p:spPr>
            <a:xfrm>
              <a:off x="0" y="-13252"/>
              <a:ext cx="12192000" cy="1230489"/>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E77F5D-BD69-DA68-15F1-971A536005D4}"/>
                </a:ext>
              </a:extLst>
            </p:cNvPr>
            <p:cNvSpPr txBox="1"/>
            <p:nvPr/>
          </p:nvSpPr>
          <p:spPr>
            <a:xfrm>
              <a:off x="1030415" y="324993"/>
              <a:ext cx="6296917" cy="553998"/>
            </a:xfrm>
            <a:prstGeom prst="rect">
              <a:avLst/>
            </a:prstGeom>
            <a:noFill/>
          </p:spPr>
          <p:txBody>
            <a:bodyPr wrap="none" rtlCol="0">
              <a:spAutoFit/>
            </a:bodyPr>
            <a:lstStyle/>
            <a:p>
              <a:r>
                <a:rPr lang="en-US" sz="3000" b="1" dirty="0">
                  <a:solidFill>
                    <a:schemeClr val="bg1"/>
                  </a:solidFill>
                  <a:latin typeface="Merriweather" pitchFamily="2" charset="77"/>
                </a:rPr>
                <a:t>Chart indicators – Golden cross</a:t>
              </a:r>
              <a:endParaRPr lang="en-US" sz="3000" dirty="0">
                <a:solidFill>
                  <a:schemeClr val="bg1"/>
                </a:solidFill>
                <a:latin typeface="Merriweather" pitchFamily="2" charset="77"/>
              </a:endParaRPr>
            </a:p>
          </p:txBody>
        </p:sp>
      </p:grpSp>
      <p:pic>
        <p:nvPicPr>
          <p:cNvPr id="2" name="Picture 1" descr="Icon&#10;&#10;Description automatically generated">
            <a:extLst>
              <a:ext uri="{FF2B5EF4-FFF2-40B4-BE49-F238E27FC236}">
                <a16:creationId xmlns:a16="http://schemas.microsoft.com/office/drawing/2014/main" id="{2F7C7E8D-10C2-EDF3-3DB8-819B2C15D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812" y="5598885"/>
            <a:ext cx="1581530" cy="542098"/>
          </a:xfrm>
          <a:prstGeom prst="rect">
            <a:avLst/>
          </a:prstGeom>
        </p:spPr>
      </p:pic>
      <p:sp>
        <p:nvSpPr>
          <p:cNvPr id="33" name="TextBox 32">
            <a:extLst>
              <a:ext uri="{FF2B5EF4-FFF2-40B4-BE49-F238E27FC236}">
                <a16:creationId xmlns:a16="http://schemas.microsoft.com/office/drawing/2014/main" id="{755D8649-3664-8ADC-341A-43A7C30C73C9}"/>
              </a:ext>
            </a:extLst>
          </p:cNvPr>
          <p:cNvSpPr txBox="1"/>
          <p:nvPr/>
        </p:nvSpPr>
        <p:spPr>
          <a:xfrm>
            <a:off x="691085" y="1291057"/>
            <a:ext cx="10179007" cy="464871"/>
          </a:xfrm>
          <a:prstGeom prst="rect">
            <a:avLst/>
          </a:prstGeom>
          <a:noFill/>
        </p:spPr>
        <p:txBody>
          <a:bodyPr wrap="square" rtlCol="0">
            <a:spAutoFit/>
          </a:bodyPr>
          <a:lstStyle/>
          <a:p>
            <a:pPr>
              <a:lnSpc>
                <a:spcPct val="150000"/>
              </a:lnSpc>
            </a:pPr>
            <a:r>
              <a:rPr lang="en-US" i="1" dirty="0"/>
              <a:t>Golden cross occurs when a short-term indicator crosses a long-term trend. Ex: Simple moving average </a:t>
            </a:r>
            <a:endParaRPr lang="en-IN" i="1" dirty="0"/>
          </a:p>
        </p:txBody>
      </p:sp>
      <p:pic>
        <p:nvPicPr>
          <p:cNvPr id="28" name="Picture 27">
            <a:extLst>
              <a:ext uri="{FF2B5EF4-FFF2-40B4-BE49-F238E27FC236}">
                <a16:creationId xmlns:a16="http://schemas.microsoft.com/office/drawing/2014/main" id="{666B1194-20A8-E062-E6B6-C803BD611313}"/>
              </a:ext>
            </a:extLst>
          </p:cNvPr>
          <p:cNvPicPr>
            <a:picLocks noChangeAspect="1"/>
          </p:cNvPicPr>
          <p:nvPr/>
        </p:nvPicPr>
        <p:blipFill>
          <a:blip r:embed="rId4"/>
          <a:stretch>
            <a:fillRect/>
          </a:stretch>
        </p:blipFill>
        <p:spPr>
          <a:xfrm rot="5400000">
            <a:off x="1473360" y="566967"/>
            <a:ext cx="4622007" cy="7064163"/>
          </a:xfrm>
          <a:prstGeom prst="rect">
            <a:avLst/>
          </a:prstGeom>
        </p:spPr>
      </p:pic>
      <p:pic>
        <p:nvPicPr>
          <p:cNvPr id="26" name="Picture 25">
            <a:extLst>
              <a:ext uri="{FF2B5EF4-FFF2-40B4-BE49-F238E27FC236}">
                <a16:creationId xmlns:a16="http://schemas.microsoft.com/office/drawing/2014/main" id="{0C80AEBA-B189-C206-08FC-E2D7F9CE78E3}"/>
              </a:ext>
            </a:extLst>
          </p:cNvPr>
          <p:cNvPicPr>
            <a:picLocks noChangeAspect="1"/>
          </p:cNvPicPr>
          <p:nvPr/>
        </p:nvPicPr>
        <p:blipFill>
          <a:blip r:embed="rId5"/>
          <a:stretch>
            <a:fillRect/>
          </a:stretch>
        </p:blipFill>
        <p:spPr>
          <a:xfrm>
            <a:off x="7368545" y="1908501"/>
            <a:ext cx="4531798" cy="1520499"/>
          </a:xfrm>
          <a:prstGeom prst="rect">
            <a:avLst/>
          </a:prstGeom>
        </p:spPr>
      </p:pic>
      <p:pic>
        <p:nvPicPr>
          <p:cNvPr id="32" name="Picture 31">
            <a:extLst>
              <a:ext uri="{FF2B5EF4-FFF2-40B4-BE49-F238E27FC236}">
                <a16:creationId xmlns:a16="http://schemas.microsoft.com/office/drawing/2014/main" id="{0286DF82-C2A3-92C0-CFB2-5DB1F2E56539}"/>
              </a:ext>
            </a:extLst>
          </p:cNvPr>
          <p:cNvPicPr>
            <a:picLocks noChangeAspect="1"/>
          </p:cNvPicPr>
          <p:nvPr/>
        </p:nvPicPr>
        <p:blipFill>
          <a:blip r:embed="rId6"/>
          <a:stretch>
            <a:fillRect/>
          </a:stretch>
        </p:blipFill>
        <p:spPr>
          <a:xfrm>
            <a:off x="7409164" y="3579044"/>
            <a:ext cx="4491178" cy="1754956"/>
          </a:xfrm>
          <a:prstGeom prst="rect">
            <a:avLst/>
          </a:prstGeom>
        </p:spPr>
      </p:pic>
    </p:spTree>
    <p:extLst>
      <p:ext uri="{BB962C8B-B14F-4D97-AF65-F5344CB8AC3E}">
        <p14:creationId xmlns:p14="http://schemas.microsoft.com/office/powerpoint/2010/main" val="411322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D9EA4E-32EF-81DF-1D18-12801FCED2B4}"/>
              </a:ext>
            </a:extLst>
          </p:cNvPr>
          <p:cNvGrpSpPr/>
          <p:nvPr/>
        </p:nvGrpSpPr>
        <p:grpSpPr>
          <a:xfrm>
            <a:off x="0" y="6811108"/>
            <a:ext cx="12192000" cy="46892"/>
            <a:chOff x="0" y="6811108"/>
            <a:chExt cx="12192000" cy="46892"/>
          </a:xfrm>
        </p:grpSpPr>
        <p:sp>
          <p:nvSpPr>
            <p:cNvPr id="5" name="Rectangle 4">
              <a:extLst>
                <a:ext uri="{FF2B5EF4-FFF2-40B4-BE49-F238E27FC236}">
                  <a16:creationId xmlns:a16="http://schemas.microsoft.com/office/drawing/2014/main" id="{72A8BFE9-D421-3BA2-83A2-122C7797C16E}"/>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263BE863-F695-9271-BF26-6FF9A557C5ED}"/>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DD2BCB1-6513-5131-1892-786BA8DB9642}"/>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CAD5923-F468-A5A1-1C8E-E2C6CA93878C}"/>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D6194320-B25C-691D-81F8-D87B37BEC10B}"/>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6C0055C-0691-01AD-9024-31B66AE2AC26}"/>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682BB68-8307-B2A2-6560-F59D2A8FB84F}"/>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F665D95-54C2-ABF6-C56C-81BEACB62343}"/>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AD9EDD0-BB38-6B5C-D69C-3A04AC358AAB}"/>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AD005C5-150E-0398-0741-1DC4C73496F2}"/>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2D206FAE-EE70-30FF-B6C1-79EC0CC14179}"/>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F98F6AF5-0E0E-7EA9-3A58-343DE28890CB}"/>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CA15950-DC6E-B97B-6081-389849F76AF0}"/>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2B736588-478E-6B27-A7C4-911554FB5AE1}"/>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4AC49382-C124-3163-6F5A-2D5C0F55A8AC}"/>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80522BE-4ED1-5A96-0BF0-1F5AEBB245C1}"/>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D7DD6B37-CDC5-EB80-A1FA-CDB01DCD68E3}"/>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3F90DEB-B1D0-2F67-9AC1-96A0E53AE5AF}"/>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1CE95395-AE99-36A2-E0D4-8B2056AA3A5B}"/>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3A93C13-FC57-E837-B3C8-BC853E3547C5}"/>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 name="Group 26">
            <a:extLst>
              <a:ext uri="{FF2B5EF4-FFF2-40B4-BE49-F238E27FC236}">
                <a16:creationId xmlns:a16="http://schemas.microsoft.com/office/drawing/2014/main" id="{ADA254DD-6A47-A5CA-186B-C4525DE39EF3}"/>
              </a:ext>
            </a:extLst>
          </p:cNvPr>
          <p:cNvGrpSpPr/>
          <p:nvPr/>
        </p:nvGrpSpPr>
        <p:grpSpPr>
          <a:xfrm>
            <a:off x="0" y="-13252"/>
            <a:ext cx="12192000" cy="1230489"/>
            <a:chOff x="0" y="-13252"/>
            <a:chExt cx="12192000" cy="1230489"/>
          </a:xfrm>
        </p:grpSpPr>
        <p:sp>
          <p:nvSpPr>
            <p:cNvPr id="30" name="Rectangle 29">
              <a:extLst>
                <a:ext uri="{FF2B5EF4-FFF2-40B4-BE49-F238E27FC236}">
                  <a16:creationId xmlns:a16="http://schemas.microsoft.com/office/drawing/2014/main" id="{FDF09384-AE72-4B77-64BA-ABE54A3337AC}"/>
                </a:ext>
              </a:extLst>
            </p:cNvPr>
            <p:cNvSpPr/>
            <p:nvPr/>
          </p:nvSpPr>
          <p:spPr>
            <a:xfrm>
              <a:off x="0" y="-13252"/>
              <a:ext cx="12192000" cy="1230489"/>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E77F5D-BD69-DA68-15F1-971A536005D4}"/>
                </a:ext>
              </a:extLst>
            </p:cNvPr>
            <p:cNvSpPr txBox="1"/>
            <p:nvPr/>
          </p:nvSpPr>
          <p:spPr>
            <a:xfrm>
              <a:off x="1030415" y="324993"/>
              <a:ext cx="6296917" cy="553998"/>
            </a:xfrm>
            <a:prstGeom prst="rect">
              <a:avLst/>
            </a:prstGeom>
            <a:noFill/>
          </p:spPr>
          <p:txBody>
            <a:bodyPr wrap="none" rtlCol="0">
              <a:spAutoFit/>
            </a:bodyPr>
            <a:lstStyle/>
            <a:p>
              <a:r>
                <a:rPr lang="en-US" sz="3000" b="1" dirty="0">
                  <a:solidFill>
                    <a:schemeClr val="bg1"/>
                  </a:solidFill>
                  <a:latin typeface="Merriweather" pitchFamily="2" charset="77"/>
                </a:rPr>
                <a:t>Chart indicators – Golden cross</a:t>
              </a:r>
              <a:endParaRPr lang="en-US" sz="3000" dirty="0">
                <a:solidFill>
                  <a:schemeClr val="bg1"/>
                </a:solidFill>
                <a:latin typeface="Merriweather" pitchFamily="2" charset="77"/>
              </a:endParaRPr>
            </a:p>
          </p:txBody>
        </p:sp>
      </p:grpSp>
      <p:pic>
        <p:nvPicPr>
          <p:cNvPr id="2" name="Picture 1" descr="Icon&#10;&#10;Description automatically generated">
            <a:extLst>
              <a:ext uri="{FF2B5EF4-FFF2-40B4-BE49-F238E27FC236}">
                <a16:creationId xmlns:a16="http://schemas.microsoft.com/office/drawing/2014/main" id="{2F7C7E8D-10C2-EDF3-3DB8-819B2C15D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812" y="5598885"/>
            <a:ext cx="1581530" cy="542098"/>
          </a:xfrm>
          <a:prstGeom prst="rect">
            <a:avLst/>
          </a:prstGeom>
        </p:spPr>
      </p:pic>
      <p:sp>
        <p:nvSpPr>
          <p:cNvPr id="33" name="TextBox 32">
            <a:extLst>
              <a:ext uri="{FF2B5EF4-FFF2-40B4-BE49-F238E27FC236}">
                <a16:creationId xmlns:a16="http://schemas.microsoft.com/office/drawing/2014/main" id="{755D8649-3664-8ADC-341A-43A7C30C73C9}"/>
              </a:ext>
            </a:extLst>
          </p:cNvPr>
          <p:cNvSpPr txBox="1"/>
          <p:nvPr/>
        </p:nvSpPr>
        <p:spPr>
          <a:xfrm>
            <a:off x="691086" y="1291057"/>
            <a:ext cx="9707283" cy="1295868"/>
          </a:xfrm>
          <a:prstGeom prst="rect">
            <a:avLst/>
          </a:prstGeom>
          <a:noFill/>
        </p:spPr>
        <p:txBody>
          <a:bodyPr wrap="square" rtlCol="0">
            <a:spAutoFit/>
          </a:bodyPr>
          <a:lstStyle/>
          <a:p>
            <a:pPr>
              <a:lnSpc>
                <a:spcPct val="150000"/>
              </a:lnSpc>
            </a:pPr>
            <a:r>
              <a:rPr lang="en-US" i="1" dirty="0"/>
              <a:t>We examined Golden cross across Nifty 50 securities. The following are the results during the period Jan 1, 2016, to June 30, 2022. Every time the market exhibited Golden cross, we took long position, and reversed when the reverse happened.</a:t>
            </a:r>
            <a:endParaRPr lang="en-IN" i="1" dirty="0"/>
          </a:p>
        </p:txBody>
      </p:sp>
      <p:graphicFrame>
        <p:nvGraphicFramePr>
          <p:cNvPr id="3" name="Table 24">
            <a:extLst>
              <a:ext uri="{FF2B5EF4-FFF2-40B4-BE49-F238E27FC236}">
                <a16:creationId xmlns:a16="http://schemas.microsoft.com/office/drawing/2014/main" id="{9B8FF067-5888-B1A5-158B-A2A0D9C23D04}"/>
              </a:ext>
            </a:extLst>
          </p:cNvPr>
          <p:cNvGraphicFramePr>
            <a:graphicFrameLocks noGrp="1"/>
          </p:cNvGraphicFramePr>
          <p:nvPr>
            <p:extLst>
              <p:ext uri="{D42A27DB-BD31-4B8C-83A1-F6EECF244321}">
                <p14:modId xmlns:p14="http://schemas.microsoft.com/office/powerpoint/2010/main" val="1282034816"/>
              </p:ext>
            </p:extLst>
          </p:nvPr>
        </p:nvGraphicFramePr>
        <p:xfrm>
          <a:off x="765648" y="2844816"/>
          <a:ext cx="6516895" cy="2225040"/>
        </p:xfrm>
        <a:graphic>
          <a:graphicData uri="http://schemas.openxmlformats.org/drawingml/2006/table">
            <a:tbl>
              <a:tblPr>
                <a:tableStyleId>{BC89EF96-8CEA-46FF-86C4-4CE0E7609802}</a:tableStyleId>
              </a:tblPr>
              <a:tblGrid>
                <a:gridCol w="4064000">
                  <a:extLst>
                    <a:ext uri="{9D8B030D-6E8A-4147-A177-3AD203B41FA5}">
                      <a16:colId xmlns:a16="http://schemas.microsoft.com/office/drawing/2014/main" val="4072927532"/>
                    </a:ext>
                  </a:extLst>
                </a:gridCol>
                <a:gridCol w="2452895">
                  <a:extLst>
                    <a:ext uri="{9D8B030D-6E8A-4147-A177-3AD203B41FA5}">
                      <a16:colId xmlns:a16="http://schemas.microsoft.com/office/drawing/2014/main" val="1198434328"/>
                    </a:ext>
                  </a:extLst>
                </a:gridCol>
              </a:tblGrid>
              <a:tr h="370840">
                <a:tc>
                  <a:txBody>
                    <a:bodyPr/>
                    <a:lstStyle/>
                    <a:p>
                      <a:r>
                        <a:rPr lang="en-IN" dirty="0"/>
                        <a:t>Period of Evaluation</a:t>
                      </a:r>
                    </a:p>
                  </a:txBody>
                  <a:tcPr/>
                </a:tc>
                <a:tc>
                  <a:txBody>
                    <a:bodyPr/>
                    <a:lstStyle/>
                    <a:p>
                      <a:r>
                        <a:rPr lang="en-IN" dirty="0"/>
                        <a:t>1/1/2016 – 30/06/2022</a:t>
                      </a:r>
                    </a:p>
                  </a:txBody>
                  <a:tcPr/>
                </a:tc>
                <a:extLst>
                  <a:ext uri="{0D108BD9-81ED-4DB2-BD59-A6C34878D82A}">
                    <a16:rowId xmlns:a16="http://schemas.microsoft.com/office/drawing/2014/main" val="2063533771"/>
                  </a:ext>
                </a:extLst>
              </a:tr>
              <a:tr h="370840">
                <a:tc>
                  <a:txBody>
                    <a:bodyPr/>
                    <a:lstStyle/>
                    <a:p>
                      <a:r>
                        <a:rPr lang="en-IN" dirty="0"/>
                        <a:t>Number of completed Trades</a:t>
                      </a:r>
                    </a:p>
                  </a:txBody>
                  <a:tcPr/>
                </a:tc>
                <a:tc>
                  <a:txBody>
                    <a:bodyPr/>
                    <a:lstStyle/>
                    <a:p>
                      <a:r>
                        <a:rPr lang="en-IN" dirty="0"/>
                        <a:t>514</a:t>
                      </a:r>
                    </a:p>
                  </a:txBody>
                  <a:tcPr/>
                </a:tc>
                <a:extLst>
                  <a:ext uri="{0D108BD9-81ED-4DB2-BD59-A6C34878D82A}">
                    <a16:rowId xmlns:a16="http://schemas.microsoft.com/office/drawing/2014/main" val="2466211169"/>
                  </a:ext>
                </a:extLst>
              </a:tr>
              <a:tr h="370840">
                <a:tc>
                  <a:txBody>
                    <a:bodyPr/>
                    <a:lstStyle/>
                    <a:p>
                      <a:r>
                        <a:rPr lang="en-IN" dirty="0"/>
                        <a:t>Profitable Trades</a:t>
                      </a:r>
                    </a:p>
                  </a:txBody>
                  <a:tcPr/>
                </a:tc>
                <a:tc>
                  <a:txBody>
                    <a:bodyPr/>
                    <a:lstStyle/>
                    <a:p>
                      <a:r>
                        <a:rPr lang="en-IN" dirty="0"/>
                        <a:t>205</a:t>
                      </a:r>
                    </a:p>
                  </a:txBody>
                  <a:tcPr/>
                </a:tc>
                <a:extLst>
                  <a:ext uri="{0D108BD9-81ED-4DB2-BD59-A6C34878D82A}">
                    <a16:rowId xmlns:a16="http://schemas.microsoft.com/office/drawing/2014/main" val="2165948241"/>
                  </a:ext>
                </a:extLst>
              </a:tr>
              <a:tr h="370840">
                <a:tc>
                  <a:txBody>
                    <a:bodyPr/>
                    <a:lstStyle/>
                    <a:p>
                      <a:r>
                        <a:rPr lang="en-IN" dirty="0"/>
                        <a:t>Unprofitable Trades</a:t>
                      </a:r>
                    </a:p>
                  </a:txBody>
                  <a:tcPr/>
                </a:tc>
                <a:tc>
                  <a:txBody>
                    <a:bodyPr/>
                    <a:lstStyle/>
                    <a:p>
                      <a:r>
                        <a:rPr lang="en-IN" dirty="0"/>
                        <a:t>309</a:t>
                      </a:r>
                    </a:p>
                  </a:txBody>
                  <a:tcPr/>
                </a:tc>
                <a:extLst>
                  <a:ext uri="{0D108BD9-81ED-4DB2-BD59-A6C34878D82A}">
                    <a16:rowId xmlns:a16="http://schemas.microsoft.com/office/drawing/2014/main" val="4221381586"/>
                  </a:ext>
                </a:extLst>
              </a:tr>
              <a:tr h="370840">
                <a:tc>
                  <a:txBody>
                    <a:bodyPr/>
                    <a:lstStyle/>
                    <a:p>
                      <a:r>
                        <a:rPr lang="en-IN" dirty="0"/>
                        <a:t>Total profit over period</a:t>
                      </a:r>
                    </a:p>
                  </a:txBody>
                  <a:tcPr/>
                </a:tc>
                <a:tc>
                  <a:txBody>
                    <a:bodyPr/>
                    <a:lstStyle/>
                    <a:p>
                      <a:r>
                        <a:rPr lang="en-IN" dirty="0"/>
                        <a:t>35%</a:t>
                      </a:r>
                    </a:p>
                  </a:txBody>
                  <a:tcPr/>
                </a:tc>
                <a:extLst>
                  <a:ext uri="{0D108BD9-81ED-4DB2-BD59-A6C34878D82A}">
                    <a16:rowId xmlns:a16="http://schemas.microsoft.com/office/drawing/2014/main" val="2561935503"/>
                  </a:ext>
                </a:extLst>
              </a:tr>
              <a:tr h="370840">
                <a:tc>
                  <a:txBody>
                    <a:bodyPr/>
                    <a:lstStyle/>
                    <a:p>
                      <a:r>
                        <a:rPr lang="en-IN" dirty="0"/>
                        <a:t>Nifty return over the period</a:t>
                      </a:r>
                    </a:p>
                  </a:txBody>
                  <a:tcPr/>
                </a:tc>
                <a:tc>
                  <a:txBody>
                    <a:bodyPr/>
                    <a:lstStyle/>
                    <a:p>
                      <a:r>
                        <a:rPr lang="en-IN" dirty="0"/>
                        <a:t>108%</a:t>
                      </a:r>
                    </a:p>
                  </a:txBody>
                  <a:tcPr/>
                </a:tc>
                <a:extLst>
                  <a:ext uri="{0D108BD9-81ED-4DB2-BD59-A6C34878D82A}">
                    <a16:rowId xmlns:a16="http://schemas.microsoft.com/office/drawing/2014/main" val="1078956186"/>
                  </a:ext>
                </a:extLst>
              </a:tr>
            </a:tbl>
          </a:graphicData>
        </a:graphic>
      </p:graphicFrame>
      <p:sp>
        <p:nvSpPr>
          <p:cNvPr id="25" name="TextBox 24">
            <a:extLst>
              <a:ext uri="{FF2B5EF4-FFF2-40B4-BE49-F238E27FC236}">
                <a16:creationId xmlns:a16="http://schemas.microsoft.com/office/drawing/2014/main" id="{15B034EF-EC2E-B258-32B6-9FBDAB2BEDF2}"/>
              </a:ext>
            </a:extLst>
          </p:cNvPr>
          <p:cNvSpPr txBox="1"/>
          <p:nvPr/>
        </p:nvSpPr>
        <p:spPr>
          <a:xfrm>
            <a:off x="775380" y="5500602"/>
            <a:ext cx="4269711" cy="369332"/>
          </a:xfrm>
          <a:prstGeom prst="rect">
            <a:avLst/>
          </a:prstGeom>
          <a:noFill/>
        </p:spPr>
        <p:txBody>
          <a:bodyPr wrap="square" rtlCol="0">
            <a:spAutoFit/>
          </a:bodyPr>
          <a:lstStyle/>
          <a:p>
            <a:r>
              <a:rPr lang="en-IN" dirty="0"/>
              <a:t>*Nifty 50 securities Golden Cross Trades</a:t>
            </a:r>
          </a:p>
        </p:txBody>
      </p:sp>
    </p:spTree>
    <p:extLst>
      <p:ext uri="{BB962C8B-B14F-4D97-AF65-F5344CB8AC3E}">
        <p14:creationId xmlns:p14="http://schemas.microsoft.com/office/powerpoint/2010/main" val="2573495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D9EA4E-32EF-81DF-1D18-12801FCED2B4}"/>
              </a:ext>
            </a:extLst>
          </p:cNvPr>
          <p:cNvGrpSpPr/>
          <p:nvPr/>
        </p:nvGrpSpPr>
        <p:grpSpPr>
          <a:xfrm>
            <a:off x="0" y="6811108"/>
            <a:ext cx="12192000" cy="46892"/>
            <a:chOff x="0" y="6811108"/>
            <a:chExt cx="12192000" cy="46892"/>
          </a:xfrm>
        </p:grpSpPr>
        <p:sp>
          <p:nvSpPr>
            <p:cNvPr id="5" name="Rectangle 4">
              <a:extLst>
                <a:ext uri="{FF2B5EF4-FFF2-40B4-BE49-F238E27FC236}">
                  <a16:creationId xmlns:a16="http://schemas.microsoft.com/office/drawing/2014/main" id="{72A8BFE9-D421-3BA2-83A2-122C7797C16E}"/>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263BE863-F695-9271-BF26-6FF9A557C5ED}"/>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DD2BCB1-6513-5131-1892-786BA8DB9642}"/>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CAD5923-F468-A5A1-1C8E-E2C6CA93878C}"/>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D6194320-B25C-691D-81F8-D87B37BEC10B}"/>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6C0055C-0691-01AD-9024-31B66AE2AC26}"/>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682BB68-8307-B2A2-6560-F59D2A8FB84F}"/>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F665D95-54C2-ABF6-C56C-81BEACB62343}"/>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AD9EDD0-BB38-6B5C-D69C-3A04AC358AAB}"/>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AD005C5-150E-0398-0741-1DC4C73496F2}"/>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2D206FAE-EE70-30FF-B6C1-79EC0CC14179}"/>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F98F6AF5-0E0E-7EA9-3A58-343DE28890CB}"/>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CA15950-DC6E-B97B-6081-389849F76AF0}"/>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2B736588-478E-6B27-A7C4-911554FB5AE1}"/>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4AC49382-C124-3163-6F5A-2D5C0F55A8AC}"/>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80522BE-4ED1-5A96-0BF0-1F5AEBB245C1}"/>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D7DD6B37-CDC5-EB80-A1FA-CDB01DCD68E3}"/>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3F90DEB-B1D0-2F67-9AC1-96A0E53AE5AF}"/>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1CE95395-AE99-36A2-E0D4-8B2056AA3A5B}"/>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3A93C13-FC57-E837-B3C8-BC853E3547C5}"/>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 name="Group 26">
            <a:extLst>
              <a:ext uri="{FF2B5EF4-FFF2-40B4-BE49-F238E27FC236}">
                <a16:creationId xmlns:a16="http://schemas.microsoft.com/office/drawing/2014/main" id="{ADA254DD-6A47-A5CA-186B-C4525DE39EF3}"/>
              </a:ext>
            </a:extLst>
          </p:cNvPr>
          <p:cNvGrpSpPr/>
          <p:nvPr/>
        </p:nvGrpSpPr>
        <p:grpSpPr>
          <a:xfrm>
            <a:off x="0" y="-13252"/>
            <a:ext cx="12192000" cy="1230489"/>
            <a:chOff x="0" y="-13252"/>
            <a:chExt cx="12192000" cy="1230489"/>
          </a:xfrm>
        </p:grpSpPr>
        <p:sp>
          <p:nvSpPr>
            <p:cNvPr id="30" name="Rectangle 29">
              <a:extLst>
                <a:ext uri="{FF2B5EF4-FFF2-40B4-BE49-F238E27FC236}">
                  <a16:creationId xmlns:a16="http://schemas.microsoft.com/office/drawing/2014/main" id="{FDF09384-AE72-4B77-64BA-ABE54A3337AC}"/>
                </a:ext>
              </a:extLst>
            </p:cNvPr>
            <p:cNvSpPr/>
            <p:nvPr/>
          </p:nvSpPr>
          <p:spPr>
            <a:xfrm>
              <a:off x="0" y="-13252"/>
              <a:ext cx="12192000" cy="1230489"/>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E77F5D-BD69-DA68-15F1-971A536005D4}"/>
                </a:ext>
              </a:extLst>
            </p:cNvPr>
            <p:cNvSpPr txBox="1"/>
            <p:nvPr/>
          </p:nvSpPr>
          <p:spPr>
            <a:xfrm>
              <a:off x="638529" y="324993"/>
              <a:ext cx="10113666" cy="553998"/>
            </a:xfrm>
            <a:prstGeom prst="rect">
              <a:avLst/>
            </a:prstGeom>
            <a:noFill/>
          </p:spPr>
          <p:txBody>
            <a:bodyPr wrap="none" rtlCol="0">
              <a:spAutoFit/>
            </a:bodyPr>
            <a:lstStyle/>
            <a:p>
              <a:r>
                <a:rPr lang="en-US" sz="3000" b="1" dirty="0">
                  <a:solidFill>
                    <a:schemeClr val="bg1"/>
                  </a:solidFill>
                  <a:latin typeface="Merriweather" pitchFamily="2" charset="77"/>
                </a:rPr>
                <a:t>Chart indicators – Relative Strength indicator (RSI)</a:t>
              </a:r>
              <a:endParaRPr lang="en-US" sz="3000" dirty="0">
                <a:solidFill>
                  <a:schemeClr val="bg1"/>
                </a:solidFill>
                <a:latin typeface="Merriweather" pitchFamily="2" charset="77"/>
              </a:endParaRPr>
            </a:p>
          </p:txBody>
        </p:sp>
      </p:grpSp>
      <p:pic>
        <p:nvPicPr>
          <p:cNvPr id="2" name="Picture 1" descr="Icon&#10;&#10;Description automatically generated">
            <a:extLst>
              <a:ext uri="{FF2B5EF4-FFF2-40B4-BE49-F238E27FC236}">
                <a16:creationId xmlns:a16="http://schemas.microsoft.com/office/drawing/2014/main" id="{2F7C7E8D-10C2-EDF3-3DB8-819B2C15D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812" y="5598885"/>
            <a:ext cx="1581530" cy="542098"/>
          </a:xfrm>
          <a:prstGeom prst="rect">
            <a:avLst/>
          </a:prstGeom>
        </p:spPr>
      </p:pic>
      <p:sp>
        <p:nvSpPr>
          <p:cNvPr id="33" name="TextBox 32">
            <a:extLst>
              <a:ext uri="{FF2B5EF4-FFF2-40B4-BE49-F238E27FC236}">
                <a16:creationId xmlns:a16="http://schemas.microsoft.com/office/drawing/2014/main" id="{755D8649-3664-8ADC-341A-43A7C30C73C9}"/>
              </a:ext>
            </a:extLst>
          </p:cNvPr>
          <p:cNvSpPr txBox="1"/>
          <p:nvPr/>
        </p:nvSpPr>
        <p:spPr>
          <a:xfrm>
            <a:off x="244770" y="1236628"/>
            <a:ext cx="11402944" cy="880369"/>
          </a:xfrm>
          <a:prstGeom prst="rect">
            <a:avLst/>
          </a:prstGeom>
          <a:noFill/>
        </p:spPr>
        <p:txBody>
          <a:bodyPr wrap="square" rtlCol="0">
            <a:spAutoFit/>
          </a:bodyPr>
          <a:lstStyle/>
          <a:p>
            <a:pPr>
              <a:lnSpc>
                <a:spcPct val="150000"/>
              </a:lnSpc>
            </a:pPr>
            <a:r>
              <a:rPr lang="en-US" i="1" dirty="0"/>
              <a:t>RSI is a momentum indicator, uses average profit of periods with price increase and decrease in recent past to determine whether the stock is overbought or oversold. In this analysis we used 30% cutoff for buy signal and 70% for a sell.</a:t>
            </a:r>
            <a:endParaRPr lang="en-IN" i="1" dirty="0"/>
          </a:p>
        </p:txBody>
      </p:sp>
      <p:pic>
        <p:nvPicPr>
          <p:cNvPr id="25" name="Picture 24">
            <a:extLst>
              <a:ext uri="{FF2B5EF4-FFF2-40B4-BE49-F238E27FC236}">
                <a16:creationId xmlns:a16="http://schemas.microsoft.com/office/drawing/2014/main" id="{AB103E57-CB0A-7865-C1F8-B7D4318FFCB4}"/>
              </a:ext>
            </a:extLst>
          </p:cNvPr>
          <p:cNvPicPr>
            <a:picLocks noChangeAspect="1"/>
          </p:cNvPicPr>
          <p:nvPr/>
        </p:nvPicPr>
        <p:blipFill>
          <a:blip r:embed="rId4"/>
          <a:stretch>
            <a:fillRect/>
          </a:stretch>
        </p:blipFill>
        <p:spPr>
          <a:xfrm rot="5400000">
            <a:off x="1209809" y="1020559"/>
            <a:ext cx="4434392" cy="6753137"/>
          </a:xfrm>
          <a:prstGeom prst="rect">
            <a:avLst/>
          </a:prstGeom>
        </p:spPr>
      </p:pic>
      <p:graphicFrame>
        <p:nvGraphicFramePr>
          <p:cNvPr id="31" name="Table 24">
            <a:extLst>
              <a:ext uri="{FF2B5EF4-FFF2-40B4-BE49-F238E27FC236}">
                <a16:creationId xmlns:a16="http://schemas.microsoft.com/office/drawing/2014/main" id="{A6D250D5-1CF4-C3B9-F646-90EB1EB70CE2}"/>
              </a:ext>
            </a:extLst>
          </p:cNvPr>
          <p:cNvGraphicFramePr>
            <a:graphicFrameLocks noGrp="1"/>
          </p:cNvGraphicFramePr>
          <p:nvPr>
            <p:extLst>
              <p:ext uri="{D42A27DB-BD31-4B8C-83A1-F6EECF244321}">
                <p14:modId xmlns:p14="http://schemas.microsoft.com/office/powerpoint/2010/main" val="1118957440"/>
              </p:ext>
            </p:extLst>
          </p:nvPr>
        </p:nvGraphicFramePr>
        <p:xfrm>
          <a:off x="6901272" y="2474085"/>
          <a:ext cx="5164138" cy="2225040"/>
        </p:xfrm>
        <a:graphic>
          <a:graphicData uri="http://schemas.openxmlformats.org/drawingml/2006/table">
            <a:tbl>
              <a:tblPr>
                <a:tableStyleId>{BC89EF96-8CEA-46FF-86C4-4CE0E7609802}</a:tableStyleId>
              </a:tblPr>
              <a:tblGrid>
                <a:gridCol w="2946083">
                  <a:extLst>
                    <a:ext uri="{9D8B030D-6E8A-4147-A177-3AD203B41FA5}">
                      <a16:colId xmlns:a16="http://schemas.microsoft.com/office/drawing/2014/main" val="4072927532"/>
                    </a:ext>
                  </a:extLst>
                </a:gridCol>
                <a:gridCol w="2218055">
                  <a:extLst>
                    <a:ext uri="{9D8B030D-6E8A-4147-A177-3AD203B41FA5}">
                      <a16:colId xmlns:a16="http://schemas.microsoft.com/office/drawing/2014/main" val="1198434328"/>
                    </a:ext>
                  </a:extLst>
                </a:gridCol>
              </a:tblGrid>
              <a:tr h="370840">
                <a:tc>
                  <a:txBody>
                    <a:bodyPr/>
                    <a:lstStyle/>
                    <a:p>
                      <a:r>
                        <a:rPr lang="en-IN" dirty="0"/>
                        <a:t>Period of Evaluation</a:t>
                      </a:r>
                    </a:p>
                  </a:txBody>
                  <a:tcPr/>
                </a:tc>
                <a:tc>
                  <a:txBody>
                    <a:bodyPr/>
                    <a:lstStyle/>
                    <a:p>
                      <a:r>
                        <a:rPr lang="en-IN" dirty="0"/>
                        <a:t>Jan 2016 – June 2022</a:t>
                      </a:r>
                    </a:p>
                  </a:txBody>
                  <a:tcPr/>
                </a:tc>
                <a:extLst>
                  <a:ext uri="{0D108BD9-81ED-4DB2-BD59-A6C34878D82A}">
                    <a16:rowId xmlns:a16="http://schemas.microsoft.com/office/drawing/2014/main" val="2063533771"/>
                  </a:ext>
                </a:extLst>
              </a:tr>
              <a:tr h="370840">
                <a:tc>
                  <a:txBody>
                    <a:bodyPr/>
                    <a:lstStyle/>
                    <a:p>
                      <a:r>
                        <a:rPr lang="en-IN" dirty="0"/>
                        <a:t>Number of completed Trades</a:t>
                      </a:r>
                    </a:p>
                  </a:txBody>
                  <a:tcPr/>
                </a:tc>
                <a:tc>
                  <a:txBody>
                    <a:bodyPr/>
                    <a:lstStyle/>
                    <a:p>
                      <a:r>
                        <a:rPr lang="en-IN" dirty="0"/>
                        <a:t>45</a:t>
                      </a:r>
                    </a:p>
                  </a:txBody>
                  <a:tcPr/>
                </a:tc>
                <a:extLst>
                  <a:ext uri="{0D108BD9-81ED-4DB2-BD59-A6C34878D82A}">
                    <a16:rowId xmlns:a16="http://schemas.microsoft.com/office/drawing/2014/main" val="2466211169"/>
                  </a:ext>
                </a:extLst>
              </a:tr>
              <a:tr h="370840">
                <a:tc>
                  <a:txBody>
                    <a:bodyPr/>
                    <a:lstStyle/>
                    <a:p>
                      <a:r>
                        <a:rPr lang="en-IN" dirty="0"/>
                        <a:t>Profitable Trades</a:t>
                      </a:r>
                    </a:p>
                  </a:txBody>
                  <a:tcPr/>
                </a:tc>
                <a:tc>
                  <a:txBody>
                    <a:bodyPr/>
                    <a:lstStyle/>
                    <a:p>
                      <a:r>
                        <a:rPr lang="en-IN" dirty="0"/>
                        <a:t>25</a:t>
                      </a:r>
                    </a:p>
                  </a:txBody>
                  <a:tcPr/>
                </a:tc>
                <a:extLst>
                  <a:ext uri="{0D108BD9-81ED-4DB2-BD59-A6C34878D82A}">
                    <a16:rowId xmlns:a16="http://schemas.microsoft.com/office/drawing/2014/main" val="2165948241"/>
                  </a:ext>
                </a:extLst>
              </a:tr>
              <a:tr h="370840">
                <a:tc>
                  <a:txBody>
                    <a:bodyPr/>
                    <a:lstStyle/>
                    <a:p>
                      <a:r>
                        <a:rPr lang="en-IN" dirty="0"/>
                        <a:t>Unprofitable Trades</a:t>
                      </a:r>
                    </a:p>
                  </a:txBody>
                  <a:tcPr/>
                </a:tc>
                <a:tc>
                  <a:txBody>
                    <a:bodyPr/>
                    <a:lstStyle/>
                    <a:p>
                      <a:r>
                        <a:rPr lang="en-IN" dirty="0"/>
                        <a:t>20</a:t>
                      </a:r>
                    </a:p>
                  </a:txBody>
                  <a:tcPr/>
                </a:tc>
                <a:extLst>
                  <a:ext uri="{0D108BD9-81ED-4DB2-BD59-A6C34878D82A}">
                    <a16:rowId xmlns:a16="http://schemas.microsoft.com/office/drawing/2014/main" val="4221381586"/>
                  </a:ext>
                </a:extLst>
              </a:tr>
              <a:tr h="370840">
                <a:tc>
                  <a:txBody>
                    <a:bodyPr/>
                    <a:lstStyle/>
                    <a:p>
                      <a:r>
                        <a:rPr lang="en-IN" dirty="0"/>
                        <a:t>Total profit over period</a:t>
                      </a:r>
                    </a:p>
                  </a:txBody>
                  <a:tcPr/>
                </a:tc>
                <a:tc>
                  <a:txBody>
                    <a:bodyPr/>
                    <a:lstStyle/>
                    <a:p>
                      <a:r>
                        <a:rPr lang="en-IN" dirty="0"/>
                        <a:t>-22.5%</a:t>
                      </a:r>
                    </a:p>
                  </a:txBody>
                  <a:tcPr/>
                </a:tc>
                <a:extLst>
                  <a:ext uri="{0D108BD9-81ED-4DB2-BD59-A6C34878D82A}">
                    <a16:rowId xmlns:a16="http://schemas.microsoft.com/office/drawing/2014/main" val="2561935503"/>
                  </a:ext>
                </a:extLst>
              </a:tr>
              <a:tr h="370840">
                <a:tc>
                  <a:txBody>
                    <a:bodyPr/>
                    <a:lstStyle/>
                    <a:p>
                      <a:r>
                        <a:rPr lang="en-IN" dirty="0"/>
                        <a:t>Nifty return over the period</a:t>
                      </a:r>
                    </a:p>
                  </a:txBody>
                  <a:tcPr/>
                </a:tc>
                <a:tc>
                  <a:txBody>
                    <a:bodyPr/>
                    <a:lstStyle/>
                    <a:p>
                      <a:r>
                        <a:rPr lang="en-IN" dirty="0"/>
                        <a:t>108%</a:t>
                      </a:r>
                    </a:p>
                  </a:txBody>
                  <a:tcPr/>
                </a:tc>
                <a:extLst>
                  <a:ext uri="{0D108BD9-81ED-4DB2-BD59-A6C34878D82A}">
                    <a16:rowId xmlns:a16="http://schemas.microsoft.com/office/drawing/2014/main" val="1078956186"/>
                  </a:ext>
                </a:extLst>
              </a:tr>
            </a:tbl>
          </a:graphicData>
        </a:graphic>
      </p:graphicFrame>
      <p:sp>
        <p:nvSpPr>
          <p:cNvPr id="34" name="TextBox 33">
            <a:extLst>
              <a:ext uri="{FF2B5EF4-FFF2-40B4-BE49-F238E27FC236}">
                <a16:creationId xmlns:a16="http://schemas.microsoft.com/office/drawing/2014/main" id="{D6A07C8A-E7D4-E9CE-419F-D3E00A7BBD22}"/>
              </a:ext>
            </a:extLst>
          </p:cNvPr>
          <p:cNvSpPr txBox="1"/>
          <p:nvPr/>
        </p:nvSpPr>
        <p:spPr>
          <a:xfrm>
            <a:off x="7127632" y="5007429"/>
            <a:ext cx="4269711" cy="369332"/>
          </a:xfrm>
          <a:prstGeom prst="rect">
            <a:avLst/>
          </a:prstGeom>
          <a:noFill/>
        </p:spPr>
        <p:txBody>
          <a:bodyPr wrap="square" rtlCol="0">
            <a:spAutoFit/>
          </a:bodyPr>
          <a:lstStyle/>
          <a:p>
            <a:r>
              <a:rPr lang="en-IN" dirty="0"/>
              <a:t>*Nifty 50 securities RSI Trades</a:t>
            </a:r>
          </a:p>
        </p:txBody>
      </p:sp>
    </p:spTree>
    <p:extLst>
      <p:ext uri="{BB962C8B-B14F-4D97-AF65-F5344CB8AC3E}">
        <p14:creationId xmlns:p14="http://schemas.microsoft.com/office/powerpoint/2010/main" val="174403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D9EA4E-32EF-81DF-1D18-12801FCED2B4}"/>
              </a:ext>
            </a:extLst>
          </p:cNvPr>
          <p:cNvGrpSpPr/>
          <p:nvPr/>
        </p:nvGrpSpPr>
        <p:grpSpPr>
          <a:xfrm>
            <a:off x="0" y="6811108"/>
            <a:ext cx="12192000" cy="46892"/>
            <a:chOff x="0" y="6811108"/>
            <a:chExt cx="12192000" cy="46892"/>
          </a:xfrm>
        </p:grpSpPr>
        <p:sp>
          <p:nvSpPr>
            <p:cNvPr id="5" name="Rectangle 4">
              <a:extLst>
                <a:ext uri="{FF2B5EF4-FFF2-40B4-BE49-F238E27FC236}">
                  <a16:creationId xmlns:a16="http://schemas.microsoft.com/office/drawing/2014/main" id="{72A8BFE9-D421-3BA2-83A2-122C7797C16E}"/>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263BE863-F695-9271-BF26-6FF9A557C5ED}"/>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DD2BCB1-6513-5131-1892-786BA8DB9642}"/>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CAD5923-F468-A5A1-1C8E-E2C6CA93878C}"/>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D6194320-B25C-691D-81F8-D87B37BEC10B}"/>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6C0055C-0691-01AD-9024-31B66AE2AC26}"/>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682BB68-8307-B2A2-6560-F59D2A8FB84F}"/>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F665D95-54C2-ABF6-C56C-81BEACB62343}"/>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AD9EDD0-BB38-6B5C-D69C-3A04AC358AAB}"/>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AD005C5-150E-0398-0741-1DC4C73496F2}"/>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2D206FAE-EE70-30FF-B6C1-79EC0CC14179}"/>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F98F6AF5-0E0E-7EA9-3A58-343DE28890CB}"/>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CA15950-DC6E-B97B-6081-389849F76AF0}"/>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2B736588-478E-6B27-A7C4-911554FB5AE1}"/>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4AC49382-C124-3163-6F5A-2D5C0F55A8AC}"/>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80522BE-4ED1-5A96-0BF0-1F5AEBB245C1}"/>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D7DD6B37-CDC5-EB80-A1FA-CDB01DCD68E3}"/>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3F90DEB-B1D0-2F67-9AC1-96A0E53AE5AF}"/>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1CE95395-AE99-36A2-E0D4-8B2056AA3A5B}"/>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3A93C13-FC57-E837-B3C8-BC853E3547C5}"/>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 name="Group 26">
            <a:extLst>
              <a:ext uri="{FF2B5EF4-FFF2-40B4-BE49-F238E27FC236}">
                <a16:creationId xmlns:a16="http://schemas.microsoft.com/office/drawing/2014/main" id="{ADA254DD-6A47-A5CA-186B-C4525DE39EF3}"/>
              </a:ext>
            </a:extLst>
          </p:cNvPr>
          <p:cNvGrpSpPr/>
          <p:nvPr/>
        </p:nvGrpSpPr>
        <p:grpSpPr>
          <a:xfrm>
            <a:off x="0" y="-13252"/>
            <a:ext cx="12192000" cy="1230489"/>
            <a:chOff x="0" y="-13252"/>
            <a:chExt cx="12192000" cy="1230489"/>
          </a:xfrm>
        </p:grpSpPr>
        <p:sp>
          <p:nvSpPr>
            <p:cNvPr id="30" name="Rectangle 29">
              <a:extLst>
                <a:ext uri="{FF2B5EF4-FFF2-40B4-BE49-F238E27FC236}">
                  <a16:creationId xmlns:a16="http://schemas.microsoft.com/office/drawing/2014/main" id="{FDF09384-AE72-4B77-64BA-ABE54A3337AC}"/>
                </a:ext>
              </a:extLst>
            </p:cNvPr>
            <p:cNvSpPr/>
            <p:nvPr/>
          </p:nvSpPr>
          <p:spPr>
            <a:xfrm>
              <a:off x="0" y="-13252"/>
              <a:ext cx="12192000" cy="1230489"/>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E77F5D-BD69-DA68-15F1-971A536005D4}"/>
                </a:ext>
              </a:extLst>
            </p:cNvPr>
            <p:cNvSpPr txBox="1"/>
            <p:nvPr/>
          </p:nvSpPr>
          <p:spPr>
            <a:xfrm>
              <a:off x="1030415" y="324993"/>
              <a:ext cx="5905784" cy="553998"/>
            </a:xfrm>
            <a:prstGeom prst="rect">
              <a:avLst/>
            </a:prstGeom>
            <a:noFill/>
          </p:spPr>
          <p:txBody>
            <a:bodyPr wrap="none" rtlCol="0">
              <a:spAutoFit/>
            </a:bodyPr>
            <a:lstStyle/>
            <a:p>
              <a:r>
                <a:rPr lang="en-US" sz="3000" b="1" dirty="0">
                  <a:solidFill>
                    <a:schemeClr val="bg1"/>
                  </a:solidFill>
                  <a:latin typeface="Merriweather" pitchFamily="2" charset="77"/>
                </a:rPr>
                <a:t>Chart indicators </a:t>
              </a:r>
              <a:r>
                <a:rPr lang="en-US" sz="3000" b="1">
                  <a:solidFill>
                    <a:schemeClr val="bg1"/>
                  </a:solidFill>
                  <a:latin typeface="Merriweather" pitchFamily="2" charset="77"/>
                </a:rPr>
                <a:t>- Conclusion</a:t>
              </a:r>
              <a:endParaRPr lang="en-US" sz="3000" dirty="0">
                <a:solidFill>
                  <a:schemeClr val="bg1"/>
                </a:solidFill>
                <a:latin typeface="Merriweather" pitchFamily="2" charset="77"/>
              </a:endParaRPr>
            </a:p>
          </p:txBody>
        </p:sp>
      </p:grpSp>
      <p:pic>
        <p:nvPicPr>
          <p:cNvPr id="26" name="Picture 25" descr="Icon&#10;&#10;Description automatically generated">
            <a:extLst>
              <a:ext uri="{FF2B5EF4-FFF2-40B4-BE49-F238E27FC236}">
                <a16:creationId xmlns:a16="http://schemas.microsoft.com/office/drawing/2014/main" id="{08C6F84D-A1E7-0DB5-4DBD-2CE25595B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812" y="5598885"/>
            <a:ext cx="1581530" cy="542098"/>
          </a:xfrm>
          <a:prstGeom prst="rect">
            <a:avLst/>
          </a:prstGeom>
        </p:spPr>
      </p:pic>
      <p:sp>
        <p:nvSpPr>
          <p:cNvPr id="25" name="TextBox 24">
            <a:extLst>
              <a:ext uri="{FF2B5EF4-FFF2-40B4-BE49-F238E27FC236}">
                <a16:creationId xmlns:a16="http://schemas.microsoft.com/office/drawing/2014/main" id="{6E20D424-FEA4-BDF1-F36D-728AD408E126}"/>
              </a:ext>
            </a:extLst>
          </p:cNvPr>
          <p:cNvSpPr txBox="1"/>
          <p:nvPr/>
        </p:nvSpPr>
        <p:spPr>
          <a:xfrm>
            <a:off x="1055467" y="2136879"/>
            <a:ext cx="7240303" cy="17113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IN" dirty="0"/>
              <a:t>A technical indicator which relies on price and volume information alone does not produce good returns.</a:t>
            </a:r>
          </a:p>
          <a:p>
            <a:pPr marL="285750" indent="-285750">
              <a:lnSpc>
                <a:spcPct val="150000"/>
              </a:lnSpc>
              <a:buFont typeface="Arial" panose="020B0604020202020204" pitchFamily="34" charset="0"/>
              <a:buChar char="•"/>
            </a:pPr>
            <a:r>
              <a:rPr lang="en-IN" dirty="0"/>
              <a:t>There are 300+ factors which are identified for technical analysis.</a:t>
            </a:r>
          </a:p>
          <a:p>
            <a:pPr marL="285750" indent="-285750">
              <a:lnSpc>
                <a:spcPct val="150000"/>
              </a:lnSpc>
              <a:buFont typeface="Arial" panose="020B0604020202020204" pitchFamily="34" charset="0"/>
              <a:buChar char="•"/>
            </a:pPr>
            <a:r>
              <a:rPr lang="en-IN" dirty="0"/>
              <a:t>It’s waste of time, spending time on these simple charts, indicators, etc.,</a:t>
            </a:r>
          </a:p>
        </p:txBody>
      </p:sp>
    </p:spTree>
    <p:extLst>
      <p:ext uri="{BB962C8B-B14F-4D97-AF65-F5344CB8AC3E}">
        <p14:creationId xmlns:p14="http://schemas.microsoft.com/office/powerpoint/2010/main" val="310485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D9EA4E-32EF-81DF-1D18-12801FCED2B4}"/>
              </a:ext>
            </a:extLst>
          </p:cNvPr>
          <p:cNvGrpSpPr/>
          <p:nvPr/>
        </p:nvGrpSpPr>
        <p:grpSpPr>
          <a:xfrm>
            <a:off x="0" y="6811108"/>
            <a:ext cx="12192000" cy="46892"/>
            <a:chOff x="0" y="6811108"/>
            <a:chExt cx="12192000" cy="46892"/>
          </a:xfrm>
        </p:grpSpPr>
        <p:sp>
          <p:nvSpPr>
            <p:cNvPr id="5" name="Rectangle 4">
              <a:extLst>
                <a:ext uri="{FF2B5EF4-FFF2-40B4-BE49-F238E27FC236}">
                  <a16:creationId xmlns:a16="http://schemas.microsoft.com/office/drawing/2014/main" id="{72A8BFE9-D421-3BA2-83A2-122C7797C16E}"/>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263BE863-F695-9271-BF26-6FF9A557C5ED}"/>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DD2BCB1-6513-5131-1892-786BA8DB9642}"/>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CAD5923-F468-A5A1-1C8E-E2C6CA93878C}"/>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D6194320-B25C-691D-81F8-D87B37BEC10B}"/>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6C0055C-0691-01AD-9024-31B66AE2AC26}"/>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682BB68-8307-B2A2-6560-F59D2A8FB84F}"/>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F665D95-54C2-ABF6-C56C-81BEACB62343}"/>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AD9EDD0-BB38-6B5C-D69C-3A04AC358AAB}"/>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AD005C5-150E-0398-0741-1DC4C73496F2}"/>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2D206FAE-EE70-30FF-B6C1-79EC0CC14179}"/>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F98F6AF5-0E0E-7EA9-3A58-343DE28890CB}"/>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CA15950-DC6E-B97B-6081-389849F76AF0}"/>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2B736588-478E-6B27-A7C4-911554FB5AE1}"/>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4AC49382-C124-3163-6F5A-2D5C0F55A8AC}"/>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80522BE-4ED1-5A96-0BF0-1F5AEBB245C1}"/>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D7DD6B37-CDC5-EB80-A1FA-CDB01DCD68E3}"/>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3F90DEB-B1D0-2F67-9AC1-96A0E53AE5AF}"/>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1CE95395-AE99-36A2-E0D4-8B2056AA3A5B}"/>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3A93C13-FC57-E837-B3C8-BC853E3547C5}"/>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 name="Group 26">
            <a:extLst>
              <a:ext uri="{FF2B5EF4-FFF2-40B4-BE49-F238E27FC236}">
                <a16:creationId xmlns:a16="http://schemas.microsoft.com/office/drawing/2014/main" id="{ADA254DD-6A47-A5CA-186B-C4525DE39EF3}"/>
              </a:ext>
            </a:extLst>
          </p:cNvPr>
          <p:cNvGrpSpPr/>
          <p:nvPr/>
        </p:nvGrpSpPr>
        <p:grpSpPr>
          <a:xfrm>
            <a:off x="0" y="-13252"/>
            <a:ext cx="12192000" cy="1230489"/>
            <a:chOff x="0" y="-13252"/>
            <a:chExt cx="12192000" cy="1230489"/>
          </a:xfrm>
        </p:grpSpPr>
        <p:sp>
          <p:nvSpPr>
            <p:cNvPr id="30" name="Rectangle 29">
              <a:extLst>
                <a:ext uri="{FF2B5EF4-FFF2-40B4-BE49-F238E27FC236}">
                  <a16:creationId xmlns:a16="http://schemas.microsoft.com/office/drawing/2014/main" id="{FDF09384-AE72-4B77-64BA-ABE54A3337AC}"/>
                </a:ext>
              </a:extLst>
            </p:cNvPr>
            <p:cNvSpPr/>
            <p:nvPr/>
          </p:nvSpPr>
          <p:spPr>
            <a:xfrm>
              <a:off x="0" y="-13252"/>
              <a:ext cx="12192000" cy="1230489"/>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E77F5D-BD69-DA68-15F1-971A536005D4}"/>
                </a:ext>
              </a:extLst>
            </p:cNvPr>
            <p:cNvSpPr txBox="1"/>
            <p:nvPr/>
          </p:nvSpPr>
          <p:spPr>
            <a:xfrm>
              <a:off x="1030415" y="324993"/>
              <a:ext cx="3401893" cy="553998"/>
            </a:xfrm>
            <a:prstGeom prst="rect">
              <a:avLst/>
            </a:prstGeom>
            <a:noFill/>
          </p:spPr>
          <p:txBody>
            <a:bodyPr wrap="none" rtlCol="0">
              <a:spAutoFit/>
            </a:bodyPr>
            <a:lstStyle/>
            <a:p>
              <a:r>
                <a:rPr lang="en-US" sz="3000" b="1" dirty="0">
                  <a:solidFill>
                    <a:schemeClr val="bg1"/>
                  </a:solidFill>
                  <a:latin typeface="Merriweather" pitchFamily="2" charset="77"/>
                </a:rPr>
                <a:t>Chart indicators</a:t>
              </a:r>
              <a:endParaRPr lang="en-US" sz="3000" dirty="0">
                <a:solidFill>
                  <a:schemeClr val="bg1"/>
                </a:solidFill>
                <a:latin typeface="Merriweather" pitchFamily="2" charset="77"/>
              </a:endParaRPr>
            </a:p>
          </p:txBody>
        </p:sp>
      </p:grpSp>
      <p:pic>
        <p:nvPicPr>
          <p:cNvPr id="26" name="Picture 25" descr="Icon&#10;&#10;Description automatically generated">
            <a:extLst>
              <a:ext uri="{FF2B5EF4-FFF2-40B4-BE49-F238E27FC236}">
                <a16:creationId xmlns:a16="http://schemas.microsoft.com/office/drawing/2014/main" id="{08C6F84D-A1E7-0DB5-4DBD-2CE25595B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812" y="5631543"/>
            <a:ext cx="1581530" cy="542098"/>
          </a:xfrm>
          <a:prstGeom prst="rect">
            <a:avLst/>
          </a:prstGeom>
        </p:spPr>
      </p:pic>
      <p:sp>
        <p:nvSpPr>
          <p:cNvPr id="3" name="TextBox 2">
            <a:extLst>
              <a:ext uri="{FF2B5EF4-FFF2-40B4-BE49-F238E27FC236}">
                <a16:creationId xmlns:a16="http://schemas.microsoft.com/office/drawing/2014/main" id="{7D22E2AB-3163-D7B4-E902-47EBE45D9DC3}"/>
              </a:ext>
            </a:extLst>
          </p:cNvPr>
          <p:cNvSpPr txBox="1"/>
          <p:nvPr/>
        </p:nvSpPr>
        <p:spPr>
          <a:xfrm>
            <a:off x="906844" y="1595627"/>
            <a:ext cx="3458901" cy="461985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IN" dirty="0"/>
              <a:t>Bollinger Bands</a:t>
            </a:r>
          </a:p>
          <a:p>
            <a:pPr marL="285750" indent="-285750">
              <a:lnSpc>
                <a:spcPct val="150000"/>
              </a:lnSpc>
              <a:buFont typeface="Arial" panose="020B0604020202020204" pitchFamily="34" charset="0"/>
              <a:buChar char="•"/>
            </a:pPr>
            <a:r>
              <a:rPr lang="en-IN" dirty="0"/>
              <a:t>Candlestick patterns</a:t>
            </a:r>
          </a:p>
          <a:p>
            <a:pPr marL="285750" indent="-285750">
              <a:lnSpc>
                <a:spcPct val="150000"/>
              </a:lnSpc>
              <a:buFont typeface="Arial" panose="020B0604020202020204" pitchFamily="34" charset="0"/>
              <a:buChar char="•"/>
            </a:pPr>
            <a:r>
              <a:rPr lang="en-IN" dirty="0"/>
              <a:t>Golden Cross</a:t>
            </a:r>
          </a:p>
          <a:p>
            <a:pPr marL="285750" indent="-285750">
              <a:lnSpc>
                <a:spcPct val="150000"/>
              </a:lnSpc>
              <a:buFont typeface="Arial" panose="020B0604020202020204" pitchFamily="34" charset="0"/>
              <a:buChar char="•"/>
            </a:pPr>
            <a:r>
              <a:rPr lang="en-IN" dirty="0"/>
              <a:t>Exponential moving averages</a:t>
            </a:r>
          </a:p>
          <a:p>
            <a:pPr marL="285750" indent="-285750">
              <a:lnSpc>
                <a:spcPct val="150000"/>
              </a:lnSpc>
              <a:buFont typeface="Arial" panose="020B0604020202020204" pitchFamily="34" charset="0"/>
              <a:buChar char="•"/>
            </a:pPr>
            <a:r>
              <a:rPr lang="en-IN" dirty="0"/>
              <a:t>Relative strength index</a:t>
            </a:r>
          </a:p>
          <a:p>
            <a:pPr marL="285750" indent="-285750">
              <a:lnSpc>
                <a:spcPct val="150000"/>
              </a:lnSpc>
              <a:buFont typeface="Arial" panose="020B0604020202020204" pitchFamily="34" charset="0"/>
              <a:buChar char="•"/>
            </a:pPr>
            <a:r>
              <a:rPr lang="en-IN" dirty="0"/>
              <a:t>Linear Regression</a:t>
            </a:r>
          </a:p>
          <a:p>
            <a:pPr marL="285750" indent="-285750">
              <a:lnSpc>
                <a:spcPct val="150000"/>
              </a:lnSpc>
              <a:buFont typeface="Arial" panose="020B0604020202020204" pitchFamily="34" charset="0"/>
              <a:buChar char="•"/>
            </a:pPr>
            <a:r>
              <a:rPr lang="en-IN" dirty="0"/>
              <a:t>MACD Oscillator</a:t>
            </a:r>
          </a:p>
          <a:p>
            <a:pPr marL="285750" indent="-285750">
              <a:lnSpc>
                <a:spcPct val="150000"/>
              </a:lnSpc>
              <a:buFont typeface="Arial" panose="020B0604020202020204" pitchFamily="34" charset="0"/>
              <a:buChar char="•"/>
            </a:pPr>
            <a:r>
              <a:rPr lang="en-IN" dirty="0"/>
              <a:t>Momentum</a:t>
            </a:r>
          </a:p>
          <a:p>
            <a:pPr marL="285750" indent="-285750">
              <a:lnSpc>
                <a:spcPct val="150000"/>
              </a:lnSpc>
              <a:buFont typeface="Arial" panose="020B0604020202020204" pitchFamily="34" charset="0"/>
              <a:buChar char="•"/>
            </a:pPr>
            <a:r>
              <a:rPr lang="en-IN" dirty="0"/>
              <a:t>Value</a:t>
            </a:r>
          </a:p>
          <a:p>
            <a:pPr marL="285750" indent="-285750">
              <a:lnSpc>
                <a:spcPct val="150000"/>
              </a:lnSpc>
              <a:buFont typeface="Arial" panose="020B0604020202020204" pitchFamily="34" charset="0"/>
              <a:buChar char="•"/>
            </a:pPr>
            <a:r>
              <a:rPr lang="en-IN" dirty="0"/>
              <a:t>Growth</a:t>
            </a:r>
          </a:p>
          <a:p>
            <a:pPr marL="285750" indent="-285750">
              <a:lnSpc>
                <a:spcPct val="150000"/>
              </a:lnSpc>
              <a:buFont typeface="Arial" panose="020B0604020202020204" pitchFamily="34" charset="0"/>
              <a:buChar char="•"/>
            </a:pPr>
            <a:r>
              <a:rPr lang="en-IN" dirty="0"/>
              <a:t>Low volatility</a:t>
            </a:r>
          </a:p>
        </p:txBody>
      </p:sp>
      <p:sp>
        <p:nvSpPr>
          <p:cNvPr id="31" name="TextBox 30">
            <a:extLst>
              <a:ext uri="{FF2B5EF4-FFF2-40B4-BE49-F238E27FC236}">
                <a16:creationId xmlns:a16="http://schemas.microsoft.com/office/drawing/2014/main" id="{6C0F3A56-548C-9BF5-0AAA-A765E760F1CA}"/>
              </a:ext>
            </a:extLst>
          </p:cNvPr>
          <p:cNvSpPr txBox="1"/>
          <p:nvPr/>
        </p:nvSpPr>
        <p:spPr>
          <a:xfrm>
            <a:off x="4649673" y="1553787"/>
            <a:ext cx="3458901" cy="461985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IN" dirty="0"/>
              <a:t>Moving Average</a:t>
            </a:r>
          </a:p>
          <a:p>
            <a:pPr marL="285750" indent="-285750">
              <a:lnSpc>
                <a:spcPct val="150000"/>
              </a:lnSpc>
              <a:buFont typeface="Arial" panose="020B0604020202020204" pitchFamily="34" charset="0"/>
              <a:buChar char="•"/>
            </a:pPr>
            <a:r>
              <a:rPr lang="en-IN" dirty="0"/>
              <a:t>Negative Volume</a:t>
            </a:r>
          </a:p>
          <a:p>
            <a:pPr marL="285750" indent="-285750">
              <a:lnSpc>
                <a:spcPct val="150000"/>
              </a:lnSpc>
              <a:buFont typeface="Arial" panose="020B0604020202020204" pitchFamily="34" charset="0"/>
              <a:buChar char="•"/>
            </a:pPr>
            <a:r>
              <a:rPr lang="en-IN" dirty="0"/>
              <a:t>Price Volume Trend</a:t>
            </a:r>
          </a:p>
          <a:p>
            <a:pPr marL="285750" indent="-285750">
              <a:lnSpc>
                <a:spcPct val="150000"/>
              </a:lnSpc>
              <a:buFont typeface="Arial" panose="020B0604020202020204" pitchFamily="34" charset="0"/>
              <a:buChar char="•"/>
            </a:pPr>
            <a:r>
              <a:rPr lang="en-IN" dirty="0"/>
              <a:t>Simple moving average</a:t>
            </a:r>
          </a:p>
          <a:p>
            <a:pPr marL="285750" indent="-285750">
              <a:lnSpc>
                <a:spcPct val="150000"/>
              </a:lnSpc>
              <a:buFont typeface="Arial" panose="020B0604020202020204" pitchFamily="34" charset="0"/>
              <a:buChar char="•"/>
            </a:pPr>
            <a:r>
              <a:rPr lang="en-IN" dirty="0"/>
              <a:t>Stochastic oscillator</a:t>
            </a:r>
          </a:p>
          <a:p>
            <a:pPr marL="285750" indent="-285750">
              <a:lnSpc>
                <a:spcPct val="150000"/>
              </a:lnSpc>
              <a:buFont typeface="Arial" panose="020B0604020202020204" pitchFamily="34" charset="0"/>
              <a:buChar char="•"/>
            </a:pPr>
            <a:r>
              <a:rPr lang="en-IN" dirty="0"/>
              <a:t>Stochastic RSI</a:t>
            </a:r>
          </a:p>
          <a:p>
            <a:pPr marL="285750" indent="-285750">
              <a:lnSpc>
                <a:spcPct val="150000"/>
              </a:lnSpc>
              <a:buFont typeface="Arial" panose="020B0604020202020204" pitchFamily="34" charset="0"/>
              <a:buChar char="•"/>
            </a:pPr>
            <a:r>
              <a:rPr lang="en-IN" dirty="0"/>
              <a:t>Accumulation Distribution</a:t>
            </a:r>
          </a:p>
          <a:p>
            <a:pPr marL="285750" indent="-285750">
              <a:lnSpc>
                <a:spcPct val="150000"/>
              </a:lnSpc>
              <a:buFont typeface="Arial" panose="020B0604020202020204" pitchFamily="34" charset="0"/>
              <a:buChar char="•"/>
            </a:pPr>
            <a:r>
              <a:rPr lang="en-IN" dirty="0"/>
              <a:t>ADX</a:t>
            </a:r>
          </a:p>
          <a:p>
            <a:pPr marL="285750" indent="-285750">
              <a:lnSpc>
                <a:spcPct val="150000"/>
              </a:lnSpc>
              <a:buFont typeface="Arial" panose="020B0604020202020204" pitchFamily="34" charset="0"/>
              <a:buChar char="•"/>
            </a:pPr>
            <a:r>
              <a:rPr lang="en-IN" dirty="0" err="1"/>
              <a:t>Chaikin</a:t>
            </a:r>
            <a:r>
              <a:rPr lang="en-IN" dirty="0"/>
              <a:t> Oscillator</a:t>
            </a:r>
          </a:p>
          <a:p>
            <a:pPr marL="285750" indent="-285750">
              <a:lnSpc>
                <a:spcPct val="150000"/>
              </a:lnSpc>
              <a:buFont typeface="Arial" panose="020B0604020202020204" pitchFamily="34" charset="0"/>
              <a:buChar char="•"/>
            </a:pPr>
            <a:r>
              <a:rPr lang="en-IN" dirty="0"/>
              <a:t>Directional Movement</a:t>
            </a:r>
          </a:p>
          <a:p>
            <a:pPr marL="285750" indent="-285750">
              <a:lnSpc>
                <a:spcPct val="150000"/>
              </a:lnSpc>
              <a:buFont typeface="Arial" panose="020B0604020202020204" pitchFamily="34" charset="0"/>
              <a:buChar char="•"/>
            </a:pPr>
            <a:r>
              <a:rPr lang="en-IN" dirty="0"/>
              <a:t>Displaced Moving Average</a:t>
            </a:r>
          </a:p>
        </p:txBody>
      </p:sp>
      <p:sp>
        <p:nvSpPr>
          <p:cNvPr id="32" name="TextBox 31">
            <a:extLst>
              <a:ext uri="{FF2B5EF4-FFF2-40B4-BE49-F238E27FC236}">
                <a16:creationId xmlns:a16="http://schemas.microsoft.com/office/drawing/2014/main" id="{F0F91A86-720E-65D9-8077-E5E9076C6935}"/>
              </a:ext>
            </a:extLst>
          </p:cNvPr>
          <p:cNvSpPr txBox="1"/>
          <p:nvPr/>
        </p:nvSpPr>
        <p:spPr>
          <a:xfrm>
            <a:off x="8135222" y="1595627"/>
            <a:ext cx="3458901" cy="295786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IN" dirty="0"/>
              <a:t>Fibonacci Extensions</a:t>
            </a:r>
          </a:p>
          <a:p>
            <a:pPr marL="285750" indent="-285750">
              <a:lnSpc>
                <a:spcPct val="150000"/>
              </a:lnSpc>
              <a:buFont typeface="Arial" panose="020B0604020202020204" pitchFamily="34" charset="0"/>
              <a:buChar char="•"/>
            </a:pPr>
            <a:r>
              <a:rPr lang="en-IN" dirty="0"/>
              <a:t>MACD Percentage</a:t>
            </a:r>
          </a:p>
          <a:p>
            <a:pPr marL="285750" indent="-285750">
              <a:lnSpc>
                <a:spcPct val="150000"/>
              </a:lnSpc>
              <a:buFont typeface="Arial" panose="020B0604020202020204" pitchFamily="34" charset="0"/>
              <a:buChar char="•"/>
            </a:pPr>
            <a:r>
              <a:rPr lang="en-IN" dirty="0"/>
              <a:t>Median Price</a:t>
            </a:r>
          </a:p>
          <a:p>
            <a:pPr marL="285750" indent="-285750">
              <a:lnSpc>
                <a:spcPct val="150000"/>
              </a:lnSpc>
              <a:buFont typeface="Arial" panose="020B0604020202020204" pitchFamily="34" charset="0"/>
              <a:buChar char="•"/>
            </a:pPr>
            <a:r>
              <a:rPr lang="en-IN" dirty="0"/>
              <a:t>Multiple Moving Averages</a:t>
            </a:r>
          </a:p>
          <a:p>
            <a:pPr marL="285750" indent="-285750">
              <a:lnSpc>
                <a:spcPct val="150000"/>
              </a:lnSpc>
              <a:buFont typeface="Arial" panose="020B0604020202020204" pitchFamily="34" charset="0"/>
              <a:buChar char="•"/>
            </a:pPr>
            <a:r>
              <a:rPr lang="en-IN" dirty="0"/>
              <a:t>Percentage Bands</a:t>
            </a:r>
          </a:p>
          <a:p>
            <a:pPr marL="285750" indent="-285750">
              <a:lnSpc>
                <a:spcPct val="150000"/>
              </a:lnSpc>
              <a:buFont typeface="Arial" panose="020B0604020202020204" pitchFamily="34" charset="0"/>
              <a:buChar char="•"/>
            </a:pPr>
            <a:r>
              <a:rPr lang="en-IN" dirty="0"/>
              <a:t>Price Ratio</a:t>
            </a:r>
          </a:p>
          <a:p>
            <a:pPr marL="285750" indent="-285750">
              <a:lnSpc>
                <a:spcPct val="150000"/>
              </a:lnSpc>
              <a:buFont typeface="Arial" panose="020B0604020202020204" pitchFamily="34" charset="0"/>
              <a:buChar char="•"/>
            </a:pPr>
            <a:r>
              <a:rPr lang="en-IN" dirty="0"/>
              <a:t>TRIX Indicator</a:t>
            </a:r>
          </a:p>
        </p:txBody>
      </p:sp>
      <p:sp>
        <p:nvSpPr>
          <p:cNvPr id="33" name="TextBox 32">
            <a:extLst>
              <a:ext uri="{FF2B5EF4-FFF2-40B4-BE49-F238E27FC236}">
                <a16:creationId xmlns:a16="http://schemas.microsoft.com/office/drawing/2014/main" id="{BC08BD7F-8FFB-BD6D-2829-742FB6A75FB9}"/>
              </a:ext>
            </a:extLst>
          </p:cNvPr>
          <p:cNvSpPr txBox="1"/>
          <p:nvPr/>
        </p:nvSpPr>
        <p:spPr>
          <a:xfrm>
            <a:off x="8125154" y="6351731"/>
            <a:ext cx="2530218" cy="307777"/>
          </a:xfrm>
          <a:prstGeom prst="rect">
            <a:avLst/>
          </a:prstGeom>
          <a:noFill/>
        </p:spPr>
        <p:txBody>
          <a:bodyPr wrap="square" rtlCol="0">
            <a:spAutoFit/>
          </a:bodyPr>
          <a:lstStyle/>
          <a:p>
            <a:r>
              <a:rPr lang="en-IN" sz="1400" dirty="0"/>
              <a:t>*Source: Incrediblecharts.com</a:t>
            </a:r>
          </a:p>
        </p:txBody>
      </p:sp>
    </p:spTree>
    <p:extLst>
      <p:ext uri="{BB962C8B-B14F-4D97-AF65-F5344CB8AC3E}">
        <p14:creationId xmlns:p14="http://schemas.microsoft.com/office/powerpoint/2010/main" val="2147220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grpSp>
        <p:nvGrpSpPr>
          <p:cNvPr id="12" name="Group 11">
            <a:extLst>
              <a:ext uri="{FF2B5EF4-FFF2-40B4-BE49-F238E27FC236}">
                <a16:creationId xmlns:a16="http://schemas.microsoft.com/office/drawing/2014/main" id="{92C2E27D-A3C9-E14F-8842-32127DA9DE17}"/>
              </a:ext>
            </a:extLst>
          </p:cNvPr>
          <p:cNvGrpSpPr/>
          <p:nvPr/>
        </p:nvGrpSpPr>
        <p:grpSpPr>
          <a:xfrm>
            <a:off x="0" y="6811108"/>
            <a:ext cx="12192000" cy="46892"/>
            <a:chOff x="0" y="6811108"/>
            <a:chExt cx="12192000" cy="46892"/>
          </a:xfrm>
        </p:grpSpPr>
        <p:sp>
          <p:nvSpPr>
            <p:cNvPr id="13" name="Rectangle 12">
              <a:extLst>
                <a:ext uri="{FF2B5EF4-FFF2-40B4-BE49-F238E27FC236}">
                  <a16:creationId xmlns:a16="http://schemas.microsoft.com/office/drawing/2014/main" id="{51C9BA1B-ED25-FB4B-B10B-8C86E1BCFA8E}"/>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D56F4BFD-4380-D545-822F-BBB42A78A51B}"/>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0E08C70C-DD66-6B42-B0A9-8B5DA70EA95B}"/>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4ACEDDEA-D2EA-954F-A0C8-709DFDA195DE}"/>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1FBAFBB7-BF45-634C-86E7-02ADBE13B137}"/>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7789C17D-E907-5441-9C2E-38A0ABC74CE5}"/>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98075196-14AC-FE46-9B6A-5C77CFFD2DDF}"/>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905AABAB-384A-2D47-8F8A-2A3655DCA710}"/>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29AD4208-B737-9F41-95EA-60D38640926E}"/>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8BA11ECD-1C27-E34F-A8EC-0D19C9224EA3}"/>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8AA27630-4FAD-A248-9717-0F0758D19B70}"/>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AFA51FB6-2E5F-C448-AB9E-FA032B259C3D}"/>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66B64E35-B43A-C847-8AE9-FF3FA1BBA7D2}"/>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C555562F-9BDE-9741-B45B-141DDE4EBC5C}"/>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0879E3C7-DFA8-7348-9ED3-286D2D9B4A3E}"/>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556428AB-0FAA-B04A-8651-C81E2FE95ABE}"/>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32F2DB9A-E580-A742-AF9B-224F62DAD96F}"/>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F4375F15-1CAE-704D-8BA8-D74B10D9D5B2}"/>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D098B0AF-FA3A-E74D-9056-0EFE2D82E83E}"/>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3C0278F3-4C8F-4D46-8B7D-97A89B83FF6C}"/>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2" name="TextBox 1">
            <a:extLst>
              <a:ext uri="{FF2B5EF4-FFF2-40B4-BE49-F238E27FC236}">
                <a16:creationId xmlns:a16="http://schemas.microsoft.com/office/drawing/2014/main" id="{0AD5E64C-56A4-EA14-6B91-12E12597405B}"/>
              </a:ext>
            </a:extLst>
          </p:cNvPr>
          <p:cNvSpPr txBox="1"/>
          <p:nvPr/>
        </p:nvSpPr>
        <p:spPr>
          <a:xfrm>
            <a:off x="3817479" y="2527195"/>
            <a:ext cx="5424552" cy="1886542"/>
          </a:xfrm>
          <a:prstGeom prst="rect">
            <a:avLst/>
          </a:prstGeom>
          <a:noFill/>
        </p:spPr>
        <p:txBody>
          <a:bodyPr wrap="square" rtlCol="0">
            <a:spAutoFit/>
          </a:bodyPr>
          <a:lstStyle/>
          <a:p>
            <a:pPr>
              <a:lnSpc>
                <a:spcPct val="150000"/>
              </a:lnSpc>
            </a:pPr>
            <a:r>
              <a:rPr lang="en-IN" sz="3600" b="1" dirty="0">
                <a:solidFill>
                  <a:srgbClr val="0070C0"/>
                </a:solidFill>
              </a:rPr>
              <a:t>Avoiding Noise – Part II</a:t>
            </a:r>
          </a:p>
          <a:p>
            <a:pPr marL="571500" indent="-571500">
              <a:lnSpc>
                <a:spcPct val="150000"/>
              </a:lnSpc>
              <a:buFontTx/>
              <a:buChar char="-"/>
            </a:pPr>
            <a:r>
              <a:rPr lang="en-IN" sz="2200" b="1" dirty="0">
                <a:solidFill>
                  <a:srgbClr val="0070C0"/>
                </a:solidFill>
              </a:rPr>
              <a:t>Sectoral investing</a:t>
            </a:r>
          </a:p>
          <a:p>
            <a:pPr marL="571500" indent="-571500">
              <a:lnSpc>
                <a:spcPct val="150000"/>
              </a:lnSpc>
              <a:buFontTx/>
              <a:buChar char="-"/>
            </a:pPr>
            <a:r>
              <a:rPr lang="en-IN" sz="2200" b="1" dirty="0">
                <a:solidFill>
                  <a:srgbClr val="0070C0"/>
                </a:solidFill>
              </a:rPr>
              <a:t>Market Timing</a:t>
            </a:r>
          </a:p>
        </p:txBody>
      </p:sp>
      <p:pic>
        <p:nvPicPr>
          <p:cNvPr id="4" name="Graphic 3" descr="Lightbulb and gear with solid fill">
            <a:extLst>
              <a:ext uri="{FF2B5EF4-FFF2-40B4-BE49-F238E27FC236}">
                <a16:creationId xmlns:a16="http://schemas.microsoft.com/office/drawing/2014/main" id="{2FFB0A52-FFAB-70CE-B7BE-1BF5289DD6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39676" y="3137065"/>
            <a:ext cx="914400" cy="914400"/>
          </a:xfrm>
          <a:prstGeom prst="rect">
            <a:avLst/>
          </a:prstGeom>
        </p:spPr>
      </p:pic>
      <p:grpSp>
        <p:nvGrpSpPr>
          <p:cNvPr id="3" name="Group 2">
            <a:extLst>
              <a:ext uri="{FF2B5EF4-FFF2-40B4-BE49-F238E27FC236}">
                <a16:creationId xmlns:a16="http://schemas.microsoft.com/office/drawing/2014/main" id="{76B83722-20D9-094A-0274-49D9C16280D8}"/>
              </a:ext>
            </a:extLst>
          </p:cNvPr>
          <p:cNvGrpSpPr/>
          <p:nvPr/>
        </p:nvGrpSpPr>
        <p:grpSpPr>
          <a:xfrm>
            <a:off x="0" y="-13252"/>
            <a:ext cx="12192000" cy="1230489"/>
            <a:chOff x="0" y="-13252"/>
            <a:chExt cx="12192000" cy="1230489"/>
          </a:xfrm>
        </p:grpSpPr>
        <p:sp>
          <p:nvSpPr>
            <p:cNvPr id="33" name="Rectangle 32">
              <a:extLst>
                <a:ext uri="{FF2B5EF4-FFF2-40B4-BE49-F238E27FC236}">
                  <a16:creationId xmlns:a16="http://schemas.microsoft.com/office/drawing/2014/main" id="{F4CCB7E1-774D-7820-F567-072A85CB3260}"/>
                </a:ext>
              </a:extLst>
            </p:cNvPr>
            <p:cNvSpPr/>
            <p:nvPr/>
          </p:nvSpPr>
          <p:spPr>
            <a:xfrm>
              <a:off x="0" y="-13252"/>
              <a:ext cx="12192000" cy="1230489"/>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7FE619C-EE06-31A3-C14C-2D758FCA7B7A}"/>
                </a:ext>
              </a:extLst>
            </p:cNvPr>
            <p:cNvSpPr txBox="1"/>
            <p:nvPr/>
          </p:nvSpPr>
          <p:spPr>
            <a:xfrm>
              <a:off x="1030415" y="324993"/>
              <a:ext cx="3316934" cy="553998"/>
            </a:xfrm>
            <a:prstGeom prst="rect">
              <a:avLst/>
            </a:prstGeom>
            <a:noFill/>
          </p:spPr>
          <p:txBody>
            <a:bodyPr wrap="none" rtlCol="0">
              <a:spAutoFit/>
            </a:bodyPr>
            <a:lstStyle/>
            <a:p>
              <a:r>
                <a:rPr lang="en-US" sz="3000" b="1" dirty="0">
                  <a:solidFill>
                    <a:schemeClr val="bg1"/>
                  </a:solidFill>
                  <a:latin typeface="Merriweather" pitchFamily="2" charset="77"/>
                </a:rPr>
                <a:t>Coming Episode</a:t>
              </a:r>
              <a:endParaRPr lang="en-US" sz="3000" dirty="0">
                <a:solidFill>
                  <a:schemeClr val="bg1"/>
                </a:solidFill>
                <a:latin typeface="Merriweather" pitchFamily="2" charset="77"/>
              </a:endParaRPr>
            </a:p>
          </p:txBody>
        </p:sp>
      </p:grpSp>
      <p:pic>
        <p:nvPicPr>
          <p:cNvPr id="5" name="Picture 4" descr="Icon&#10;&#10;Description automatically generated">
            <a:extLst>
              <a:ext uri="{FF2B5EF4-FFF2-40B4-BE49-F238E27FC236}">
                <a16:creationId xmlns:a16="http://schemas.microsoft.com/office/drawing/2014/main" id="{CF73F412-9F14-24A8-E9EF-AA4C17933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8812" y="5729514"/>
            <a:ext cx="1581530" cy="542098"/>
          </a:xfrm>
          <a:prstGeom prst="rect">
            <a:avLst/>
          </a:prstGeom>
        </p:spPr>
      </p:pic>
    </p:spTree>
    <p:extLst>
      <p:ext uri="{BB962C8B-B14F-4D97-AF65-F5344CB8AC3E}">
        <p14:creationId xmlns:p14="http://schemas.microsoft.com/office/powerpoint/2010/main" val="1797014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17A1BE-C3E1-C607-D598-DC0EC94DFE86}"/>
              </a:ext>
            </a:extLst>
          </p:cNvPr>
          <p:cNvSpPr txBox="1"/>
          <p:nvPr/>
        </p:nvSpPr>
        <p:spPr>
          <a:xfrm>
            <a:off x="4980951" y="3201676"/>
            <a:ext cx="2230098" cy="338554"/>
          </a:xfrm>
          <a:prstGeom prst="rect">
            <a:avLst/>
          </a:prstGeom>
          <a:noFill/>
        </p:spPr>
        <p:txBody>
          <a:bodyPr wrap="none" rtlCol="0">
            <a:spAutoFit/>
          </a:bodyPr>
          <a:lstStyle/>
          <a:p>
            <a:r>
              <a:rPr lang="en-US" sz="1600" b="1" spc="300" dirty="0">
                <a:latin typeface="Merriweather" pitchFamily="2" charset="77"/>
              </a:rPr>
              <a:t>FOLLOW US ON</a:t>
            </a:r>
          </a:p>
        </p:txBody>
      </p:sp>
      <p:cxnSp>
        <p:nvCxnSpPr>
          <p:cNvPr id="30" name="Straight Connector 29">
            <a:extLst>
              <a:ext uri="{FF2B5EF4-FFF2-40B4-BE49-F238E27FC236}">
                <a16:creationId xmlns:a16="http://schemas.microsoft.com/office/drawing/2014/main" id="{DC4C09A4-181B-8FC5-5EF1-B7207FAFF8B1}"/>
              </a:ext>
            </a:extLst>
          </p:cNvPr>
          <p:cNvCxnSpPr>
            <a:cxnSpLocks/>
          </p:cNvCxnSpPr>
          <p:nvPr/>
        </p:nvCxnSpPr>
        <p:spPr>
          <a:xfrm>
            <a:off x="6096000" y="3784600"/>
            <a:ext cx="0" cy="2806700"/>
          </a:xfrm>
          <a:prstGeom prst="line">
            <a:avLst/>
          </a:prstGeom>
          <a:ln>
            <a:solidFill>
              <a:srgbClr val="007AB9"/>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139F2AB2-A112-1F4F-3964-BE87339D31DB}"/>
              </a:ext>
            </a:extLst>
          </p:cNvPr>
          <p:cNvGrpSpPr/>
          <p:nvPr/>
        </p:nvGrpSpPr>
        <p:grpSpPr>
          <a:xfrm>
            <a:off x="0" y="6811108"/>
            <a:ext cx="12192000" cy="46892"/>
            <a:chOff x="0" y="6811108"/>
            <a:chExt cx="12192000" cy="46892"/>
          </a:xfrm>
        </p:grpSpPr>
        <p:sp>
          <p:nvSpPr>
            <p:cNvPr id="36" name="Rectangle 35">
              <a:extLst>
                <a:ext uri="{FF2B5EF4-FFF2-40B4-BE49-F238E27FC236}">
                  <a16:creationId xmlns:a16="http://schemas.microsoft.com/office/drawing/2014/main" id="{C88559F1-80B0-0848-DFAA-654FE8C130FC}"/>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id="{638C7E2C-4AFC-6681-BC69-AAC82EF9B7BB}"/>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819F702F-3942-D175-ADB9-388E62DE4B18}"/>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4DA7FEA9-BDFA-B711-A1CE-F1CCF832BC18}"/>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id="{A7873379-39D3-9D1C-F74B-0D15E810F910}"/>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 name="Rectangle 40">
              <a:extLst>
                <a:ext uri="{FF2B5EF4-FFF2-40B4-BE49-F238E27FC236}">
                  <a16:creationId xmlns:a16="http://schemas.microsoft.com/office/drawing/2014/main" id="{EC7D382C-1E4E-BAFC-8FF7-F53EECE5F4C0}"/>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a16="http://schemas.microsoft.com/office/drawing/2014/main" id="{1018EF00-9F0D-930A-556A-D9100F1EBE47}"/>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3" name="Rectangle 42">
              <a:extLst>
                <a:ext uri="{FF2B5EF4-FFF2-40B4-BE49-F238E27FC236}">
                  <a16:creationId xmlns:a16="http://schemas.microsoft.com/office/drawing/2014/main" id="{E82E2038-AD45-1FFA-5AC1-458B14BBB3AA}"/>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4" name="Rectangle 43">
              <a:extLst>
                <a:ext uri="{FF2B5EF4-FFF2-40B4-BE49-F238E27FC236}">
                  <a16:creationId xmlns:a16="http://schemas.microsoft.com/office/drawing/2014/main" id="{9C5E4312-7B8A-40D1-F2F1-608432D0504A}"/>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Rectangle 44">
              <a:extLst>
                <a:ext uri="{FF2B5EF4-FFF2-40B4-BE49-F238E27FC236}">
                  <a16:creationId xmlns:a16="http://schemas.microsoft.com/office/drawing/2014/main" id="{67BDA128-6F89-DEC9-1C10-CE32B00B39FD}"/>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6" name="Rectangle 45">
              <a:extLst>
                <a:ext uri="{FF2B5EF4-FFF2-40B4-BE49-F238E27FC236}">
                  <a16:creationId xmlns:a16="http://schemas.microsoft.com/office/drawing/2014/main" id="{36F1580D-C737-D408-3D11-B247E6E9C7D8}"/>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7" name="Rectangle 46">
              <a:extLst>
                <a:ext uri="{FF2B5EF4-FFF2-40B4-BE49-F238E27FC236}">
                  <a16:creationId xmlns:a16="http://schemas.microsoft.com/office/drawing/2014/main" id="{2A957EE9-8190-ABE5-121F-F69E2B777A39}"/>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8" name="Rectangle 47">
              <a:extLst>
                <a:ext uri="{FF2B5EF4-FFF2-40B4-BE49-F238E27FC236}">
                  <a16:creationId xmlns:a16="http://schemas.microsoft.com/office/drawing/2014/main" id="{A84A9DCE-C5E5-7AEE-7EBF-67325487E526}"/>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9" name="Rectangle 48">
              <a:extLst>
                <a:ext uri="{FF2B5EF4-FFF2-40B4-BE49-F238E27FC236}">
                  <a16:creationId xmlns:a16="http://schemas.microsoft.com/office/drawing/2014/main" id="{F9369453-D298-08CC-98A0-D06EE332911A}"/>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Rectangle 49">
              <a:extLst>
                <a:ext uri="{FF2B5EF4-FFF2-40B4-BE49-F238E27FC236}">
                  <a16:creationId xmlns:a16="http://schemas.microsoft.com/office/drawing/2014/main" id="{FC043C2E-80BB-0689-4D5C-E479B27F57CB}"/>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1" name="Rectangle 50">
              <a:extLst>
                <a:ext uri="{FF2B5EF4-FFF2-40B4-BE49-F238E27FC236}">
                  <a16:creationId xmlns:a16="http://schemas.microsoft.com/office/drawing/2014/main" id="{0ECA2DFB-3AC6-0DF1-EC04-0431708C4492}"/>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a16="http://schemas.microsoft.com/office/drawing/2014/main" id="{4E9814DA-FCAA-6E72-8E5E-2792EA7A62CB}"/>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Rectangle 52">
              <a:extLst>
                <a:ext uri="{FF2B5EF4-FFF2-40B4-BE49-F238E27FC236}">
                  <a16:creationId xmlns:a16="http://schemas.microsoft.com/office/drawing/2014/main" id="{18B7E8CB-A0DC-E78E-3771-DAAC69DC034C}"/>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4" name="Rectangle 53">
              <a:extLst>
                <a:ext uri="{FF2B5EF4-FFF2-40B4-BE49-F238E27FC236}">
                  <a16:creationId xmlns:a16="http://schemas.microsoft.com/office/drawing/2014/main" id="{A7206202-5483-7A14-CD1C-962E34A8051E}"/>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5" name="Rectangle 54">
              <a:extLst>
                <a:ext uri="{FF2B5EF4-FFF2-40B4-BE49-F238E27FC236}">
                  <a16:creationId xmlns:a16="http://schemas.microsoft.com/office/drawing/2014/main" id="{EF33A5D7-2434-E0A4-77E4-30D6B17DFA55}"/>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59" name="Rectangle 58">
            <a:extLst>
              <a:ext uri="{FF2B5EF4-FFF2-40B4-BE49-F238E27FC236}">
                <a16:creationId xmlns:a16="http://schemas.microsoft.com/office/drawing/2014/main" id="{65E9E6F9-10C6-D97A-C173-065849836219}"/>
              </a:ext>
            </a:extLst>
          </p:cNvPr>
          <p:cNvSpPr/>
          <p:nvPr/>
        </p:nvSpPr>
        <p:spPr>
          <a:xfrm>
            <a:off x="0" y="-13252"/>
            <a:ext cx="12192000" cy="2817751"/>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3A87067-D881-4AE7-24DE-846E0B610999}"/>
              </a:ext>
            </a:extLst>
          </p:cNvPr>
          <p:cNvSpPr txBox="1"/>
          <p:nvPr/>
        </p:nvSpPr>
        <p:spPr>
          <a:xfrm>
            <a:off x="4789392" y="1142436"/>
            <a:ext cx="2613216" cy="553998"/>
          </a:xfrm>
          <a:prstGeom prst="rect">
            <a:avLst/>
          </a:prstGeom>
          <a:noFill/>
        </p:spPr>
        <p:txBody>
          <a:bodyPr wrap="none" rtlCol="0">
            <a:spAutoFit/>
          </a:bodyPr>
          <a:lstStyle/>
          <a:p>
            <a:r>
              <a:rPr lang="en-US" sz="3000" b="1" spc="300" dirty="0">
                <a:solidFill>
                  <a:schemeClr val="bg1"/>
                </a:solidFill>
                <a:latin typeface="Merriweather" pitchFamily="2" charset="77"/>
              </a:rPr>
              <a:t>Thank You</a:t>
            </a:r>
            <a:endParaRPr lang="en-US" sz="3000" spc="300" dirty="0">
              <a:solidFill>
                <a:schemeClr val="bg1"/>
              </a:solidFill>
              <a:latin typeface="Merriweather" pitchFamily="2" charset="77"/>
            </a:endParaRPr>
          </a:p>
        </p:txBody>
      </p:sp>
      <p:sp>
        <p:nvSpPr>
          <p:cNvPr id="2" name="TextBox 1">
            <a:extLst>
              <a:ext uri="{FF2B5EF4-FFF2-40B4-BE49-F238E27FC236}">
                <a16:creationId xmlns:a16="http://schemas.microsoft.com/office/drawing/2014/main" id="{F1E1A6CD-B6C7-FE02-383D-678A5401560C}"/>
              </a:ext>
            </a:extLst>
          </p:cNvPr>
          <p:cNvSpPr txBox="1"/>
          <p:nvPr/>
        </p:nvSpPr>
        <p:spPr>
          <a:xfrm>
            <a:off x="751707" y="3960187"/>
            <a:ext cx="4592321" cy="1846659"/>
          </a:xfrm>
          <a:prstGeom prst="rect">
            <a:avLst/>
          </a:prstGeom>
          <a:noFill/>
        </p:spPr>
        <p:txBody>
          <a:bodyPr wrap="square" rtlCol="0">
            <a:spAutoFit/>
          </a:bodyPr>
          <a:lstStyle/>
          <a:p>
            <a:pPr algn="ctr"/>
            <a:r>
              <a:rPr lang="en-IN" sz="2000" b="1" dirty="0"/>
              <a:t>Sandeep Tyagi</a:t>
            </a:r>
          </a:p>
          <a:p>
            <a:endParaRPr lang="en-IN" dirty="0"/>
          </a:p>
          <a:p>
            <a:r>
              <a:rPr lang="en-IN" dirty="0"/>
              <a:t>LinkedIn: </a:t>
            </a:r>
            <a:r>
              <a:rPr lang="en-IN" dirty="0">
                <a:hlinkClick r:id="rId2"/>
              </a:rPr>
              <a:t>https://www.linkedin.com/in/styagi/</a:t>
            </a:r>
            <a:endParaRPr lang="en-IN" dirty="0"/>
          </a:p>
          <a:p>
            <a:endParaRPr lang="en-IN" dirty="0"/>
          </a:p>
          <a:p>
            <a:r>
              <a:rPr lang="en-IN" dirty="0"/>
              <a:t>Twitter: </a:t>
            </a:r>
            <a:r>
              <a:rPr lang="en-IN" dirty="0">
                <a:hlinkClick r:id="rId3"/>
              </a:rPr>
              <a:t>https://twitter.com/styagi</a:t>
            </a:r>
            <a:endParaRPr lang="en-IN" dirty="0"/>
          </a:p>
          <a:p>
            <a:endParaRPr lang="en-IN" dirty="0"/>
          </a:p>
        </p:txBody>
      </p:sp>
      <p:sp>
        <p:nvSpPr>
          <p:cNvPr id="3" name="TextBox 2">
            <a:extLst>
              <a:ext uri="{FF2B5EF4-FFF2-40B4-BE49-F238E27FC236}">
                <a16:creationId xmlns:a16="http://schemas.microsoft.com/office/drawing/2014/main" id="{835AADDC-E0E0-AE58-63E6-5F0B97A40119}"/>
              </a:ext>
            </a:extLst>
          </p:cNvPr>
          <p:cNvSpPr txBox="1"/>
          <p:nvPr/>
        </p:nvSpPr>
        <p:spPr>
          <a:xfrm>
            <a:off x="6549034" y="3960187"/>
            <a:ext cx="5379458" cy="2954655"/>
          </a:xfrm>
          <a:prstGeom prst="rect">
            <a:avLst/>
          </a:prstGeom>
          <a:noFill/>
        </p:spPr>
        <p:txBody>
          <a:bodyPr wrap="square" rtlCol="0">
            <a:spAutoFit/>
          </a:bodyPr>
          <a:lstStyle/>
          <a:p>
            <a:pPr algn="ctr"/>
            <a:r>
              <a:rPr lang="en-IN" sz="2000" b="1" dirty="0"/>
              <a:t>GULAQ</a:t>
            </a:r>
          </a:p>
          <a:p>
            <a:endParaRPr lang="en-IN" dirty="0"/>
          </a:p>
          <a:p>
            <a:r>
              <a:rPr lang="en-IN" dirty="0"/>
              <a:t>LinkedIn: </a:t>
            </a:r>
            <a:r>
              <a:rPr lang="en-IN" dirty="0">
                <a:hlinkClick r:id="rId4"/>
              </a:rPr>
              <a:t>https://www.linkedin.com/in/</a:t>
            </a:r>
            <a:r>
              <a:rPr lang="en-US" dirty="0" err="1">
                <a:hlinkClick r:id="rId4"/>
              </a:rPr>
              <a:t>gulaqnew</a:t>
            </a:r>
            <a:endParaRPr lang="en-US" dirty="0"/>
          </a:p>
          <a:p>
            <a:endParaRPr lang="en-IN" dirty="0"/>
          </a:p>
          <a:p>
            <a:r>
              <a:rPr lang="en-IN" dirty="0"/>
              <a:t>Twitter: </a:t>
            </a:r>
            <a:r>
              <a:rPr lang="en-IN" dirty="0">
                <a:hlinkClick r:id="rId5"/>
              </a:rPr>
              <a:t>https://twitter.com/gulaqfintech</a:t>
            </a:r>
            <a:endParaRPr lang="en-IN" dirty="0"/>
          </a:p>
          <a:p>
            <a:endParaRPr lang="en-IN" dirty="0"/>
          </a:p>
          <a:p>
            <a:r>
              <a:rPr lang="en-IN" dirty="0"/>
              <a:t>Instagram: </a:t>
            </a:r>
            <a:r>
              <a:rPr lang="en-IN" dirty="0">
                <a:hlinkClick r:id="rId6"/>
              </a:rPr>
              <a:t>https://www.instagram.com/gulaqfintech/</a:t>
            </a:r>
            <a:endParaRPr lang="en-IN" dirty="0"/>
          </a:p>
          <a:p>
            <a:endParaRPr lang="en-IN" dirty="0"/>
          </a:p>
          <a:p>
            <a:endParaRPr lang="en-IN" dirty="0"/>
          </a:p>
          <a:p>
            <a:endParaRPr lang="en-IN" dirty="0"/>
          </a:p>
        </p:txBody>
      </p:sp>
    </p:spTree>
    <p:extLst>
      <p:ext uri="{BB962C8B-B14F-4D97-AF65-F5344CB8AC3E}">
        <p14:creationId xmlns:p14="http://schemas.microsoft.com/office/powerpoint/2010/main" val="417078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ED153D1-03E8-83A0-F849-D0882D88C774}"/>
              </a:ext>
            </a:extLst>
          </p:cNvPr>
          <p:cNvGrpSpPr/>
          <p:nvPr/>
        </p:nvGrpSpPr>
        <p:grpSpPr>
          <a:xfrm>
            <a:off x="0" y="-13252"/>
            <a:ext cx="12192000" cy="1230489"/>
            <a:chOff x="0" y="-13252"/>
            <a:chExt cx="12192000" cy="1230489"/>
          </a:xfrm>
        </p:grpSpPr>
        <p:sp>
          <p:nvSpPr>
            <p:cNvPr id="20" name="Rectangle 19">
              <a:extLst>
                <a:ext uri="{FF2B5EF4-FFF2-40B4-BE49-F238E27FC236}">
                  <a16:creationId xmlns:a16="http://schemas.microsoft.com/office/drawing/2014/main" id="{B0441F5F-9C70-D5CF-8753-93318CF7529E}"/>
                </a:ext>
              </a:extLst>
            </p:cNvPr>
            <p:cNvSpPr/>
            <p:nvPr/>
          </p:nvSpPr>
          <p:spPr>
            <a:xfrm>
              <a:off x="0" y="-13252"/>
              <a:ext cx="12192000" cy="1230489"/>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AE66C59-D96A-90AA-D130-6D75B7B1DDC7}"/>
                </a:ext>
              </a:extLst>
            </p:cNvPr>
            <p:cNvSpPr txBox="1"/>
            <p:nvPr/>
          </p:nvSpPr>
          <p:spPr>
            <a:xfrm>
              <a:off x="1030415" y="324993"/>
              <a:ext cx="5064207" cy="553998"/>
            </a:xfrm>
            <a:prstGeom prst="rect">
              <a:avLst/>
            </a:prstGeom>
            <a:noFill/>
          </p:spPr>
          <p:txBody>
            <a:bodyPr wrap="none" rtlCol="0">
              <a:spAutoFit/>
            </a:bodyPr>
            <a:lstStyle/>
            <a:p>
              <a:r>
                <a:rPr lang="en-US" sz="3000" b="1" dirty="0">
                  <a:solidFill>
                    <a:schemeClr val="bg1"/>
                  </a:solidFill>
                  <a:latin typeface="Merriweather" pitchFamily="2" charset="77"/>
                </a:rPr>
                <a:t>Recap: First Six Episodes </a:t>
              </a:r>
              <a:endParaRPr lang="en-US" sz="3000" dirty="0">
                <a:solidFill>
                  <a:schemeClr val="bg1"/>
                </a:solidFill>
                <a:latin typeface="Merriweather" pitchFamily="2" charset="77"/>
              </a:endParaRPr>
            </a:p>
          </p:txBody>
        </p:sp>
      </p:grpSp>
      <p:sp>
        <p:nvSpPr>
          <p:cNvPr id="4" name="TextBox 3">
            <a:extLst>
              <a:ext uri="{FF2B5EF4-FFF2-40B4-BE49-F238E27FC236}">
                <a16:creationId xmlns:a16="http://schemas.microsoft.com/office/drawing/2014/main" id="{F9A74C47-4C5A-2733-771A-4962155C32AE}"/>
              </a:ext>
            </a:extLst>
          </p:cNvPr>
          <p:cNvSpPr txBox="1"/>
          <p:nvPr/>
        </p:nvSpPr>
        <p:spPr>
          <a:xfrm>
            <a:off x="954215" y="1394529"/>
            <a:ext cx="8505471" cy="461985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IN" dirty="0"/>
              <a:t>Difficult to predict one year returns, easier to predict over long periods</a:t>
            </a:r>
          </a:p>
          <a:p>
            <a:pPr marL="285750" indent="-285750">
              <a:lnSpc>
                <a:spcPct val="150000"/>
              </a:lnSpc>
              <a:buFont typeface="Arial" panose="020B0604020202020204" pitchFamily="34" charset="0"/>
              <a:buChar char="•"/>
            </a:pPr>
            <a:r>
              <a:rPr lang="en-IN" dirty="0"/>
              <a:t>10 Year Rolling returns: Sensex gave 11.2% CAGR, FD gave 8.2% CAGR</a:t>
            </a:r>
          </a:p>
          <a:p>
            <a:pPr marL="285750" indent="-285750">
              <a:lnSpc>
                <a:spcPct val="150000"/>
              </a:lnSpc>
              <a:buFont typeface="Arial" panose="020B0604020202020204" pitchFamily="34" charset="0"/>
              <a:buChar char="•"/>
            </a:pPr>
            <a:r>
              <a:rPr lang="en-IN" dirty="0"/>
              <a:t>60-40 model portfolio has 10.76% average returns</a:t>
            </a:r>
          </a:p>
          <a:p>
            <a:pPr marL="285750" indent="-285750">
              <a:lnSpc>
                <a:spcPct val="150000"/>
              </a:lnSpc>
              <a:buFont typeface="Arial" panose="020B0604020202020204" pitchFamily="34" charset="0"/>
              <a:buChar char="•"/>
            </a:pPr>
            <a:r>
              <a:rPr lang="en-IN" dirty="0"/>
              <a:t>Savings rate of 25 to 40% is healthy</a:t>
            </a:r>
          </a:p>
          <a:p>
            <a:pPr marL="285750" indent="-285750">
              <a:lnSpc>
                <a:spcPct val="150000"/>
              </a:lnSpc>
              <a:buFont typeface="Arial" panose="020B0604020202020204" pitchFamily="34" charset="0"/>
              <a:buChar char="•"/>
            </a:pPr>
            <a:r>
              <a:rPr lang="en-IN" dirty="0"/>
              <a:t>Investment Planning for 3 big goals (Templates provided on Gulaq.com):</a:t>
            </a:r>
          </a:p>
          <a:p>
            <a:pPr marL="742950" lvl="1" indent="-285750">
              <a:lnSpc>
                <a:spcPct val="150000"/>
              </a:lnSpc>
              <a:buFont typeface="Arial" panose="020B0604020202020204" pitchFamily="34" charset="0"/>
              <a:buChar char="•"/>
            </a:pPr>
            <a:r>
              <a:rPr lang="en-IN" dirty="0"/>
              <a:t>Retirement Planning</a:t>
            </a:r>
          </a:p>
          <a:p>
            <a:pPr marL="742950" lvl="1" indent="-285750">
              <a:lnSpc>
                <a:spcPct val="150000"/>
              </a:lnSpc>
              <a:buFont typeface="Arial" panose="020B0604020202020204" pitchFamily="34" charset="0"/>
              <a:buChar char="•"/>
            </a:pPr>
            <a:r>
              <a:rPr lang="en-IN" dirty="0"/>
              <a:t>Buying a home</a:t>
            </a:r>
          </a:p>
          <a:p>
            <a:pPr marL="742950" lvl="1" indent="-285750">
              <a:lnSpc>
                <a:spcPct val="150000"/>
              </a:lnSpc>
              <a:buFont typeface="Arial" panose="020B0604020202020204" pitchFamily="34" charset="0"/>
              <a:buChar char="•"/>
            </a:pPr>
            <a:r>
              <a:rPr lang="en-IN" dirty="0"/>
              <a:t>children education</a:t>
            </a:r>
          </a:p>
          <a:p>
            <a:pPr marL="285750" indent="-285750">
              <a:lnSpc>
                <a:spcPct val="150000"/>
              </a:lnSpc>
              <a:buFont typeface="Arial" panose="020B0604020202020204" pitchFamily="34" charset="0"/>
              <a:buChar char="•"/>
            </a:pPr>
            <a:r>
              <a:rPr lang="en-IN" dirty="0"/>
              <a:t>Gear based investing: Take risk survey and find out your risk appetite</a:t>
            </a:r>
          </a:p>
          <a:p>
            <a:pPr marL="285750" indent="-285750">
              <a:lnSpc>
                <a:spcPct val="150000"/>
              </a:lnSpc>
              <a:buFont typeface="Arial" panose="020B0604020202020204" pitchFamily="34" charset="0"/>
              <a:buChar char="•"/>
            </a:pPr>
            <a:r>
              <a:rPr lang="en-IN" dirty="0"/>
              <a:t>Get any gear by mixing only two ingredients: Equity and Fixed income</a:t>
            </a:r>
          </a:p>
          <a:p>
            <a:pPr marL="285750" indent="-285750">
              <a:lnSpc>
                <a:spcPct val="150000"/>
              </a:lnSpc>
              <a:buFont typeface="Arial" panose="020B0604020202020204" pitchFamily="34" charset="0"/>
              <a:buChar char="•"/>
            </a:pPr>
            <a:r>
              <a:rPr lang="en-IN" dirty="0"/>
              <a:t>Active vs Passive investing: Figure out what kind of investor you are</a:t>
            </a:r>
          </a:p>
        </p:txBody>
      </p:sp>
      <p:pic>
        <p:nvPicPr>
          <p:cNvPr id="3" name="Picture 2" descr="Icon&#10;&#10;Description automatically generated">
            <a:extLst>
              <a:ext uri="{FF2B5EF4-FFF2-40B4-BE49-F238E27FC236}">
                <a16:creationId xmlns:a16="http://schemas.microsoft.com/office/drawing/2014/main" id="{6951AD84-A14D-62CE-8CDE-5C39DB721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812" y="5598885"/>
            <a:ext cx="1581530" cy="542098"/>
          </a:xfrm>
          <a:prstGeom prst="rect">
            <a:avLst/>
          </a:prstGeom>
        </p:spPr>
      </p:pic>
    </p:spTree>
    <p:extLst>
      <p:ext uri="{BB962C8B-B14F-4D97-AF65-F5344CB8AC3E}">
        <p14:creationId xmlns:p14="http://schemas.microsoft.com/office/powerpoint/2010/main" val="245313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17A1BE-C3E1-C607-D598-DC0EC94DFE86}"/>
              </a:ext>
            </a:extLst>
          </p:cNvPr>
          <p:cNvSpPr txBox="1"/>
          <p:nvPr/>
        </p:nvSpPr>
        <p:spPr>
          <a:xfrm>
            <a:off x="4980951" y="3256105"/>
            <a:ext cx="2230098" cy="338554"/>
          </a:xfrm>
          <a:prstGeom prst="rect">
            <a:avLst/>
          </a:prstGeom>
          <a:noFill/>
        </p:spPr>
        <p:txBody>
          <a:bodyPr wrap="none" rtlCol="0">
            <a:spAutoFit/>
          </a:bodyPr>
          <a:lstStyle/>
          <a:p>
            <a:r>
              <a:rPr lang="en-US" sz="1600" b="1" spc="300" dirty="0">
                <a:latin typeface="Merriweather" pitchFamily="2" charset="77"/>
              </a:rPr>
              <a:t>FOLLOW US ON</a:t>
            </a:r>
          </a:p>
        </p:txBody>
      </p:sp>
      <p:cxnSp>
        <p:nvCxnSpPr>
          <p:cNvPr id="30" name="Straight Connector 29">
            <a:extLst>
              <a:ext uri="{FF2B5EF4-FFF2-40B4-BE49-F238E27FC236}">
                <a16:creationId xmlns:a16="http://schemas.microsoft.com/office/drawing/2014/main" id="{DC4C09A4-181B-8FC5-5EF1-B7207FAFF8B1}"/>
              </a:ext>
            </a:extLst>
          </p:cNvPr>
          <p:cNvCxnSpPr>
            <a:cxnSpLocks/>
          </p:cNvCxnSpPr>
          <p:nvPr/>
        </p:nvCxnSpPr>
        <p:spPr>
          <a:xfrm>
            <a:off x="6096000" y="3839029"/>
            <a:ext cx="0" cy="2806700"/>
          </a:xfrm>
          <a:prstGeom prst="line">
            <a:avLst/>
          </a:prstGeom>
          <a:ln>
            <a:solidFill>
              <a:srgbClr val="007AB9"/>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139F2AB2-A112-1F4F-3964-BE87339D31DB}"/>
              </a:ext>
            </a:extLst>
          </p:cNvPr>
          <p:cNvGrpSpPr/>
          <p:nvPr/>
        </p:nvGrpSpPr>
        <p:grpSpPr>
          <a:xfrm>
            <a:off x="0" y="6811108"/>
            <a:ext cx="12192000" cy="46892"/>
            <a:chOff x="0" y="6811108"/>
            <a:chExt cx="12192000" cy="46892"/>
          </a:xfrm>
        </p:grpSpPr>
        <p:sp>
          <p:nvSpPr>
            <p:cNvPr id="36" name="Rectangle 35">
              <a:extLst>
                <a:ext uri="{FF2B5EF4-FFF2-40B4-BE49-F238E27FC236}">
                  <a16:creationId xmlns:a16="http://schemas.microsoft.com/office/drawing/2014/main" id="{C88559F1-80B0-0848-DFAA-654FE8C130FC}"/>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id="{638C7E2C-4AFC-6681-BC69-AAC82EF9B7BB}"/>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819F702F-3942-D175-ADB9-388E62DE4B18}"/>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4DA7FEA9-BDFA-B711-A1CE-F1CCF832BC18}"/>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id="{A7873379-39D3-9D1C-F74B-0D15E810F910}"/>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1" name="Rectangle 40">
              <a:extLst>
                <a:ext uri="{FF2B5EF4-FFF2-40B4-BE49-F238E27FC236}">
                  <a16:creationId xmlns:a16="http://schemas.microsoft.com/office/drawing/2014/main" id="{EC7D382C-1E4E-BAFC-8FF7-F53EECE5F4C0}"/>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a16="http://schemas.microsoft.com/office/drawing/2014/main" id="{1018EF00-9F0D-930A-556A-D9100F1EBE47}"/>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3" name="Rectangle 42">
              <a:extLst>
                <a:ext uri="{FF2B5EF4-FFF2-40B4-BE49-F238E27FC236}">
                  <a16:creationId xmlns:a16="http://schemas.microsoft.com/office/drawing/2014/main" id="{E82E2038-AD45-1FFA-5AC1-458B14BBB3AA}"/>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4" name="Rectangle 43">
              <a:extLst>
                <a:ext uri="{FF2B5EF4-FFF2-40B4-BE49-F238E27FC236}">
                  <a16:creationId xmlns:a16="http://schemas.microsoft.com/office/drawing/2014/main" id="{9C5E4312-7B8A-40D1-F2F1-608432D0504A}"/>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Rectangle 44">
              <a:extLst>
                <a:ext uri="{FF2B5EF4-FFF2-40B4-BE49-F238E27FC236}">
                  <a16:creationId xmlns:a16="http://schemas.microsoft.com/office/drawing/2014/main" id="{67BDA128-6F89-DEC9-1C10-CE32B00B39FD}"/>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6" name="Rectangle 45">
              <a:extLst>
                <a:ext uri="{FF2B5EF4-FFF2-40B4-BE49-F238E27FC236}">
                  <a16:creationId xmlns:a16="http://schemas.microsoft.com/office/drawing/2014/main" id="{36F1580D-C737-D408-3D11-B247E6E9C7D8}"/>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7" name="Rectangle 46">
              <a:extLst>
                <a:ext uri="{FF2B5EF4-FFF2-40B4-BE49-F238E27FC236}">
                  <a16:creationId xmlns:a16="http://schemas.microsoft.com/office/drawing/2014/main" id="{2A957EE9-8190-ABE5-121F-F69E2B777A39}"/>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8" name="Rectangle 47">
              <a:extLst>
                <a:ext uri="{FF2B5EF4-FFF2-40B4-BE49-F238E27FC236}">
                  <a16:creationId xmlns:a16="http://schemas.microsoft.com/office/drawing/2014/main" id="{A84A9DCE-C5E5-7AEE-7EBF-67325487E526}"/>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9" name="Rectangle 48">
              <a:extLst>
                <a:ext uri="{FF2B5EF4-FFF2-40B4-BE49-F238E27FC236}">
                  <a16:creationId xmlns:a16="http://schemas.microsoft.com/office/drawing/2014/main" id="{F9369453-D298-08CC-98A0-D06EE332911A}"/>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Rectangle 49">
              <a:extLst>
                <a:ext uri="{FF2B5EF4-FFF2-40B4-BE49-F238E27FC236}">
                  <a16:creationId xmlns:a16="http://schemas.microsoft.com/office/drawing/2014/main" id="{FC043C2E-80BB-0689-4D5C-E479B27F57CB}"/>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1" name="Rectangle 50">
              <a:extLst>
                <a:ext uri="{FF2B5EF4-FFF2-40B4-BE49-F238E27FC236}">
                  <a16:creationId xmlns:a16="http://schemas.microsoft.com/office/drawing/2014/main" id="{0ECA2DFB-3AC6-0DF1-EC04-0431708C4492}"/>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a16="http://schemas.microsoft.com/office/drawing/2014/main" id="{4E9814DA-FCAA-6E72-8E5E-2792EA7A62CB}"/>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Rectangle 52">
              <a:extLst>
                <a:ext uri="{FF2B5EF4-FFF2-40B4-BE49-F238E27FC236}">
                  <a16:creationId xmlns:a16="http://schemas.microsoft.com/office/drawing/2014/main" id="{18B7E8CB-A0DC-E78E-3771-DAAC69DC034C}"/>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4" name="Rectangle 53">
              <a:extLst>
                <a:ext uri="{FF2B5EF4-FFF2-40B4-BE49-F238E27FC236}">
                  <a16:creationId xmlns:a16="http://schemas.microsoft.com/office/drawing/2014/main" id="{A7206202-5483-7A14-CD1C-962E34A8051E}"/>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5" name="Rectangle 54">
              <a:extLst>
                <a:ext uri="{FF2B5EF4-FFF2-40B4-BE49-F238E27FC236}">
                  <a16:creationId xmlns:a16="http://schemas.microsoft.com/office/drawing/2014/main" id="{EF33A5D7-2434-E0A4-77E4-30D6B17DFA55}"/>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59" name="Rectangle 58">
            <a:extLst>
              <a:ext uri="{FF2B5EF4-FFF2-40B4-BE49-F238E27FC236}">
                <a16:creationId xmlns:a16="http://schemas.microsoft.com/office/drawing/2014/main" id="{65E9E6F9-10C6-D97A-C173-065849836219}"/>
              </a:ext>
            </a:extLst>
          </p:cNvPr>
          <p:cNvSpPr/>
          <p:nvPr/>
        </p:nvSpPr>
        <p:spPr>
          <a:xfrm>
            <a:off x="0" y="-13252"/>
            <a:ext cx="12192000" cy="2817751"/>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3A87067-D881-4AE7-24DE-846E0B610999}"/>
              </a:ext>
            </a:extLst>
          </p:cNvPr>
          <p:cNvSpPr txBox="1"/>
          <p:nvPr/>
        </p:nvSpPr>
        <p:spPr>
          <a:xfrm>
            <a:off x="2247053" y="521168"/>
            <a:ext cx="7773282" cy="1785104"/>
          </a:xfrm>
          <a:prstGeom prst="rect">
            <a:avLst/>
          </a:prstGeom>
          <a:noFill/>
        </p:spPr>
        <p:txBody>
          <a:bodyPr wrap="none" rtlCol="0">
            <a:spAutoFit/>
          </a:bodyPr>
          <a:lstStyle/>
          <a:p>
            <a:r>
              <a:rPr lang="en-US" sz="3000" b="1" spc="300" dirty="0">
                <a:solidFill>
                  <a:schemeClr val="bg1"/>
                </a:solidFill>
                <a:latin typeface="Merriweather" pitchFamily="2" charset="77"/>
              </a:rPr>
              <a:t>OFFER FOR FREE CONSULTATION</a:t>
            </a:r>
          </a:p>
          <a:p>
            <a:pPr marL="342900" indent="-342900">
              <a:buFont typeface="Arial" panose="020B0604020202020204" pitchFamily="34" charset="0"/>
              <a:buChar char="•"/>
            </a:pPr>
            <a:endParaRPr lang="en-US" sz="2000" b="1" spc="300" dirty="0">
              <a:solidFill>
                <a:schemeClr val="bg1"/>
              </a:solidFill>
              <a:latin typeface="Merriweather" pitchFamily="2" charset="77"/>
            </a:endParaRPr>
          </a:p>
          <a:p>
            <a:pPr marL="342900" indent="-342900">
              <a:buFont typeface="Arial" panose="020B0604020202020204" pitchFamily="34" charset="0"/>
              <a:buChar char="•"/>
            </a:pPr>
            <a:r>
              <a:rPr lang="en-US" sz="2000" b="1" spc="300" dirty="0">
                <a:solidFill>
                  <a:schemeClr val="bg1"/>
                </a:solidFill>
                <a:latin typeface="Merriweather" pitchFamily="2" charset="77"/>
              </a:rPr>
              <a:t>Follow us on social media</a:t>
            </a:r>
          </a:p>
          <a:p>
            <a:pPr marL="342900" indent="-342900">
              <a:buFont typeface="Arial" panose="020B0604020202020204" pitchFamily="34" charset="0"/>
              <a:buChar char="•"/>
            </a:pPr>
            <a:r>
              <a:rPr lang="en-US" sz="2000" b="1" spc="300" dirty="0">
                <a:solidFill>
                  <a:schemeClr val="bg1"/>
                </a:solidFill>
                <a:latin typeface="Merriweather" pitchFamily="2" charset="77"/>
              </a:rPr>
              <a:t>Tag us</a:t>
            </a:r>
          </a:p>
          <a:p>
            <a:pPr marL="342900" indent="-342900">
              <a:buFont typeface="Arial" panose="020B0604020202020204" pitchFamily="34" charset="0"/>
              <a:buChar char="•"/>
            </a:pPr>
            <a:r>
              <a:rPr lang="en-US" sz="2000" b="1" spc="300" dirty="0">
                <a:solidFill>
                  <a:schemeClr val="bg1"/>
                </a:solidFill>
                <a:latin typeface="Merriweather" pitchFamily="2" charset="77"/>
              </a:rPr>
              <a:t>Make a request</a:t>
            </a:r>
            <a:endParaRPr lang="en-US" sz="2000" spc="300" dirty="0">
              <a:solidFill>
                <a:schemeClr val="bg1"/>
              </a:solidFill>
              <a:latin typeface="Merriweather" pitchFamily="2" charset="77"/>
            </a:endParaRPr>
          </a:p>
        </p:txBody>
      </p:sp>
      <p:sp>
        <p:nvSpPr>
          <p:cNvPr id="2" name="TextBox 1">
            <a:extLst>
              <a:ext uri="{FF2B5EF4-FFF2-40B4-BE49-F238E27FC236}">
                <a16:creationId xmlns:a16="http://schemas.microsoft.com/office/drawing/2014/main" id="{F1E1A6CD-B6C7-FE02-383D-678A5401560C}"/>
              </a:ext>
            </a:extLst>
          </p:cNvPr>
          <p:cNvSpPr txBox="1"/>
          <p:nvPr/>
        </p:nvSpPr>
        <p:spPr>
          <a:xfrm>
            <a:off x="751707" y="4014616"/>
            <a:ext cx="4592321" cy="1846659"/>
          </a:xfrm>
          <a:prstGeom prst="rect">
            <a:avLst/>
          </a:prstGeom>
          <a:noFill/>
        </p:spPr>
        <p:txBody>
          <a:bodyPr wrap="square" rtlCol="0">
            <a:spAutoFit/>
          </a:bodyPr>
          <a:lstStyle/>
          <a:p>
            <a:pPr algn="ctr"/>
            <a:r>
              <a:rPr lang="en-IN" sz="2000" b="1" dirty="0"/>
              <a:t>Sandeep Tyagi</a:t>
            </a:r>
          </a:p>
          <a:p>
            <a:endParaRPr lang="en-IN" dirty="0"/>
          </a:p>
          <a:p>
            <a:r>
              <a:rPr lang="en-IN" dirty="0"/>
              <a:t>LinkedIn: </a:t>
            </a:r>
            <a:r>
              <a:rPr lang="en-IN" dirty="0">
                <a:hlinkClick r:id="rId2"/>
              </a:rPr>
              <a:t>https://www.linkedin.com/in/styagi/</a:t>
            </a:r>
            <a:endParaRPr lang="en-IN" dirty="0"/>
          </a:p>
          <a:p>
            <a:endParaRPr lang="en-IN" dirty="0"/>
          </a:p>
          <a:p>
            <a:r>
              <a:rPr lang="en-IN" dirty="0"/>
              <a:t>Twitter: </a:t>
            </a:r>
            <a:r>
              <a:rPr lang="en-IN" dirty="0">
                <a:hlinkClick r:id="rId3"/>
              </a:rPr>
              <a:t>https://twitter.com/styagi</a:t>
            </a:r>
            <a:endParaRPr lang="en-IN" dirty="0"/>
          </a:p>
          <a:p>
            <a:endParaRPr lang="en-IN" dirty="0"/>
          </a:p>
        </p:txBody>
      </p:sp>
      <p:sp>
        <p:nvSpPr>
          <p:cNvPr id="3" name="TextBox 2">
            <a:extLst>
              <a:ext uri="{FF2B5EF4-FFF2-40B4-BE49-F238E27FC236}">
                <a16:creationId xmlns:a16="http://schemas.microsoft.com/office/drawing/2014/main" id="{835AADDC-E0E0-AE58-63E6-5F0B97A40119}"/>
              </a:ext>
            </a:extLst>
          </p:cNvPr>
          <p:cNvSpPr txBox="1"/>
          <p:nvPr/>
        </p:nvSpPr>
        <p:spPr>
          <a:xfrm>
            <a:off x="6549034" y="4014616"/>
            <a:ext cx="5379458" cy="2954655"/>
          </a:xfrm>
          <a:prstGeom prst="rect">
            <a:avLst/>
          </a:prstGeom>
          <a:noFill/>
        </p:spPr>
        <p:txBody>
          <a:bodyPr wrap="square" rtlCol="0">
            <a:spAutoFit/>
          </a:bodyPr>
          <a:lstStyle/>
          <a:p>
            <a:pPr algn="ctr"/>
            <a:r>
              <a:rPr lang="en-IN" sz="2000" b="1" dirty="0"/>
              <a:t>GULAQ</a:t>
            </a:r>
          </a:p>
          <a:p>
            <a:endParaRPr lang="en-IN" dirty="0"/>
          </a:p>
          <a:p>
            <a:r>
              <a:rPr lang="en-IN" dirty="0"/>
              <a:t>LinkedIn: </a:t>
            </a:r>
            <a:r>
              <a:rPr lang="en-IN" dirty="0">
                <a:hlinkClick r:id="rId4"/>
              </a:rPr>
              <a:t>https://www.linkedin.com/in/</a:t>
            </a:r>
            <a:r>
              <a:rPr lang="en-US" dirty="0" err="1">
                <a:hlinkClick r:id="rId4"/>
              </a:rPr>
              <a:t>gulaqnew</a:t>
            </a:r>
            <a:endParaRPr lang="en-US" dirty="0"/>
          </a:p>
          <a:p>
            <a:endParaRPr lang="en-IN" dirty="0"/>
          </a:p>
          <a:p>
            <a:r>
              <a:rPr lang="en-IN" dirty="0"/>
              <a:t>Twitter: </a:t>
            </a:r>
            <a:r>
              <a:rPr lang="en-IN" dirty="0">
                <a:hlinkClick r:id="rId5"/>
              </a:rPr>
              <a:t>https://twitter.com/gulaqfintech</a:t>
            </a:r>
            <a:endParaRPr lang="en-IN" dirty="0"/>
          </a:p>
          <a:p>
            <a:endParaRPr lang="en-IN" dirty="0"/>
          </a:p>
          <a:p>
            <a:r>
              <a:rPr lang="en-IN" dirty="0"/>
              <a:t>Instagram: </a:t>
            </a:r>
            <a:r>
              <a:rPr lang="en-IN" dirty="0">
                <a:hlinkClick r:id="rId6"/>
              </a:rPr>
              <a:t>https://www.instagram.com/gulaqfintech/</a:t>
            </a:r>
            <a:endParaRPr lang="en-IN" dirty="0"/>
          </a:p>
          <a:p>
            <a:endParaRPr lang="en-IN" dirty="0"/>
          </a:p>
          <a:p>
            <a:endParaRPr lang="en-IN" dirty="0"/>
          </a:p>
          <a:p>
            <a:endParaRPr lang="en-IN" dirty="0"/>
          </a:p>
        </p:txBody>
      </p:sp>
    </p:spTree>
    <p:extLst>
      <p:ext uri="{BB962C8B-B14F-4D97-AF65-F5344CB8AC3E}">
        <p14:creationId xmlns:p14="http://schemas.microsoft.com/office/powerpoint/2010/main" val="269542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D9EA4E-32EF-81DF-1D18-12801FCED2B4}"/>
              </a:ext>
            </a:extLst>
          </p:cNvPr>
          <p:cNvGrpSpPr/>
          <p:nvPr/>
        </p:nvGrpSpPr>
        <p:grpSpPr>
          <a:xfrm>
            <a:off x="0" y="6811108"/>
            <a:ext cx="12192000" cy="46892"/>
            <a:chOff x="0" y="6811108"/>
            <a:chExt cx="12192000" cy="46892"/>
          </a:xfrm>
        </p:grpSpPr>
        <p:sp>
          <p:nvSpPr>
            <p:cNvPr id="5" name="Rectangle 4">
              <a:extLst>
                <a:ext uri="{FF2B5EF4-FFF2-40B4-BE49-F238E27FC236}">
                  <a16:creationId xmlns:a16="http://schemas.microsoft.com/office/drawing/2014/main" id="{72A8BFE9-D421-3BA2-83A2-122C7797C16E}"/>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263BE863-F695-9271-BF26-6FF9A557C5ED}"/>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DD2BCB1-6513-5131-1892-786BA8DB9642}"/>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CAD5923-F468-A5A1-1C8E-E2C6CA93878C}"/>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D6194320-B25C-691D-81F8-D87B37BEC10B}"/>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6C0055C-0691-01AD-9024-31B66AE2AC26}"/>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682BB68-8307-B2A2-6560-F59D2A8FB84F}"/>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F665D95-54C2-ABF6-C56C-81BEACB62343}"/>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AD9EDD0-BB38-6B5C-D69C-3A04AC358AAB}"/>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AD005C5-150E-0398-0741-1DC4C73496F2}"/>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2D206FAE-EE70-30FF-B6C1-79EC0CC14179}"/>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F98F6AF5-0E0E-7EA9-3A58-343DE28890CB}"/>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CA15950-DC6E-B97B-6081-389849F76AF0}"/>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2B736588-478E-6B27-A7C4-911554FB5AE1}"/>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4AC49382-C124-3163-6F5A-2D5C0F55A8AC}"/>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80522BE-4ED1-5A96-0BF0-1F5AEBB245C1}"/>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D7DD6B37-CDC5-EB80-A1FA-CDB01DCD68E3}"/>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3F90DEB-B1D0-2F67-9AC1-96A0E53AE5AF}"/>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1CE95395-AE99-36A2-E0D4-8B2056AA3A5B}"/>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3A93C13-FC57-E837-B3C8-BC853E3547C5}"/>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 name="Group 26">
            <a:extLst>
              <a:ext uri="{FF2B5EF4-FFF2-40B4-BE49-F238E27FC236}">
                <a16:creationId xmlns:a16="http://schemas.microsoft.com/office/drawing/2014/main" id="{ADA254DD-6A47-A5CA-186B-C4525DE39EF3}"/>
              </a:ext>
            </a:extLst>
          </p:cNvPr>
          <p:cNvGrpSpPr/>
          <p:nvPr/>
        </p:nvGrpSpPr>
        <p:grpSpPr>
          <a:xfrm>
            <a:off x="0" y="-13252"/>
            <a:ext cx="12192000" cy="1230489"/>
            <a:chOff x="0" y="-13252"/>
            <a:chExt cx="12192000" cy="1230489"/>
          </a:xfrm>
        </p:grpSpPr>
        <p:sp>
          <p:nvSpPr>
            <p:cNvPr id="30" name="Rectangle 29">
              <a:extLst>
                <a:ext uri="{FF2B5EF4-FFF2-40B4-BE49-F238E27FC236}">
                  <a16:creationId xmlns:a16="http://schemas.microsoft.com/office/drawing/2014/main" id="{FDF09384-AE72-4B77-64BA-ABE54A3337AC}"/>
                </a:ext>
              </a:extLst>
            </p:cNvPr>
            <p:cNvSpPr/>
            <p:nvPr/>
          </p:nvSpPr>
          <p:spPr>
            <a:xfrm>
              <a:off x="0" y="-13252"/>
              <a:ext cx="12192000" cy="1230489"/>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E77F5D-BD69-DA68-15F1-971A536005D4}"/>
                </a:ext>
              </a:extLst>
            </p:cNvPr>
            <p:cNvSpPr txBox="1"/>
            <p:nvPr/>
          </p:nvSpPr>
          <p:spPr>
            <a:xfrm>
              <a:off x="1030415" y="324993"/>
              <a:ext cx="3015569" cy="553998"/>
            </a:xfrm>
            <a:prstGeom prst="rect">
              <a:avLst/>
            </a:prstGeom>
            <a:noFill/>
          </p:spPr>
          <p:txBody>
            <a:bodyPr wrap="none" rtlCol="0">
              <a:spAutoFit/>
            </a:bodyPr>
            <a:lstStyle/>
            <a:p>
              <a:r>
                <a:rPr lang="en-US" sz="3000" b="1" dirty="0">
                  <a:solidFill>
                    <a:schemeClr val="bg1"/>
                  </a:solidFill>
                  <a:latin typeface="Merriweather" pitchFamily="2" charset="77"/>
                </a:rPr>
                <a:t>What is Noise?</a:t>
              </a:r>
              <a:endParaRPr lang="en-US" sz="3000" dirty="0">
                <a:solidFill>
                  <a:schemeClr val="bg1"/>
                </a:solidFill>
                <a:latin typeface="Merriweather" pitchFamily="2" charset="77"/>
              </a:endParaRPr>
            </a:p>
          </p:txBody>
        </p:sp>
      </p:grpSp>
      <p:sp>
        <p:nvSpPr>
          <p:cNvPr id="2" name="TextBox 1">
            <a:extLst>
              <a:ext uri="{FF2B5EF4-FFF2-40B4-BE49-F238E27FC236}">
                <a16:creationId xmlns:a16="http://schemas.microsoft.com/office/drawing/2014/main" id="{4BB188CC-D03D-3C0C-BBE6-E253391B91CD}"/>
              </a:ext>
            </a:extLst>
          </p:cNvPr>
          <p:cNvSpPr txBox="1"/>
          <p:nvPr/>
        </p:nvSpPr>
        <p:spPr>
          <a:xfrm>
            <a:off x="997727" y="1447177"/>
            <a:ext cx="10179007" cy="880369"/>
          </a:xfrm>
          <a:prstGeom prst="rect">
            <a:avLst/>
          </a:prstGeom>
          <a:noFill/>
        </p:spPr>
        <p:txBody>
          <a:bodyPr wrap="square" rtlCol="0">
            <a:spAutoFit/>
          </a:bodyPr>
          <a:lstStyle/>
          <a:p>
            <a:pPr>
              <a:lnSpc>
                <a:spcPct val="150000"/>
              </a:lnSpc>
            </a:pPr>
            <a:r>
              <a:rPr lang="en-IN" i="1" dirty="0"/>
              <a:t>The major problem with disciplined investing lies in implementation. Investors get distracted by emotional aspects, tons of information availability on fingertips, etc.</a:t>
            </a:r>
          </a:p>
        </p:txBody>
      </p:sp>
      <p:pic>
        <p:nvPicPr>
          <p:cNvPr id="26" name="Picture 25" descr="Icon&#10;&#10;Description automatically generated">
            <a:extLst>
              <a:ext uri="{FF2B5EF4-FFF2-40B4-BE49-F238E27FC236}">
                <a16:creationId xmlns:a16="http://schemas.microsoft.com/office/drawing/2014/main" id="{08C6F84D-A1E7-0DB5-4DBD-2CE25595B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812" y="5598885"/>
            <a:ext cx="1581530" cy="542098"/>
          </a:xfrm>
          <a:prstGeom prst="rect">
            <a:avLst/>
          </a:prstGeom>
        </p:spPr>
      </p:pic>
      <p:sp>
        <p:nvSpPr>
          <p:cNvPr id="25" name="TextBox 24">
            <a:extLst>
              <a:ext uri="{FF2B5EF4-FFF2-40B4-BE49-F238E27FC236}">
                <a16:creationId xmlns:a16="http://schemas.microsoft.com/office/drawing/2014/main" id="{FE9707C8-A7D6-7F3E-E48B-F33E019FCD30}"/>
              </a:ext>
            </a:extLst>
          </p:cNvPr>
          <p:cNvSpPr txBox="1"/>
          <p:nvPr/>
        </p:nvSpPr>
        <p:spPr>
          <a:xfrm>
            <a:off x="1195754" y="2982686"/>
            <a:ext cx="5433646" cy="114307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IN" sz="2400" dirty="0"/>
              <a:t>Internal noise</a:t>
            </a:r>
          </a:p>
          <a:p>
            <a:pPr marL="285750" indent="-285750">
              <a:lnSpc>
                <a:spcPct val="150000"/>
              </a:lnSpc>
              <a:buFont typeface="Arial" panose="020B0604020202020204" pitchFamily="34" charset="0"/>
              <a:buChar char="•"/>
            </a:pPr>
            <a:r>
              <a:rPr lang="en-IN" sz="2400" dirty="0"/>
              <a:t>External noise</a:t>
            </a:r>
          </a:p>
        </p:txBody>
      </p:sp>
    </p:spTree>
    <p:extLst>
      <p:ext uri="{BB962C8B-B14F-4D97-AF65-F5344CB8AC3E}">
        <p14:creationId xmlns:p14="http://schemas.microsoft.com/office/powerpoint/2010/main" val="1118828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D9EA4E-32EF-81DF-1D18-12801FCED2B4}"/>
              </a:ext>
            </a:extLst>
          </p:cNvPr>
          <p:cNvGrpSpPr/>
          <p:nvPr/>
        </p:nvGrpSpPr>
        <p:grpSpPr>
          <a:xfrm>
            <a:off x="0" y="6811108"/>
            <a:ext cx="12192000" cy="46892"/>
            <a:chOff x="0" y="6811108"/>
            <a:chExt cx="12192000" cy="46892"/>
          </a:xfrm>
        </p:grpSpPr>
        <p:sp>
          <p:nvSpPr>
            <p:cNvPr id="5" name="Rectangle 4">
              <a:extLst>
                <a:ext uri="{FF2B5EF4-FFF2-40B4-BE49-F238E27FC236}">
                  <a16:creationId xmlns:a16="http://schemas.microsoft.com/office/drawing/2014/main" id="{72A8BFE9-D421-3BA2-83A2-122C7797C16E}"/>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263BE863-F695-9271-BF26-6FF9A557C5ED}"/>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DD2BCB1-6513-5131-1892-786BA8DB9642}"/>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CAD5923-F468-A5A1-1C8E-E2C6CA93878C}"/>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D6194320-B25C-691D-81F8-D87B37BEC10B}"/>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6C0055C-0691-01AD-9024-31B66AE2AC26}"/>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682BB68-8307-B2A2-6560-F59D2A8FB84F}"/>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F665D95-54C2-ABF6-C56C-81BEACB62343}"/>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AD9EDD0-BB38-6B5C-D69C-3A04AC358AAB}"/>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AD005C5-150E-0398-0741-1DC4C73496F2}"/>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2D206FAE-EE70-30FF-B6C1-79EC0CC14179}"/>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F98F6AF5-0E0E-7EA9-3A58-343DE28890CB}"/>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CA15950-DC6E-B97B-6081-389849F76AF0}"/>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2B736588-478E-6B27-A7C4-911554FB5AE1}"/>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4AC49382-C124-3163-6F5A-2D5C0F55A8AC}"/>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80522BE-4ED1-5A96-0BF0-1F5AEBB245C1}"/>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D7DD6B37-CDC5-EB80-A1FA-CDB01DCD68E3}"/>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3F90DEB-B1D0-2F67-9AC1-96A0E53AE5AF}"/>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1CE95395-AE99-36A2-E0D4-8B2056AA3A5B}"/>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3A93C13-FC57-E837-B3C8-BC853E3547C5}"/>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 name="Group 26">
            <a:extLst>
              <a:ext uri="{FF2B5EF4-FFF2-40B4-BE49-F238E27FC236}">
                <a16:creationId xmlns:a16="http://schemas.microsoft.com/office/drawing/2014/main" id="{ADA254DD-6A47-A5CA-186B-C4525DE39EF3}"/>
              </a:ext>
            </a:extLst>
          </p:cNvPr>
          <p:cNvGrpSpPr/>
          <p:nvPr/>
        </p:nvGrpSpPr>
        <p:grpSpPr>
          <a:xfrm>
            <a:off x="0" y="-13252"/>
            <a:ext cx="12192000" cy="1230489"/>
            <a:chOff x="0" y="-13252"/>
            <a:chExt cx="12192000" cy="1230489"/>
          </a:xfrm>
        </p:grpSpPr>
        <p:sp>
          <p:nvSpPr>
            <p:cNvPr id="30" name="Rectangle 29">
              <a:extLst>
                <a:ext uri="{FF2B5EF4-FFF2-40B4-BE49-F238E27FC236}">
                  <a16:creationId xmlns:a16="http://schemas.microsoft.com/office/drawing/2014/main" id="{FDF09384-AE72-4B77-64BA-ABE54A3337AC}"/>
                </a:ext>
              </a:extLst>
            </p:cNvPr>
            <p:cNvSpPr/>
            <p:nvPr/>
          </p:nvSpPr>
          <p:spPr>
            <a:xfrm>
              <a:off x="0" y="-13252"/>
              <a:ext cx="12192000" cy="1230489"/>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E77F5D-BD69-DA68-15F1-971A536005D4}"/>
                </a:ext>
              </a:extLst>
            </p:cNvPr>
            <p:cNvSpPr txBox="1"/>
            <p:nvPr/>
          </p:nvSpPr>
          <p:spPr>
            <a:xfrm>
              <a:off x="1030415" y="324993"/>
              <a:ext cx="5129930" cy="553998"/>
            </a:xfrm>
            <a:prstGeom prst="rect">
              <a:avLst/>
            </a:prstGeom>
            <a:noFill/>
          </p:spPr>
          <p:txBody>
            <a:bodyPr wrap="none" rtlCol="0">
              <a:spAutoFit/>
            </a:bodyPr>
            <a:lstStyle/>
            <a:p>
              <a:r>
                <a:rPr lang="en-US" sz="3000" b="1" dirty="0">
                  <a:solidFill>
                    <a:schemeClr val="bg1"/>
                  </a:solidFill>
                  <a:latin typeface="Merriweather" pitchFamily="2" charset="77"/>
                </a:rPr>
                <a:t>Emotional Roller-coaster</a:t>
              </a:r>
              <a:endParaRPr lang="en-US" sz="3000" dirty="0">
                <a:solidFill>
                  <a:schemeClr val="bg1"/>
                </a:solidFill>
                <a:latin typeface="Merriweather" pitchFamily="2" charset="77"/>
              </a:endParaRPr>
            </a:p>
          </p:txBody>
        </p:sp>
      </p:grpSp>
      <p:pic>
        <p:nvPicPr>
          <p:cNvPr id="26" name="Picture 25" descr="Icon&#10;&#10;Description automatically generated">
            <a:extLst>
              <a:ext uri="{FF2B5EF4-FFF2-40B4-BE49-F238E27FC236}">
                <a16:creationId xmlns:a16="http://schemas.microsoft.com/office/drawing/2014/main" id="{946C00AB-F0B9-8D37-842F-3B5BC902F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812" y="5598885"/>
            <a:ext cx="1581530" cy="542098"/>
          </a:xfrm>
          <a:prstGeom prst="rect">
            <a:avLst/>
          </a:prstGeom>
        </p:spPr>
      </p:pic>
      <p:sp>
        <p:nvSpPr>
          <p:cNvPr id="3" name="TextBox 2">
            <a:extLst>
              <a:ext uri="{FF2B5EF4-FFF2-40B4-BE49-F238E27FC236}">
                <a16:creationId xmlns:a16="http://schemas.microsoft.com/office/drawing/2014/main" id="{4378E95E-FE1D-3365-400A-456D199028DB}"/>
              </a:ext>
            </a:extLst>
          </p:cNvPr>
          <p:cNvSpPr txBox="1"/>
          <p:nvPr/>
        </p:nvSpPr>
        <p:spPr>
          <a:xfrm>
            <a:off x="6302828" y="2529064"/>
            <a:ext cx="5730654" cy="1235403"/>
          </a:xfrm>
          <a:prstGeom prst="rect">
            <a:avLst/>
          </a:prstGeom>
          <a:noFill/>
        </p:spPr>
        <p:txBody>
          <a:bodyPr wrap="square" rtlCol="0">
            <a:spAutoFit/>
          </a:bodyPr>
          <a:lstStyle/>
          <a:p>
            <a:pPr>
              <a:lnSpc>
                <a:spcPct val="150000"/>
              </a:lnSpc>
            </a:pPr>
            <a:r>
              <a:rPr lang="en-IN" sz="2800" b="1" dirty="0"/>
              <a:t>We have met the enemy and he is us</a:t>
            </a:r>
          </a:p>
          <a:p>
            <a:pPr algn="r">
              <a:lnSpc>
                <a:spcPct val="150000"/>
              </a:lnSpc>
            </a:pPr>
            <a:r>
              <a:rPr lang="en-IN" sz="2000" b="1" dirty="0"/>
              <a:t>     - </a:t>
            </a:r>
            <a:r>
              <a:rPr lang="en-IN" sz="2400" b="1" dirty="0"/>
              <a:t>Walt Kelly       </a:t>
            </a:r>
            <a:endParaRPr lang="en-IN" sz="2000" b="1" dirty="0"/>
          </a:p>
        </p:txBody>
      </p:sp>
      <p:pic>
        <p:nvPicPr>
          <p:cNvPr id="32" name="Picture 31">
            <a:extLst>
              <a:ext uri="{FF2B5EF4-FFF2-40B4-BE49-F238E27FC236}">
                <a16:creationId xmlns:a16="http://schemas.microsoft.com/office/drawing/2014/main" id="{3A5F31B8-0C9F-0E2E-7507-73B181F7D11D}"/>
              </a:ext>
            </a:extLst>
          </p:cNvPr>
          <p:cNvPicPr>
            <a:picLocks noChangeAspect="1"/>
          </p:cNvPicPr>
          <p:nvPr/>
        </p:nvPicPr>
        <p:blipFill>
          <a:blip r:embed="rId4"/>
          <a:stretch>
            <a:fillRect/>
          </a:stretch>
        </p:blipFill>
        <p:spPr>
          <a:xfrm>
            <a:off x="391884" y="1983641"/>
            <a:ext cx="5775407" cy="3006205"/>
          </a:xfrm>
          <a:prstGeom prst="rect">
            <a:avLst/>
          </a:prstGeom>
        </p:spPr>
      </p:pic>
    </p:spTree>
    <p:extLst>
      <p:ext uri="{BB962C8B-B14F-4D97-AF65-F5344CB8AC3E}">
        <p14:creationId xmlns:p14="http://schemas.microsoft.com/office/powerpoint/2010/main" val="31553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D9EA4E-32EF-81DF-1D18-12801FCED2B4}"/>
              </a:ext>
            </a:extLst>
          </p:cNvPr>
          <p:cNvGrpSpPr/>
          <p:nvPr/>
        </p:nvGrpSpPr>
        <p:grpSpPr>
          <a:xfrm>
            <a:off x="0" y="6811108"/>
            <a:ext cx="12192000" cy="46892"/>
            <a:chOff x="0" y="6811108"/>
            <a:chExt cx="12192000" cy="46892"/>
          </a:xfrm>
        </p:grpSpPr>
        <p:sp>
          <p:nvSpPr>
            <p:cNvPr id="5" name="Rectangle 4">
              <a:extLst>
                <a:ext uri="{FF2B5EF4-FFF2-40B4-BE49-F238E27FC236}">
                  <a16:creationId xmlns:a16="http://schemas.microsoft.com/office/drawing/2014/main" id="{72A8BFE9-D421-3BA2-83A2-122C7797C16E}"/>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263BE863-F695-9271-BF26-6FF9A557C5ED}"/>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DD2BCB1-6513-5131-1892-786BA8DB9642}"/>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CAD5923-F468-A5A1-1C8E-E2C6CA93878C}"/>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D6194320-B25C-691D-81F8-D87B37BEC10B}"/>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6C0055C-0691-01AD-9024-31B66AE2AC26}"/>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682BB68-8307-B2A2-6560-F59D2A8FB84F}"/>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F665D95-54C2-ABF6-C56C-81BEACB62343}"/>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AD9EDD0-BB38-6B5C-D69C-3A04AC358AAB}"/>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AD005C5-150E-0398-0741-1DC4C73496F2}"/>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2D206FAE-EE70-30FF-B6C1-79EC0CC14179}"/>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F98F6AF5-0E0E-7EA9-3A58-343DE28890CB}"/>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CA15950-DC6E-B97B-6081-389849F76AF0}"/>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2B736588-478E-6B27-A7C4-911554FB5AE1}"/>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4AC49382-C124-3163-6F5A-2D5C0F55A8AC}"/>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80522BE-4ED1-5A96-0BF0-1F5AEBB245C1}"/>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D7DD6B37-CDC5-EB80-A1FA-CDB01DCD68E3}"/>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3F90DEB-B1D0-2F67-9AC1-96A0E53AE5AF}"/>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1CE95395-AE99-36A2-E0D4-8B2056AA3A5B}"/>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3A93C13-FC57-E837-B3C8-BC853E3547C5}"/>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 name="Group 26">
            <a:extLst>
              <a:ext uri="{FF2B5EF4-FFF2-40B4-BE49-F238E27FC236}">
                <a16:creationId xmlns:a16="http://schemas.microsoft.com/office/drawing/2014/main" id="{ADA254DD-6A47-A5CA-186B-C4525DE39EF3}"/>
              </a:ext>
            </a:extLst>
          </p:cNvPr>
          <p:cNvGrpSpPr/>
          <p:nvPr/>
        </p:nvGrpSpPr>
        <p:grpSpPr>
          <a:xfrm>
            <a:off x="0" y="-13252"/>
            <a:ext cx="12192000" cy="1230489"/>
            <a:chOff x="0" y="-13252"/>
            <a:chExt cx="12192000" cy="1230489"/>
          </a:xfrm>
        </p:grpSpPr>
        <p:sp>
          <p:nvSpPr>
            <p:cNvPr id="30" name="Rectangle 29">
              <a:extLst>
                <a:ext uri="{FF2B5EF4-FFF2-40B4-BE49-F238E27FC236}">
                  <a16:creationId xmlns:a16="http://schemas.microsoft.com/office/drawing/2014/main" id="{FDF09384-AE72-4B77-64BA-ABE54A3337AC}"/>
                </a:ext>
              </a:extLst>
            </p:cNvPr>
            <p:cNvSpPr/>
            <p:nvPr/>
          </p:nvSpPr>
          <p:spPr>
            <a:xfrm>
              <a:off x="0" y="-13252"/>
              <a:ext cx="12192000" cy="1230489"/>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E77F5D-BD69-DA68-15F1-971A536005D4}"/>
                </a:ext>
              </a:extLst>
            </p:cNvPr>
            <p:cNvSpPr txBox="1"/>
            <p:nvPr/>
          </p:nvSpPr>
          <p:spPr>
            <a:xfrm>
              <a:off x="1030415" y="324993"/>
              <a:ext cx="5615640" cy="553998"/>
            </a:xfrm>
            <a:prstGeom prst="rect">
              <a:avLst/>
            </a:prstGeom>
            <a:noFill/>
          </p:spPr>
          <p:txBody>
            <a:bodyPr wrap="none" rtlCol="0">
              <a:spAutoFit/>
            </a:bodyPr>
            <a:lstStyle/>
            <a:p>
              <a:r>
                <a:rPr lang="en-US" sz="3000" b="1" dirty="0">
                  <a:solidFill>
                    <a:schemeClr val="bg1"/>
                  </a:solidFill>
                  <a:latin typeface="Merriweather" pitchFamily="2" charset="77"/>
                </a:rPr>
                <a:t>How Noise impacts returns?</a:t>
              </a:r>
              <a:endParaRPr lang="en-US" sz="3000" dirty="0">
                <a:solidFill>
                  <a:schemeClr val="bg1"/>
                </a:solidFill>
                <a:latin typeface="Merriweather" pitchFamily="2" charset="77"/>
              </a:endParaRPr>
            </a:p>
          </p:txBody>
        </p:sp>
      </p:grpSp>
      <p:sp>
        <p:nvSpPr>
          <p:cNvPr id="2" name="TextBox 1">
            <a:extLst>
              <a:ext uri="{FF2B5EF4-FFF2-40B4-BE49-F238E27FC236}">
                <a16:creationId xmlns:a16="http://schemas.microsoft.com/office/drawing/2014/main" id="{4BB188CC-D03D-3C0C-BBE6-E253391B91CD}"/>
              </a:ext>
            </a:extLst>
          </p:cNvPr>
          <p:cNvSpPr txBox="1"/>
          <p:nvPr/>
        </p:nvSpPr>
        <p:spPr>
          <a:xfrm>
            <a:off x="932412" y="1316548"/>
            <a:ext cx="10179007" cy="880369"/>
          </a:xfrm>
          <a:prstGeom prst="rect">
            <a:avLst/>
          </a:prstGeom>
          <a:noFill/>
        </p:spPr>
        <p:txBody>
          <a:bodyPr wrap="square" rtlCol="0">
            <a:spAutoFit/>
          </a:bodyPr>
          <a:lstStyle/>
          <a:p>
            <a:pPr>
              <a:lnSpc>
                <a:spcPct val="150000"/>
              </a:lnSpc>
            </a:pPr>
            <a:r>
              <a:rPr lang="en-IN" i="1" dirty="0"/>
              <a:t>Peter Lynch managed Magellan Fund from 1977 to 1990, which had $18 million in assets when he started, had grown to $14 billion by the time he resigned as the fund manager.</a:t>
            </a:r>
          </a:p>
        </p:txBody>
      </p:sp>
      <p:pic>
        <p:nvPicPr>
          <p:cNvPr id="26" name="Picture 25" descr="Icon&#10;&#10;Description automatically generated">
            <a:extLst>
              <a:ext uri="{FF2B5EF4-FFF2-40B4-BE49-F238E27FC236}">
                <a16:creationId xmlns:a16="http://schemas.microsoft.com/office/drawing/2014/main" id="{08C6F84D-A1E7-0DB5-4DBD-2CE25595B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812" y="5598885"/>
            <a:ext cx="1581530" cy="542098"/>
          </a:xfrm>
          <a:prstGeom prst="rect">
            <a:avLst/>
          </a:prstGeom>
        </p:spPr>
      </p:pic>
      <p:pic>
        <p:nvPicPr>
          <p:cNvPr id="28" name="Picture 27">
            <a:extLst>
              <a:ext uri="{FF2B5EF4-FFF2-40B4-BE49-F238E27FC236}">
                <a16:creationId xmlns:a16="http://schemas.microsoft.com/office/drawing/2014/main" id="{4314FDC0-D62F-0352-FDC5-88EC53C65F82}"/>
              </a:ext>
            </a:extLst>
          </p:cNvPr>
          <p:cNvPicPr>
            <a:picLocks noChangeAspect="1"/>
          </p:cNvPicPr>
          <p:nvPr/>
        </p:nvPicPr>
        <p:blipFill>
          <a:blip r:embed="rId4"/>
          <a:stretch>
            <a:fillRect/>
          </a:stretch>
        </p:blipFill>
        <p:spPr>
          <a:xfrm>
            <a:off x="941145" y="2408923"/>
            <a:ext cx="6528949" cy="3806351"/>
          </a:xfrm>
          <a:prstGeom prst="rect">
            <a:avLst/>
          </a:prstGeom>
        </p:spPr>
      </p:pic>
      <p:sp>
        <p:nvSpPr>
          <p:cNvPr id="31" name="TextBox 30">
            <a:extLst>
              <a:ext uri="{FF2B5EF4-FFF2-40B4-BE49-F238E27FC236}">
                <a16:creationId xmlns:a16="http://schemas.microsoft.com/office/drawing/2014/main" id="{7BF95D05-A830-95D2-7A04-5A5FE572ACB3}"/>
              </a:ext>
            </a:extLst>
          </p:cNvPr>
          <p:cNvSpPr txBox="1"/>
          <p:nvPr/>
        </p:nvSpPr>
        <p:spPr>
          <a:xfrm>
            <a:off x="705422" y="6291325"/>
            <a:ext cx="2530218" cy="307777"/>
          </a:xfrm>
          <a:prstGeom prst="rect">
            <a:avLst/>
          </a:prstGeom>
          <a:noFill/>
        </p:spPr>
        <p:txBody>
          <a:bodyPr wrap="square" rtlCol="0">
            <a:spAutoFit/>
          </a:bodyPr>
          <a:lstStyle/>
          <a:p>
            <a:r>
              <a:rPr lang="en-IN" sz="1400" dirty="0"/>
              <a:t>*Source: Quantified strategies</a:t>
            </a:r>
          </a:p>
        </p:txBody>
      </p:sp>
      <p:sp>
        <p:nvSpPr>
          <p:cNvPr id="32" name="TextBox 31">
            <a:extLst>
              <a:ext uri="{FF2B5EF4-FFF2-40B4-BE49-F238E27FC236}">
                <a16:creationId xmlns:a16="http://schemas.microsoft.com/office/drawing/2014/main" id="{B40B4B44-C865-E126-D166-CAC96E2B1E8C}"/>
              </a:ext>
            </a:extLst>
          </p:cNvPr>
          <p:cNvSpPr txBox="1"/>
          <p:nvPr/>
        </p:nvSpPr>
        <p:spPr>
          <a:xfrm>
            <a:off x="7470094" y="2547257"/>
            <a:ext cx="4430249" cy="25423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IN" dirty="0"/>
              <a:t>Fund returns 29% CAGR</a:t>
            </a:r>
          </a:p>
          <a:p>
            <a:pPr marL="285750" indent="-285750">
              <a:lnSpc>
                <a:spcPct val="150000"/>
              </a:lnSpc>
              <a:buFont typeface="Arial" panose="020B0604020202020204" pitchFamily="34" charset="0"/>
              <a:buChar char="•"/>
            </a:pPr>
            <a:r>
              <a:rPr lang="en-IN" dirty="0"/>
              <a:t>According to Fidelity investments, the average Magellan fund investor lost money during Lynch’s tenure.</a:t>
            </a:r>
          </a:p>
          <a:p>
            <a:pPr marL="285750" indent="-285750">
              <a:lnSpc>
                <a:spcPct val="150000"/>
              </a:lnSpc>
              <a:buFont typeface="Arial" panose="020B0604020202020204" pitchFamily="34" charset="0"/>
              <a:buChar char="•"/>
            </a:pPr>
            <a:r>
              <a:rPr lang="en-IN" dirty="0"/>
              <a:t>These investors underperformance is poor investment decisions driven by Noise.</a:t>
            </a:r>
          </a:p>
        </p:txBody>
      </p:sp>
    </p:spTree>
    <p:extLst>
      <p:ext uri="{BB962C8B-B14F-4D97-AF65-F5344CB8AC3E}">
        <p14:creationId xmlns:p14="http://schemas.microsoft.com/office/powerpoint/2010/main" val="3859095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D9EA4E-32EF-81DF-1D18-12801FCED2B4}"/>
              </a:ext>
            </a:extLst>
          </p:cNvPr>
          <p:cNvGrpSpPr/>
          <p:nvPr/>
        </p:nvGrpSpPr>
        <p:grpSpPr>
          <a:xfrm>
            <a:off x="0" y="6811108"/>
            <a:ext cx="12192000" cy="46892"/>
            <a:chOff x="0" y="6811108"/>
            <a:chExt cx="12192000" cy="46892"/>
          </a:xfrm>
        </p:grpSpPr>
        <p:sp>
          <p:nvSpPr>
            <p:cNvPr id="5" name="Rectangle 4">
              <a:extLst>
                <a:ext uri="{FF2B5EF4-FFF2-40B4-BE49-F238E27FC236}">
                  <a16:creationId xmlns:a16="http://schemas.microsoft.com/office/drawing/2014/main" id="{72A8BFE9-D421-3BA2-83A2-122C7797C16E}"/>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263BE863-F695-9271-BF26-6FF9A557C5ED}"/>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DD2BCB1-6513-5131-1892-786BA8DB9642}"/>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CAD5923-F468-A5A1-1C8E-E2C6CA93878C}"/>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D6194320-B25C-691D-81F8-D87B37BEC10B}"/>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6C0055C-0691-01AD-9024-31B66AE2AC26}"/>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682BB68-8307-B2A2-6560-F59D2A8FB84F}"/>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F665D95-54C2-ABF6-C56C-81BEACB62343}"/>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AD9EDD0-BB38-6B5C-D69C-3A04AC358AAB}"/>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AD005C5-150E-0398-0741-1DC4C73496F2}"/>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2D206FAE-EE70-30FF-B6C1-79EC0CC14179}"/>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F98F6AF5-0E0E-7EA9-3A58-343DE28890CB}"/>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CA15950-DC6E-B97B-6081-389849F76AF0}"/>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2B736588-478E-6B27-A7C4-911554FB5AE1}"/>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4AC49382-C124-3163-6F5A-2D5C0F55A8AC}"/>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80522BE-4ED1-5A96-0BF0-1F5AEBB245C1}"/>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D7DD6B37-CDC5-EB80-A1FA-CDB01DCD68E3}"/>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3F90DEB-B1D0-2F67-9AC1-96A0E53AE5AF}"/>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1CE95395-AE99-36A2-E0D4-8B2056AA3A5B}"/>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3A93C13-FC57-E837-B3C8-BC853E3547C5}"/>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 name="Group 26">
            <a:extLst>
              <a:ext uri="{FF2B5EF4-FFF2-40B4-BE49-F238E27FC236}">
                <a16:creationId xmlns:a16="http://schemas.microsoft.com/office/drawing/2014/main" id="{ADA254DD-6A47-A5CA-186B-C4525DE39EF3}"/>
              </a:ext>
            </a:extLst>
          </p:cNvPr>
          <p:cNvGrpSpPr/>
          <p:nvPr/>
        </p:nvGrpSpPr>
        <p:grpSpPr>
          <a:xfrm>
            <a:off x="0" y="-13252"/>
            <a:ext cx="12192000" cy="1230489"/>
            <a:chOff x="0" y="-13252"/>
            <a:chExt cx="12192000" cy="1230489"/>
          </a:xfrm>
        </p:grpSpPr>
        <p:sp>
          <p:nvSpPr>
            <p:cNvPr id="30" name="Rectangle 29">
              <a:extLst>
                <a:ext uri="{FF2B5EF4-FFF2-40B4-BE49-F238E27FC236}">
                  <a16:creationId xmlns:a16="http://schemas.microsoft.com/office/drawing/2014/main" id="{FDF09384-AE72-4B77-64BA-ABE54A3337AC}"/>
                </a:ext>
              </a:extLst>
            </p:cNvPr>
            <p:cNvSpPr/>
            <p:nvPr/>
          </p:nvSpPr>
          <p:spPr>
            <a:xfrm>
              <a:off x="0" y="-13252"/>
              <a:ext cx="12192000" cy="1230489"/>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E77F5D-BD69-DA68-15F1-971A536005D4}"/>
                </a:ext>
              </a:extLst>
            </p:cNvPr>
            <p:cNvSpPr txBox="1"/>
            <p:nvPr/>
          </p:nvSpPr>
          <p:spPr>
            <a:xfrm>
              <a:off x="1030415" y="324993"/>
              <a:ext cx="5412059" cy="553998"/>
            </a:xfrm>
            <a:prstGeom prst="rect">
              <a:avLst/>
            </a:prstGeom>
            <a:noFill/>
          </p:spPr>
          <p:txBody>
            <a:bodyPr wrap="none" rtlCol="0">
              <a:spAutoFit/>
            </a:bodyPr>
            <a:lstStyle/>
            <a:p>
              <a:r>
                <a:rPr lang="en-US" sz="3000" b="1" dirty="0">
                  <a:solidFill>
                    <a:schemeClr val="bg1"/>
                  </a:solidFill>
                  <a:latin typeface="Merriweather" pitchFamily="2" charset="77"/>
                </a:rPr>
                <a:t>Avoiding Noise - Emotions</a:t>
              </a:r>
              <a:endParaRPr lang="en-US" sz="3000" dirty="0">
                <a:solidFill>
                  <a:schemeClr val="bg1"/>
                </a:solidFill>
                <a:latin typeface="Merriweather" pitchFamily="2" charset="77"/>
              </a:endParaRPr>
            </a:p>
          </p:txBody>
        </p:sp>
      </p:grpSp>
      <p:sp>
        <p:nvSpPr>
          <p:cNvPr id="2" name="TextBox 1">
            <a:extLst>
              <a:ext uri="{FF2B5EF4-FFF2-40B4-BE49-F238E27FC236}">
                <a16:creationId xmlns:a16="http://schemas.microsoft.com/office/drawing/2014/main" id="{4BB188CC-D03D-3C0C-BBE6-E253391B91CD}"/>
              </a:ext>
            </a:extLst>
          </p:cNvPr>
          <p:cNvSpPr txBox="1"/>
          <p:nvPr/>
        </p:nvSpPr>
        <p:spPr>
          <a:xfrm>
            <a:off x="906844" y="1714752"/>
            <a:ext cx="10179007" cy="2542363"/>
          </a:xfrm>
          <a:prstGeom prst="rect">
            <a:avLst/>
          </a:prstGeom>
          <a:noFill/>
        </p:spPr>
        <p:txBody>
          <a:bodyPr wrap="square" rtlCol="0">
            <a:spAutoFit/>
          </a:bodyPr>
          <a:lstStyle/>
          <a:p>
            <a:pPr>
              <a:lnSpc>
                <a:spcPct val="150000"/>
              </a:lnSpc>
            </a:pPr>
            <a:r>
              <a:rPr lang="en-IN" b="1" dirty="0"/>
              <a:t>You have invested in a stock at Rs. 100. You are expecting it to grow to 110 in one year. After 3 months, the stock is down to Rs. 90. What will you do?</a:t>
            </a:r>
          </a:p>
          <a:p>
            <a:pPr marL="342900" indent="-342900">
              <a:lnSpc>
                <a:spcPct val="150000"/>
              </a:lnSpc>
              <a:buAutoNum type="alphaLcParenR"/>
            </a:pPr>
            <a:r>
              <a:rPr lang="en-IN" dirty="0"/>
              <a:t>My stock picking is bad, I will exit at 90</a:t>
            </a:r>
          </a:p>
          <a:p>
            <a:pPr marL="342900" indent="-342900">
              <a:lnSpc>
                <a:spcPct val="150000"/>
              </a:lnSpc>
              <a:buAutoNum type="alphaLcParenR"/>
            </a:pPr>
            <a:r>
              <a:rPr lang="en-IN" dirty="0"/>
              <a:t>I will wait till I recover loss, will exit at 100</a:t>
            </a:r>
          </a:p>
          <a:p>
            <a:pPr marL="342900" indent="-342900">
              <a:lnSpc>
                <a:spcPct val="150000"/>
              </a:lnSpc>
              <a:buAutoNum type="alphaLcParenR"/>
            </a:pPr>
            <a:r>
              <a:rPr lang="en-IN" dirty="0"/>
              <a:t>Stock is cheap now, let me buy more</a:t>
            </a:r>
          </a:p>
          <a:p>
            <a:pPr marL="342900" indent="-342900">
              <a:lnSpc>
                <a:spcPct val="150000"/>
              </a:lnSpc>
              <a:buAutoNum type="alphaLcParenR"/>
            </a:pPr>
            <a:r>
              <a:rPr lang="en-IN" dirty="0"/>
              <a:t>Do nothing</a:t>
            </a:r>
          </a:p>
        </p:txBody>
      </p:sp>
      <p:pic>
        <p:nvPicPr>
          <p:cNvPr id="26" name="Picture 25" descr="Icon&#10;&#10;Description automatically generated">
            <a:extLst>
              <a:ext uri="{FF2B5EF4-FFF2-40B4-BE49-F238E27FC236}">
                <a16:creationId xmlns:a16="http://schemas.microsoft.com/office/drawing/2014/main" id="{08C6F84D-A1E7-0DB5-4DBD-2CE25595B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812" y="5598885"/>
            <a:ext cx="1581530" cy="542098"/>
          </a:xfrm>
          <a:prstGeom prst="rect">
            <a:avLst/>
          </a:prstGeom>
        </p:spPr>
      </p:pic>
    </p:spTree>
    <p:extLst>
      <p:ext uri="{BB962C8B-B14F-4D97-AF65-F5344CB8AC3E}">
        <p14:creationId xmlns:p14="http://schemas.microsoft.com/office/powerpoint/2010/main" val="105273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D9EA4E-32EF-81DF-1D18-12801FCED2B4}"/>
              </a:ext>
            </a:extLst>
          </p:cNvPr>
          <p:cNvGrpSpPr/>
          <p:nvPr/>
        </p:nvGrpSpPr>
        <p:grpSpPr>
          <a:xfrm>
            <a:off x="0" y="6811108"/>
            <a:ext cx="12192000" cy="46892"/>
            <a:chOff x="0" y="6811108"/>
            <a:chExt cx="12192000" cy="46892"/>
          </a:xfrm>
        </p:grpSpPr>
        <p:sp>
          <p:nvSpPr>
            <p:cNvPr id="5" name="Rectangle 4">
              <a:extLst>
                <a:ext uri="{FF2B5EF4-FFF2-40B4-BE49-F238E27FC236}">
                  <a16:creationId xmlns:a16="http://schemas.microsoft.com/office/drawing/2014/main" id="{72A8BFE9-D421-3BA2-83A2-122C7797C16E}"/>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263BE863-F695-9271-BF26-6FF9A557C5ED}"/>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DD2BCB1-6513-5131-1892-786BA8DB9642}"/>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CAD5923-F468-A5A1-1C8E-E2C6CA93878C}"/>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D6194320-B25C-691D-81F8-D87B37BEC10B}"/>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6C0055C-0691-01AD-9024-31B66AE2AC26}"/>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682BB68-8307-B2A2-6560-F59D2A8FB84F}"/>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F665D95-54C2-ABF6-C56C-81BEACB62343}"/>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AD9EDD0-BB38-6B5C-D69C-3A04AC358AAB}"/>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AD005C5-150E-0398-0741-1DC4C73496F2}"/>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2D206FAE-EE70-30FF-B6C1-79EC0CC14179}"/>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F98F6AF5-0E0E-7EA9-3A58-343DE28890CB}"/>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CA15950-DC6E-B97B-6081-389849F76AF0}"/>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2B736588-478E-6B27-A7C4-911554FB5AE1}"/>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4AC49382-C124-3163-6F5A-2D5C0F55A8AC}"/>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80522BE-4ED1-5A96-0BF0-1F5AEBB245C1}"/>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D7DD6B37-CDC5-EB80-A1FA-CDB01DCD68E3}"/>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3F90DEB-B1D0-2F67-9AC1-96A0E53AE5AF}"/>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1CE95395-AE99-36A2-E0D4-8B2056AA3A5B}"/>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3A93C13-FC57-E837-B3C8-BC853E3547C5}"/>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 name="Group 26">
            <a:extLst>
              <a:ext uri="{FF2B5EF4-FFF2-40B4-BE49-F238E27FC236}">
                <a16:creationId xmlns:a16="http://schemas.microsoft.com/office/drawing/2014/main" id="{ADA254DD-6A47-A5CA-186B-C4525DE39EF3}"/>
              </a:ext>
            </a:extLst>
          </p:cNvPr>
          <p:cNvGrpSpPr/>
          <p:nvPr/>
        </p:nvGrpSpPr>
        <p:grpSpPr>
          <a:xfrm>
            <a:off x="0" y="-13252"/>
            <a:ext cx="12192000" cy="1230489"/>
            <a:chOff x="0" y="-13252"/>
            <a:chExt cx="12192000" cy="1230489"/>
          </a:xfrm>
        </p:grpSpPr>
        <p:sp>
          <p:nvSpPr>
            <p:cNvPr id="30" name="Rectangle 29">
              <a:extLst>
                <a:ext uri="{FF2B5EF4-FFF2-40B4-BE49-F238E27FC236}">
                  <a16:creationId xmlns:a16="http://schemas.microsoft.com/office/drawing/2014/main" id="{FDF09384-AE72-4B77-64BA-ABE54A3337AC}"/>
                </a:ext>
              </a:extLst>
            </p:cNvPr>
            <p:cNvSpPr/>
            <p:nvPr/>
          </p:nvSpPr>
          <p:spPr>
            <a:xfrm>
              <a:off x="0" y="-13252"/>
              <a:ext cx="12192000" cy="1230489"/>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E77F5D-BD69-DA68-15F1-971A536005D4}"/>
                </a:ext>
              </a:extLst>
            </p:cNvPr>
            <p:cNvSpPr txBox="1"/>
            <p:nvPr/>
          </p:nvSpPr>
          <p:spPr>
            <a:xfrm>
              <a:off x="1030415" y="324993"/>
              <a:ext cx="5737468" cy="553998"/>
            </a:xfrm>
            <a:prstGeom prst="rect">
              <a:avLst/>
            </a:prstGeom>
            <a:noFill/>
          </p:spPr>
          <p:txBody>
            <a:bodyPr wrap="none" rtlCol="0">
              <a:spAutoFit/>
            </a:bodyPr>
            <a:lstStyle/>
            <a:p>
              <a:r>
                <a:rPr lang="en-US" sz="3000" b="1" dirty="0">
                  <a:solidFill>
                    <a:schemeClr val="bg1"/>
                  </a:solidFill>
                  <a:latin typeface="Merriweather" pitchFamily="2" charset="77"/>
                </a:rPr>
                <a:t>Avoiding Noise - Availability</a:t>
              </a:r>
              <a:endParaRPr lang="en-US" sz="3000" dirty="0">
                <a:solidFill>
                  <a:schemeClr val="bg1"/>
                </a:solidFill>
                <a:latin typeface="Merriweather" pitchFamily="2" charset="77"/>
              </a:endParaRPr>
            </a:p>
          </p:txBody>
        </p:sp>
      </p:grpSp>
      <p:sp>
        <p:nvSpPr>
          <p:cNvPr id="28" name="TextBox 27">
            <a:extLst>
              <a:ext uri="{FF2B5EF4-FFF2-40B4-BE49-F238E27FC236}">
                <a16:creationId xmlns:a16="http://schemas.microsoft.com/office/drawing/2014/main" id="{A3614452-FE3F-1C77-EDB9-9D6145DFF410}"/>
              </a:ext>
            </a:extLst>
          </p:cNvPr>
          <p:cNvSpPr txBox="1"/>
          <p:nvPr/>
        </p:nvSpPr>
        <p:spPr>
          <a:xfrm>
            <a:off x="5737114" y="2039254"/>
            <a:ext cx="6024157" cy="29578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IN" dirty="0"/>
              <a:t>Over emphasize on things that are readily available in our memory</a:t>
            </a:r>
          </a:p>
          <a:p>
            <a:pPr marL="285750" indent="-285750">
              <a:lnSpc>
                <a:spcPct val="150000"/>
              </a:lnSpc>
              <a:buFont typeface="Arial" panose="020B0604020202020204" pitchFamily="34" charset="0"/>
              <a:buChar char="•"/>
            </a:pPr>
            <a:r>
              <a:rPr lang="en-IN" dirty="0"/>
              <a:t>Gangnam style song release drive 800% increase in stock price of DI Corp</a:t>
            </a:r>
          </a:p>
          <a:p>
            <a:pPr marL="285750" indent="-285750">
              <a:lnSpc>
                <a:spcPct val="150000"/>
              </a:lnSpc>
              <a:buFont typeface="Arial" panose="020B0604020202020204" pitchFamily="34" charset="0"/>
              <a:buChar char="•"/>
            </a:pPr>
            <a:r>
              <a:rPr lang="en-IN" dirty="0"/>
              <a:t>The only link is DI Corp was led by the father of singer </a:t>
            </a:r>
            <a:r>
              <a:rPr lang="en-IN" dirty="0" err="1"/>
              <a:t>Psy</a:t>
            </a:r>
            <a:endParaRPr lang="en-IN" dirty="0"/>
          </a:p>
          <a:p>
            <a:pPr marL="285750" indent="-285750">
              <a:lnSpc>
                <a:spcPct val="150000"/>
              </a:lnSpc>
              <a:buFont typeface="Arial" panose="020B0604020202020204" pitchFamily="34" charset="0"/>
              <a:buChar char="•"/>
            </a:pPr>
            <a:r>
              <a:rPr lang="en-IN" dirty="0"/>
              <a:t>Same is the case with huge popularity behind FAANG share prices</a:t>
            </a:r>
          </a:p>
        </p:txBody>
      </p:sp>
      <p:pic>
        <p:nvPicPr>
          <p:cNvPr id="2" name="Picture 1" descr="Icon&#10;&#10;Description automatically generated">
            <a:extLst>
              <a:ext uri="{FF2B5EF4-FFF2-40B4-BE49-F238E27FC236}">
                <a16:creationId xmlns:a16="http://schemas.microsoft.com/office/drawing/2014/main" id="{2F7C7E8D-10C2-EDF3-3DB8-819B2C15D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812" y="5598885"/>
            <a:ext cx="1581530" cy="542098"/>
          </a:xfrm>
          <a:prstGeom prst="rect">
            <a:avLst/>
          </a:prstGeom>
        </p:spPr>
      </p:pic>
      <p:pic>
        <p:nvPicPr>
          <p:cNvPr id="26" name="Picture 25">
            <a:extLst>
              <a:ext uri="{FF2B5EF4-FFF2-40B4-BE49-F238E27FC236}">
                <a16:creationId xmlns:a16="http://schemas.microsoft.com/office/drawing/2014/main" id="{F385412D-BCA2-A79A-0246-00F7F01C2B6D}"/>
              </a:ext>
            </a:extLst>
          </p:cNvPr>
          <p:cNvPicPr>
            <a:picLocks noChangeAspect="1"/>
          </p:cNvPicPr>
          <p:nvPr/>
        </p:nvPicPr>
        <p:blipFill>
          <a:blip r:embed="rId4"/>
          <a:stretch>
            <a:fillRect/>
          </a:stretch>
        </p:blipFill>
        <p:spPr>
          <a:xfrm>
            <a:off x="835942" y="1232035"/>
            <a:ext cx="4522185" cy="5317680"/>
          </a:xfrm>
          <a:prstGeom prst="rect">
            <a:avLst/>
          </a:prstGeom>
        </p:spPr>
      </p:pic>
    </p:spTree>
    <p:extLst>
      <p:ext uri="{BB962C8B-B14F-4D97-AF65-F5344CB8AC3E}">
        <p14:creationId xmlns:p14="http://schemas.microsoft.com/office/powerpoint/2010/main" val="202411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D9EA4E-32EF-81DF-1D18-12801FCED2B4}"/>
              </a:ext>
            </a:extLst>
          </p:cNvPr>
          <p:cNvGrpSpPr/>
          <p:nvPr/>
        </p:nvGrpSpPr>
        <p:grpSpPr>
          <a:xfrm>
            <a:off x="0" y="6811108"/>
            <a:ext cx="12192000" cy="46892"/>
            <a:chOff x="0" y="6811108"/>
            <a:chExt cx="12192000" cy="46892"/>
          </a:xfrm>
        </p:grpSpPr>
        <p:sp>
          <p:nvSpPr>
            <p:cNvPr id="5" name="Rectangle 4">
              <a:extLst>
                <a:ext uri="{FF2B5EF4-FFF2-40B4-BE49-F238E27FC236}">
                  <a16:creationId xmlns:a16="http://schemas.microsoft.com/office/drawing/2014/main" id="{72A8BFE9-D421-3BA2-83A2-122C7797C16E}"/>
                </a:ext>
              </a:extLst>
            </p:cNvPr>
            <p:cNvSpPr/>
            <p:nvPr/>
          </p:nvSpPr>
          <p:spPr bwMode="auto">
            <a:xfrm>
              <a:off x="0"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263BE863-F695-9271-BF26-6FF9A557C5ED}"/>
                </a:ext>
              </a:extLst>
            </p:cNvPr>
            <p:cNvSpPr/>
            <p:nvPr/>
          </p:nvSpPr>
          <p:spPr bwMode="auto">
            <a:xfrm>
              <a:off x="597877"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DD2BCB1-6513-5131-1892-786BA8DB9642}"/>
                </a:ext>
              </a:extLst>
            </p:cNvPr>
            <p:cNvSpPr/>
            <p:nvPr/>
          </p:nvSpPr>
          <p:spPr bwMode="auto">
            <a:xfrm>
              <a:off x="1195754"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CAD5923-F468-A5A1-1C8E-E2C6CA93878C}"/>
                </a:ext>
              </a:extLst>
            </p:cNvPr>
            <p:cNvSpPr/>
            <p:nvPr/>
          </p:nvSpPr>
          <p:spPr bwMode="auto">
            <a:xfrm>
              <a:off x="1793631"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D6194320-B25C-691D-81F8-D87B37BEC10B}"/>
                </a:ext>
              </a:extLst>
            </p:cNvPr>
            <p:cNvSpPr/>
            <p:nvPr/>
          </p:nvSpPr>
          <p:spPr bwMode="auto">
            <a:xfrm>
              <a:off x="2391508" y="6811108"/>
              <a:ext cx="906844" cy="46892"/>
            </a:xfrm>
            <a:prstGeom prst="rect">
              <a:avLst/>
            </a:prstGeom>
            <a:solidFill>
              <a:srgbClr val="2B378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6C0055C-0691-01AD-9024-31B66AE2AC26}"/>
                </a:ext>
              </a:extLst>
            </p:cNvPr>
            <p:cNvSpPr/>
            <p:nvPr/>
          </p:nvSpPr>
          <p:spPr bwMode="auto">
            <a:xfrm>
              <a:off x="2965939"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682BB68-8307-B2A2-6560-F59D2A8FB84F}"/>
                </a:ext>
              </a:extLst>
            </p:cNvPr>
            <p:cNvSpPr/>
            <p:nvPr/>
          </p:nvSpPr>
          <p:spPr bwMode="auto">
            <a:xfrm>
              <a:off x="3567985"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F665D95-54C2-ABF6-C56C-81BEACB62343}"/>
                </a:ext>
              </a:extLst>
            </p:cNvPr>
            <p:cNvSpPr/>
            <p:nvPr/>
          </p:nvSpPr>
          <p:spPr bwMode="auto">
            <a:xfrm>
              <a:off x="4138247"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AD9EDD0-BB38-6B5C-D69C-3A04AC358AAB}"/>
                </a:ext>
              </a:extLst>
            </p:cNvPr>
            <p:cNvSpPr/>
            <p:nvPr/>
          </p:nvSpPr>
          <p:spPr bwMode="auto">
            <a:xfrm>
              <a:off x="4736124"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AD005C5-150E-0398-0741-1DC4C73496F2}"/>
                </a:ext>
              </a:extLst>
            </p:cNvPr>
            <p:cNvSpPr/>
            <p:nvPr/>
          </p:nvSpPr>
          <p:spPr bwMode="auto">
            <a:xfrm>
              <a:off x="5334001" y="6811108"/>
              <a:ext cx="906844" cy="46892"/>
            </a:xfrm>
            <a:prstGeom prst="rect">
              <a:avLst/>
            </a:prstGeom>
            <a:solidFill>
              <a:srgbClr val="068D5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2D206FAE-EE70-30FF-B6C1-79EC0CC14179}"/>
                </a:ext>
              </a:extLst>
            </p:cNvPr>
            <p:cNvSpPr/>
            <p:nvPr/>
          </p:nvSpPr>
          <p:spPr bwMode="auto">
            <a:xfrm>
              <a:off x="5931878" y="6811108"/>
              <a:ext cx="906844" cy="46892"/>
            </a:xfrm>
            <a:prstGeom prst="rect">
              <a:avLst/>
            </a:prstGeom>
            <a:solidFill>
              <a:srgbClr val="C11B7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F98F6AF5-0E0E-7EA9-3A58-343DE28890CB}"/>
                </a:ext>
              </a:extLst>
            </p:cNvPr>
            <p:cNvSpPr/>
            <p:nvPr/>
          </p:nvSpPr>
          <p:spPr bwMode="auto">
            <a:xfrm>
              <a:off x="6529755" y="6811108"/>
              <a:ext cx="906844" cy="46892"/>
            </a:xfrm>
            <a:prstGeom prst="rect">
              <a:avLst/>
            </a:prstGeom>
            <a:solidFill>
              <a:srgbClr val="5643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CA15950-DC6E-B97B-6081-389849F76AF0}"/>
                </a:ext>
              </a:extLst>
            </p:cNvPr>
            <p:cNvSpPr/>
            <p:nvPr/>
          </p:nvSpPr>
          <p:spPr bwMode="auto">
            <a:xfrm>
              <a:off x="8893648" y="6811108"/>
              <a:ext cx="906844" cy="46892"/>
            </a:xfrm>
            <a:prstGeom prst="rect">
              <a:avLst/>
            </a:prstGeom>
            <a:solidFill>
              <a:srgbClr val="805D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2B736588-478E-6B27-A7C4-911554FB5AE1}"/>
                </a:ext>
              </a:extLst>
            </p:cNvPr>
            <p:cNvSpPr/>
            <p:nvPr/>
          </p:nvSpPr>
          <p:spPr bwMode="auto">
            <a:xfrm>
              <a:off x="7127632" y="6811108"/>
              <a:ext cx="906844" cy="46892"/>
            </a:xfrm>
            <a:prstGeom prst="rect">
              <a:avLst/>
            </a:prstGeom>
            <a:solidFill>
              <a:srgbClr val="C21A7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4AC49382-C124-3163-6F5A-2D5C0F55A8AC}"/>
                </a:ext>
              </a:extLst>
            </p:cNvPr>
            <p:cNvSpPr/>
            <p:nvPr/>
          </p:nvSpPr>
          <p:spPr bwMode="auto">
            <a:xfrm>
              <a:off x="7697894" y="6811108"/>
              <a:ext cx="906844" cy="46892"/>
            </a:xfrm>
            <a:prstGeom prst="rect">
              <a:avLst/>
            </a:prstGeom>
            <a:solidFill>
              <a:srgbClr val="E7612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80522BE-4ED1-5A96-0BF0-1F5AEBB245C1}"/>
                </a:ext>
              </a:extLst>
            </p:cNvPr>
            <p:cNvSpPr/>
            <p:nvPr/>
          </p:nvSpPr>
          <p:spPr bwMode="auto">
            <a:xfrm>
              <a:off x="8295771" y="6811108"/>
              <a:ext cx="906844" cy="46892"/>
            </a:xfrm>
            <a:prstGeom prst="rect">
              <a:avLst/>
            </a:prstGeom>
            <a:solidFill>
              <a:srgbClr val="B8CE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D7DD6B37-CDC5-EB80-A1FA-CDB01DCD68E3}"/>
                </a:ext>
              </a:extLst>
            </p:cNvPr>
            <p:cNvSpPr/>
            <p:nvPr/>
          </p:nvSpPr>
          <p:spPr bwMode="auto">
            <a:xfrm>
              <a:off x="9491525" y="6811108"/>
              <a:ext cx="906844" cy="46892"/>
            </a:xfrm>
            <a:prstGeom prst="rect">
              <a:avLst/>
            </a:prstGeom>
            <a:solidFill>
              <a:srgbClr val="315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C3F90DEB-B1D0-2F67-9AC1-96A0E53AE5AF}"/>
                </a:ext>
              </a:extLst>
            </p:cNvPr>
            <p:cNvSpPr/>
            <p:nvPr/>
          </p:nvSpPr>
          <p:spPr bwMode="auto">
            <a:xfrm>
              <a:off x="10089402" y="6811108"/>
              <a:ext cx="906844" cy="46892"/>
            </a:xfrm>
            <a:prstGeom prst="rect">
              <a:avLst/>
            </a:prstGeom>
            <a:solidFill>
              <a:srgbClr val="41AFD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1CE95395-AE99-36A2-E0D4-8B2056AA3A5B}"/>
                </a:ext>
              </a:extLst>
            </p:cNvPr>
            <p:cNvSpPr/>
            <p:nvPr/>
          </p:nvSpPr>
          <p:spPr bwMode="auto">
            <a:xfrm>
              <a:off x="10687279" y="6811108"/>
              <a:ext cx="906844" cy="46892"/>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3A93C13-FC57-E837-B3C8-BC853E3547C5}"/>
                </a:ext>
              </a:extLst>
            </p:cNvPr>
            <p:cNvSpPr/>
            <p:nvPr/>
          </p:nvSpPr>
          <p:spPr bwMode="auto">
            <a:xfrm>
              <a:off x="11285156" y="6811108"/>
              <a:ext cx="906844" cy="46892"/>
            </a:xfrm>
            <a:prstGeom prst="rect">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 name="Group 26">
            <a:extLst>
              <a:ext uri="{FF2B5EF4-FFF2-40B4-BE49-F238E27FC236}">
                <a16:creationId xmlns:a16="http://schemas.microsoft.com/office/drawing/2014/main" id="{ADA254DD-6A47-A5CA-186B-C4525DE39EF3}"/>
              </a:ext>
            </a:extLst>
          </p:cNvPr>
          <p:cNvGrpSpPr/>
          <p:nvPr/>
        </p:nvGrpSpPr>
        <p:grpSpPr>
          <a:xfrm>
            <a:off x="0" y="-13252"/>
            <a:ext cx="12192000" cy="1230489"/>
            <a:chOff x="0" y="-13252"/>
            <a:chExt cx="12192000" cy="1230489"/>
          </a:xfrm>
        </p:grpSpPr>
        <p:sp>
          <p:nvSpPr>
            <p:cNvPr id="30" name="Rectangle 29">
              <a:extLst>
                <a:ext uri="{FF2B5EF4-FFF2-40B4-BE49-F238E27FC236}">
                  <a16:creationId xmlns:a16="http://schemas.microsoft.com/office/drawing/2014/main" id="{FDF09384-AE72-4B77-64BA-ABE54A3337AC}"/>
                </a:ext>
              </a:extLst>
            </p:cNvPr>
            <p:cNvSpPr/>
            <p:nvPr/>
          </p:nvSpPr>
          <p:spPr>
            <a:xfrm>
              <a:off x="0" y="-13252"/>
              <a:ext cx="12192000" cy="1230489"/>
            </a:xfrm>
            <a:prstGeom prst="rect">
              <a:avLst/>
            </a:prstGeom>
            <a:gradFill flip="none" rotWithShape="1">
              <a:gsLst>
                <a:gs pos="0">
                  <a:srgbClr val="0070C0"/>
                </a:gs>
                <a:gs pos="100000">
                  <a:srgbClr val="0070C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E77F5D-BD69-DA68-15F1-971A536005D4}"/>
                </a:ext>
              </a:extLst>
            </p:cNvPr>
            <p:cNvSpPr txBox="1"/>
            <p:nvPr/>
          </p:nvSpPr>
          <p:spPr>
            <a:xfrm>
              <a:off x="1030415" y="324993"/>
              <a:ext cx="6304931" cy="553998"/>
            </a:xfrm>
            <a:prstGeom prst="rect">
              <a:avLst/>
            </a:prstGeom>
            <a:noFill/>
          </p:spPr>
          <p:txBody>
            <a:bodyPr wrap="none" rtlCol="0">
              <a:spAutoFit/>
            </a:bodyPr>
            <a:lstStyle/>
            <a:p>
              <a:r>
                <a:rPr lang="en-US" sz="3000" b="1" dirty="0">
                  <a:solidFill>
                    <a:schemeClr val="bg1"/>
                  </a:solidFill>
                  <a:latin typeface="Merriweather" pitchFamily="2" charset="77"/>
                </a:rPr>
                <a:t>Avoiding Noise – Loss Aversion</a:t>
              </a:r>
              <a:endParaRPr lang="en-US" sz="3000" dirty="0">
                <a:solidFill>
                  <a:schemeClr val="bg1"/>
                </a:solidFill>
                <a:latin typeface="Merriweather" pitchFamily="2" charset="77"/>
              </a:endParaRPr>
            </a:p>
          </p:txBody>
        </p:sp>
      </p:grpSp>
      <p:sp>
        <p:nvSpPr>
          <p:cNvPr id="28" name="TextBox 27">
            <a:extLst>
              <a:ext uri="{FF2B5EF4-FFF2-40B4-BE49-F238E27FC236}">
                <a16:creationId xmlns:a16="http://schemas.microsoft.com/office/drawing/2014/main" id="{A3614452-FE3F-1C77-EDB9-9D6145DFF410}"/>
              </a:ext>
            </a:extLst>
          </p:cNvPr>
          <p:cNvSpPr txBox="1"/>
          <p:nvPr/>
        </p:nvSpPr>
        <p:spPr>
          <a:xfrm>
            <a:off x="4736124" y="2531180"/>
            <a:ext cx="6024157" cy="1388201"/>
          </a:xfrm>
          <a:prstGeom prst="rect">
            <a:avLst/>
          </a:prstGeom>
          <a:noFill/>
        </p:spPr>
        <p:txBody>
          <a:bodyPr wrap="square" rtlCol="0">
            <a:spAutoFit/>
          </a:bodyPr>
          <a:lstStyle/>
          <a:p>
            <a:pPr>
              <a:lnSpc>
                <a:spcPct val="150000"/>
              </a:lnSpc>
            </a:pPr>
            <a:r>
              <a:rPr lang="en-IN" sz="2000" b="1" dirty="0"/>
              <a:t>People tend to fear a loss twice as much as they are likely to welcome an equivalent gain</a:t>
            </a:r>
          </a:p>
          <a:p>
            <a:pPr algn="r">
              <a:lnSpc>
                <a:spcPct val="150000"/>
              </a:lnSpc>
            </a:pPr>
            <a:r>
              <a:rPr lang="en-IN" dirty="0"/>
              <a:t>- Daniel Kahneman</a:t>
            </a:r>
          </a:p>
        </p:txBody>
      </p:sp>
      <p:pic>
        <p:nvPicPr>
          <p:cNvPr id="2" name="Picture 1" descr="Icon&#10;&#10;Description automatically generated">
            <a:extLst>
              <a:ext uri="{FF2B5EF4-FFF2-40B4-BE49-F238E27FC236}">
                <a16:creationId xmlns:a16="http://schemas.microsoft.com/office/drawing/2014/main" id="{2F7C7E8D-10C2-EDF3-3DB8-819B2C15D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812" y="5598885"/>
            <a:ext cx="1581530" cy="542098"/>
          </a:xfrm>
          <a:prstGeom prst="rect">
            <a:avLst/>
          </a:prstGeom>
        </p:spPr>
      </p:pic>
      <p:sp>
        <p:nvSpPr>
          <p:cNvPr id="3" name="Rectangle 2">
            <a:extLst>
              <a:ext uri="{FF2B5EF4-FFF2-40B4-BE49-F238E27FC236}">
                <a16:creationId xmlns:a16="http://schemas.microsoft.com/office/drawing/2014/main" id="{9B2634FC-EEB2-6C94-F6BD-E87EBE4DA097}"/>
              </a:ext>
            </a:extLst>
          </p:cNvPr>
          <p:cNvSpPr/>
          <p:nvPr/>
        </p:nvSpPr>
        <p:spPr>
          <a:xfrm>
            <a:off x="740229" y="2133600"/>
            <a:ext cx="1197428" cy="30446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Pain from Rs. 100 Loss</a:t>
            </a:r>
          </a:p>
        </p:txBody>
      </p:sp>
      <p:sp>
        <p:nvSpPr>
          <p:cNvPr id="25" name="Rectangle 24">
            <a:extLst>
              <a:ext uri="{FF2B5EF4-FFF2-40B4-BE49-F238E27FC236}">
                <a16:creationId xmlns:a16="http://schemas.microsoft.com/office/drawing/2014/main" id="{E3D276CC-DECD-81F1-D934-0E481BA7BA2B}"/>
              </a:ext>
            </a:extLst>
          </p:cNvPr>
          <p:cNvSpPr/>
          <p:nvPr/>
        </p:nvSpPr>
        <p:spPr>
          <a:xfrm>
            <a:off x="2276361" y="3581400"/>
            <a:ext cx="1197428" cy="15968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Pleasure from Rs. 100 Gain</a:t>
            </a:r>
          </a:p>
        </p:txBody>
      </p:sp>
    </p:spTree>
    <p:extLst>
      <p:ext uri="{BB962C8B-B14F-4D97-AF65-F5344CB8AC3E}">
        <p14:creationId xmlns:p14="http://schemas.microsoft.com/office/powerpoint/2010/main" val="1586533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10430</TotalTime>
  <Words>1329</Words>
  <Application>Microsoft Office PowerPoint</Application>
  <PresentationFormat>Widescreen</PresentationFormat>
  <Paragraphs>203</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Merriweather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Vivek Sharma</dc:creator>
  <cp:lastModifiedBy>Bhimana Rama Krishna</cp:lastModifiedBy>
  <cp:revision>279</cp:revision>
  <dcterms:created xsi:type="dcterms:W3CDTF">2022-05-05T11:26:34Z</dcterms:created>
  <dcterms:modified xsi:type="dcterms:W3CDTF">2023-05-02T17:04:28Z</dcterms:modified>
</cp:coreProperties>
</file>