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88" r:id="rId3"/>
    <p:sldId id="426" r:id="rId4"/>
    <p:sldId id="368" r:id="rId5"/>
    <p:sldId id="428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27" r:id="rId18"/>
    <p:sldId id="3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1AD"/>
    <a:srgbClr val="007AB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BA8B7-0CBA-460C-BFAF-6EC8B5BFBC3A}" v="14" dt="2023-03-13T14:41:06.777"/>
    <p1510:client id="{C72E8B5F-BB32-4AD3-976C-28235F868786}" v="308" dt="2023-03-13T16:59:06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MSCI</a:t>
            </a:r>
            <a:r>
              <a:rPr lang="en-IN" baseline="0" dirty="0"/>
              <a:t> India momentum vs MSCI India index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Momentum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Sheet1!$B$2:$B$15</c:f>
              <c:numCache>
                <c:formatCode>0.00%</c:formatCode>
                <c:ptCount val="14"/>
                <c:pt idx="0">
                  <c:v>-0.62419999999999998</c:v>
                </c:pt>
                <c:pt idx="1">
                  <c:v>0.69710000000000005</c:v>
                </c:pt>
                <c:pt idx="2">
                  <c:v>0.23430000000000001</c:v>
                </c:pt>
                <c:pt idx="3">
                  <c:v>-0.19839999999999999</c:v>
                </c:pt>
                <c:pt idx="4">
                  <c:v>0.31909999999999999</c:v>
                </c:pt>
                <c:pt idx="5">
                  <c:v>0.11020000000000001</c:v>
                </c:pt>
                <c:pt idx="6">
                  <c:v>0.21210000000000001</c:v>
                </c:pt>
                <c:pt idx="7">
                  <c:v>-1.78E-2</c:v>
                </c:pt>
                <c:pt idx="8">
                  <c:v>-4.0000000000000002E-4</c:v>
                </c:pt>
                <c:pt idx="9">
                  <c:v>0.496</c:v>
                </c:pt>
                <c:pt idx="10">
                  <c:v>-8.7800000000000003E-2</c:v>
                </c:pt>
                <c:pt idx="11">
                  <c:v>0.16250000000000001</c:v>
                </c:pt>
                <c:pt idx="12">
                  <c:v>5.62E-2</c:v>
                </c:pt>
                <c:pt idx="13">
                  <c:v>0.40589999999999998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B-42C3-BC8A-86ED601787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MSCI Index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Sheet1!$C$2:$C$15</c:f>
              <c:numCache>
                <c:formatCode>0.00%</c:formatCode>
                <c:ptCount val="14"/>
                <c:pt idx="0">
                  <c:v>-0.56279999999999997</c:v>
                </c:pt>
                <c:pt idx="1">
                  <c:v>0.93710000000000004</c:v>
                </c:pt>
                <c:pt idx="2">
                  <c:v>0.16220000000000001</c:v>
                </c:pt>
                <c:pt idx="3">
                  <c:v>-0.25380000000000003</c:v>
                </c:pt>
                <c:pt idx="4">
                  <c:v>0.29959999999999998</c:v>
                </c:pt>
                <c:pt idx="5">
                  <c:v>8.5699999999999998E-2</c:v>
                </c:pt>
                <c:pt idx="6">
                  <c:v>0.2641</c:v>
                </c:pt>
                <c:pt idx="7">
                  <c:v>-1.61E-2</c:v>
                </c:pt>
                <c:pt idx="8">
                  <c:v>1.12E-2</c:v>
                </c:pt>
                <c:pt idx="9">
                  <c:v>0.3049</c:v>
                </c:pt>
                <c:pt idx="10">
                  <c:v>1.3899999999999999E-2</c:v>
                </c:pt>
                <c:pt idx="11">
                  <c:v>9.98E-2</c:v>
                </c:pt>
                <c:pt idx="12">
                  <c:v>0.18640000000000001</c:v>
                </c:pt>
                <c:pt idx="13">
                  <c:v>0.28860000000000002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B-42C3-BC8A-86ED60178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865775"/>
        <c:axId val="1243878255"/>
      </c:barChart>
      <c:catAx>
        <c:axId val="124386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878255"/>
        <c:crosses val="autoZero"/>
        <c:auto val="1"/>
        <c:lblAlgn val="ctr"/>
        <c:lblOffset val="100"/>
        <c:noMultiLvlLbl val="0"/>
      </c:catAx>
      <c:valAx>
        <c:axId val="1243878255"/>
        <c:scaling>
          <c:orientation val="minMax"/>
          <c:max val="1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865775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B584-9BE6-4EF0-AF0E-9A567B99E7B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95A0-5166-4424-B6F5-E5078CC6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395A0-5166-4424-B6F5-E5078CC6C7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31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242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33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11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12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1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possible paste a few headlines from newspapers or magazines. Maybe Dalal Street covers,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36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1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15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34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7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17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55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3175de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e3175de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959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8508-0604-C1AA-5108-D611AADF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6B880-0A18-3824-C015-611965709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8E70D-E8E5-F2CC-5CA8-72C7996D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F4D5-A76A-03F9-F34A-639CCB2B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A9B8-FD7B-FE58-88DC-E09B5E86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1FF5-9599-81FB-AC09-2858A870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D2DD-2913-46D0-EE17-AC9A3409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752AB-62A2-2A78-4068-EEF328FA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D934-11F7-92E8-81D0-3C50E427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4F7A-7DAE-4F5A-3933-793EAA4D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D3543-6C6C-7530-84D4-DE000F510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B415D-AE84-6D0D-A813-C9D3757A4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0056A-19F1-3BF6-D4A4-CF9EC457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02D9-FE04-8DB6-0CE3-DEFB8765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82EB4-8585-61B3-D170-97449B9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1DA0-301E-3154-9379-C0020986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DE7E-E9C5-F412-1491-F9C379E3D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B489-2A28-7A23-C222-E03FD8A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72D6-5EDB-42F1-F537-77AA748C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0ADA0-6469-5890-CDA5-FAA2E508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3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0DE6-2746-06F6-3DBB-B0D99F20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26DB-19B6-25E7-5B93-7DE82073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EDEF-A4DC-AC03-253E-99DBDDC1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AB2B8-862D-B05E-74AA-050B0768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7B94-333B-7FEF-869F-F4AF4289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8785-9C22-0B7D-AD9F-F81DEC43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D5EF-BB5C-522F-5AD4-F4D97668C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CD0EC-D26C-B544-2BBE-FF7D91C8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DE5E0-C054-CA6A-CA98-499B5FD1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46540-2682-8251-8312-1C03AF63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5CE1-061D-FBC4-1F85-6DFD7BF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9AC5-DB35-3553-FA15-54C47833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0DE04-D17D-C5F3-23D8-5E775124D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14127-FF8A-4BE2-CEC0-9EB37B7A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E9CDF-D750-18BA-B054-E3369A040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ED0E8-FD6A-6FEA-D9B8-8A41D18F9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3A0AA-3539-0EB6-BB63-D32E5242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BE2A3-FE93-CE7A-FE71-D9EE5D89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EAE88-0CAB-E1B4-72E1-FF91B88B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43F9-9BB3-BBC3-F18F-A0EBA0F0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89A9E-C906-71EC-99AE-50550293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507EC-A3A9-2509-B5F2-C75BC7DF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2C4BF-5782-A865-9C2A-79D4BDFE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571F6-68F8-A9F9-8C14-1BB43A79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FFE43-61A8-8915-7D1B-5F293A0A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CE71C-6739-2AE7-E1AE-813863DF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66B-A622-A4C2-9DC5-353DF40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A6CB-1F4C-EDF0-7E5A-5C4C0E6D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71498-636C-96AA-9241-83CC7D0BA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F2CC-B23E-658A-2085-41BE763B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A83F8-1280-3AA8-D9FA-7B870F41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2F5D-EEB2-B7C6-F322-97C9A435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D63A-33DB-B1C1-9CC4-49F34E69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689BF-C4D5-9F5C-A56B-C7CE982D4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36CA-B1FA-7AF6-9E36-D3F1462D0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29411-EAA4-781C-7F14-03E4494A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2C4BE-7E25-F93C-1A6A-02378C7C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0F616-C6A1-EB55-1A6D-D16F5A0A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6ED6D-8BF1-7BE3-16C2-02D3833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B122-353D-6D31-D96E-E1852385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58D75-8834-6448-54FB-2BB90B436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9082-54A5-48EA-BE98-00558F64365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6EC84-1961-F0DB-7EE3-72134126E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E68C-1E42-921B-78AE-023D9C115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E24A-A84A-4A6D-B358-8C806585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yagi" TargetMode="External"/><Relationship Id="rId2" Type="http://schemas.openxmlformats.org/officeDocument/2006/relationships/hyperlink" Target="https://www.linkedin.com/in/styag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gulaqfintech/" TargetMode="External"/><Relationship Id="rId5" Type="http://schemas.openxmlformats.org/officeDocument/2006/relationships/hyperlink" Target="https://twitter.com/gulaqfintech" TargetMode="External"/><Relationship Id="rId4" Type="http://schemas.openxmlformats.org/officeDocument/2006/relationships/hyperlink" Target="https://www.linkedin.com/in/gulaqn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yagi" TargetMode="External"/><Relationship Id="rId2" Type="http://schemas.openxmlformats.org/officeDocument/2006/relationships/hyperlink" Target="https://www.linkedin.com/in/styag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gulaqfintech/" TargetMode="External"/><Relationship Id="rId5" Type="http://schemas.openxmlformats.org/officeDocument/2006/relationships/hyperlink" Target="https://twitter.com/gulaqfintech" TargetMode="External"/><Relationship Id="rId4" Type="http://schemas.openxmlformats.org/officeDocument/2006/relationships/hyperlink" Target="https://www.linkedin.com/in/gulaqn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917D0EE-8543-1666-BC96-7FD2E62D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92" y="5516881"/>
            <a:ext cx="2065209" cy="7078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C2C793-EAA4-91F9-BB78-A3D97B8CFC3D}"/>
              </a:ext>
            </a:extLst>
          </p:cNvPr>
          <p:cNvGrpSpPr/>
          <p:nvPr/>
        </p:nvGrpSpPr>
        <p:grpSpPr>
          <a:xfrm>
            <a:off x="2009422" y="2835387"/>
            <a:ext cx="8173156" cy="1831144"/>
            <a:chOff x="2099733" y="2611105"/>
            <a:chExt cx="8173156" cy="18311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081E96-CA9E-B3BA-EB49-FC6EFEC75B52}"/>
                </a:ext>
              </a:extLst>
            </p:cNvPr>
            <p:cNvSpPr txBox="1"/>
            <p:nvPr/>
          </p:nvSpPr>
          <p:spPr>
            <a:xfrm>
              <a:off x="2099734" y="2611105"/>
              <a:ext cx="8173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000" dirty="0">
                  <a:solidFill>
                    <a:srgbClr val="0070C0"/>
                  </a:solidFill>
                </a:rPr>
                <a:t>Minimalist Art of Investing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E33AAD-D601-0722-8EFD-E8FCFEB39369}"/>
                </a:ext>
              </a:extLst>
            </p:cNvPr>
            <p:cNvSpPr txBox="1"/>
            <p:nvPr/>
          </p:nvSpPr>
          <p:spPr>
            <a:xfrm>
              <a:off x="5490950" y="4011362"/>
              <a:ext cx="18186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dirty="0"/>
                <a:t>Sandeep Tyagi</a:t>
              </a:r>
              <a:endParaRPr lang="en-US" sz="22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C2BEFE-96BD-26A7-8823-A9061632DC08}"/>
                </a:ext>
              </a:extLst>
            </p:cNvPr>
            <p:cNvSpPr txBox="1"/>
            <p:nvPr/>
          </p:nvSpPr>
          <p:spPr>
            <a:xfrm>
              <a:off x="2099733" y="3273534"/>
              <a:ext cx="8173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rgbClr val="0070C0"/>
                  </a:solidFill>
                </a:rPr>
                <a:t>Ep 8: Avoiding Noise - II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292801-3806-CD95-B665-396CDD26085F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B9DE4A-E9D8-313E-3676-75E0A4336C6F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AA35D7-B270-5D60-705C-40ACC1F38DEC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B52455-7E29-859B-07DD-D0B07ED0D18C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0B9FAD-D67E-411B-3E1E-F30E835C3B09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8EBF5-A013-5639-DEE2-796A3EF601CA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3F7E8A-8627-B21C-F4FF-0DB570937B6B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9DEC97-4D13-BADB-65D5-557AD6610E76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5DE9AE-7083-530B-536C-B2E642FFEFB5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8B5319-DA7C-E245-3915-90B38B939DB5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5D3526-3D75-DFED-976D-301F27EF1D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F1EB85-A7CF-9D04-759C-873C943A29D2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14A493-55F8-A174-7164-A9F7EFB87AD4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E88A43-AAA0-E52D-9CE2-7362562AD60D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437BAF-F9FB-2CA4-5434-31F88CC6E0D7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A64787-1596-69AD-91EA-08AC3710DCA6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51DE69-246A-CAD4-17DB-089AD12770F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A6F91A-BA1D-511F-E49A-625A512A37AC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405587-5F0E-532E-CD52-6C9B71E1E8A6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F283E0-B937-9E5A-2785-674491E56C58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8E0F8F-3600-5AF4-ADC6-D6B388D0307A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18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652935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Thematic investing - Conclusion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1103644" y="1963561"/>
            <a:ext cx="869684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Thematic or sector or factor investing is still better than stock picking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However, over the time thematic investing tend to underperform the index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For a common investor, thematic investing requires high efforts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We recommend a diversified portfolio which is sector/theme agonistic</a:t>
            </a:r>
          </a:p>
        </p:txBody>
      </p:sp>
    </p:spTree>
    <p:extLst>
      <p:ext uri="{BB962C8B-B14F-4D97-AF65-F5344CB8AC3E}">
        <p14:creationId xmlns:p14="http://schemas.microsoft.com/office/powerpoint/2010/main" val="247575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31983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7447523" y="2365568"/>
            <a:ext cx="474075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S&amp;P 500 current return vs Next year return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Left to right, current year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Top to bottom, next year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flat trendline indicates extremely weak correlation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8BD7CC9-7A10-3FA7-20B3-4F371293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" y="1478492"/>
            <a:ext cx="7421954" cy="48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EF3DE-D411-984F-87C4-D078CE965005}"/>
              </a:ext>
            </a:extLst>
          </p:cNvPr>
          <p:cNvSpPr txBox="1"/>
          <p:nvPr/>
        </p:nvSpPr>
        <p:spPr>
          <a:xfrm>
            <a:off x="3002844" y="6271612"/>
            <a:ext cx="323800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*Period considered: 1926 - 2022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C616C-156F-9D86-9B49-D9E02CE05F58}"/>
              </a:ext>
            </a:extLst>
          </p:cNvPr>
          <p:cNvSpPr txBox="1"/>
          <p:nvPr/>
        </p:nvSpPr>
        <p:spPr>
          <a:xfrm>
            <a:off x="7610808" y="1555482"/>
            <a:ext cx="440551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i="1" dirty="0"/>
              <a:t>Market Timing is the hardest noise to ignore</a:t>
            </a:r>
          </a:p>
        </p:txBody>
      </p:sp>
    </p:spTree>
    <p:extLst>
      <p:ext uri="{BB962C8B-B14F-4D97-AF65-F5344CB8AC3E}">
        <p14:creationId xmlns:p14="http://schemas.microsoft.com/office/powerpoint/2010/main" val="116852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958788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 – Current vs Next 5 years returns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7127633" y="2094978"/>
            <a:ext cx="506436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S&amp;P 500 current return vs Next 5 - years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Left to right, current year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Top to bottom, next 5 - years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Negative trendline is observed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Poor returns in current year means better returns in next 5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EF3DE-D411-984F-87C4-D078CE965005}"/>
              </a:ext>
            </a:extLst>
          </p:cNvPr>
          <p:cNvSpPr txBox="1"/>
          <p:nvPr/>
        </p:nvSpPr>
        <p:spPr>
          <a:xfrm>
            <a:off x="3002844" y="6271612"/>
            <a:ext cx="323800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*Period considered: 1926 - 2022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9FD13223-F121-1F3D-50A1-5F36E120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" y="1333285"/>
            <a:ext cx="7040681" cy="46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0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65758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 – Returns vs GDP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7655190" y="1877264"/>
            <a:ext cx="439529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Linking GDP with Market Returns in a popular trend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data says the correlation is weak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Not easy to time the markets based on GDP or current year returns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EF3DE-D411-984F-87C4-D078CE965005}"/>
              </a:ext>
            </a:extLst>
          </p:cNvPr>
          <p:cNvSpPr txBox="1"/>
          <p:nvPr/>
        </p:nvSpPr>
        <p:spPr>
          <a:xfrm>
            <a:off x="3002844" y="6336928"/>
            <a:ext cx="323800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*Period considered: 1926 - 2022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132B18C-5848-D533-7845-82BD1012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9" y="1244643"/>
            <a:ext cx="7710463" cy="50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6A8B1-4195-7586-4443-5578C4E0D28E}"/>
              </a:ext>
            </a:extLst>
          </p:cNvPr>
          <p:cNvSpPr txBox="1"/>
          <p:nvPr/>
        </p:nvSpPr>
        <p:spPr>
          <a:xfrm>
            <a:off x="8135371" y="4401949"/>
            <a:ext cx="364092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i="1" dirty="0"/>
              <a:t>What if you can time the markets?</a:t>
            </a:r>
          </a:p>
        </p:txBody>
      </p:sp>
    </p:spTree>
    <p:extLst>
      <p:ext uri="{BB962C8B-B14F-4D97-AF65-F5344CB8AC3E}">
        <p14:creationId xmlns:p14="http://schemas.microsoft.com/office/powerpoint/2010/main" val="369497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51844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 case study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FADD0-3CF5-A603-4628-4E55C13D0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790" y="2712653"/>
            <a:ext cx="5704224" cy="2886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54A4C-137C-BE6A-FD15-974999A1DFCC}"/>
              </a:ext>
            </a:extLst>
          </p:cNvPr>
          <p:cNvSpPr txBox="1"/>
          <p:nvPr/>
        </p:nvSpPr>
        <p:spPr>
          <a:xfrm>
            <a:off x="1100704" y="1367888"/>
            <a:ext cx="92181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There are four types of investors. Each of them invested 10,000/month from July 1990 – Sep 2022. Mr. Lucky, Mr. Disciplined, and Mr. Unlucky invested in Nifty50.</a:t>
            </a:r>
          </a:p>
        </p:txBody>
      </p:sp>
    </p:spTree>
    <p:extLst>
      <p:ext uri="{BB962C8B-B14F-4D97-AF65-F5344CB8AC3E}">
        <p14:creationId xmlns:p14="http://schemas.microsoft.com/office/powerpoint/2010/main" val="68123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51844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 case study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54A4C-137C-BE6A-FD15-974999A1DFCC}"/>
              </a:ext>
            </a:extLst>
          </p:cNvPr>
          <p:cNvSpPr txBox="1"/>
          <p:nvPr/>
        </p:nvSpPr>
        <p:spPr>
          <a:xfrm>
            <a:off x="5768824" y="2729276"/>
            <a:ext cx="633608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Each of them invested 38.7 Lakhs in Total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Impact of market timing: 5.98%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Mr. Lucky is better off compared to Mr. Unlucky only by 12.7%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Mr. Unlucky is better off compared to Mr. FD by 53%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B43F8-7305-DBB4-8287-850364F2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6" y="2044381"/>
            <a:ext cx="5449302" cy="3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51844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Market Timing case study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54A4C-137C-BE6A-FD15-974999A1DFCC}"/>
              </a:ext>
            </a:extLst>
          </p:cNvPr>
          <p:cNvSpPr txBox="1"/>
          <p:nvPr/>
        </p:nvSpPr>
        <p:spPr>
          <a:xfrm>
            <a:off x="7230324" y="2252524"/>
            <a:ext cx="4961676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Time in the markets matters more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Power of compounding takes care of market timing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Follow SIP, be a disciplined investor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Stay invested!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5955C-B51C-15DB-9CF5-DC514E035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4"/>
          <a:stretch/>
        </p:blipFill>
        <p:spPr>
          <a:xfrm>
            <a:off x="203884" y="1788970"/>
            <a:ext cx="6658844" cy="30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AD5E64C-56A4-EA14-6B91-12E12597405B}"/>
              </a:ext>
            </a:extLst>
          </p:cNvPr>
          <p:cNvSpPr txBox="1"/>
          <p:nvPr/>
        </p:nvSpPr>
        <p:spPr>
          <a:xfrm>
            <a:off x="3817479" y="2739644"/>
            <a:ext cx="5424552" cy="137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>
                <a:solidFill>
                  <a:srgbClr val="0070C0"/>
                </a:solidFill>
              </a:rPr>
              <a:t>Staying the course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IN" sz="2200" b="1" dirty="0">
                <a:solidFill>
                  <a:srgbClr val="0070C0"/>
                </a:solidFill>
              </a:rPr>
              <a:t>Measuring the performance</a:t>
            </a:r>
          </a:p>
        </p:txBody>
      </p:sp>
      <p:pic>
        <p:nvPicPr>
          <p:cNvPr id="4" name="Graphic 3" descr="Lightbulb and gear with solid fill">
            <a:extLst>
              <a:ext uri="{FF2B5EF4-FFF2-40B4-BE49-F238E27FC236}">
                <a16:creationId xmlns:a16="http://schemas.microsoft.com/office/drawing/2014/main" id="{2FFB0A52-FFAB-70CE-B7BE-1BF5289D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9676" y="3137065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33169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Coming Episode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17A1BE-C3E1-C607-D598-DC0EC94DFE86}"/>
              </a:ext>
            </a:extLst>
          </p:cNvPr>
          <p:cNvSpPr txBox="1"/>
          <p:nvPr/>
        </p:nvSpPr>
        <p:spPr>
          <a:xfrm>
            <a:off x="4980951" y="3201676"/>
            <a:ext cx="223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300" dirty="0">
                <a:latin typeface="Merriweather" pitchFamily="2" charset="77"/>
              </a:rPr>
              <a:t>FOLLOW US 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4C09A4-181B-8FC5-5EF1-B7207FAFF8B1}"/>
              </a:ext>
            </a:extLst>
          </p:cNvPr>
          <p:cNvCxnSpPr>
            <a:cxnSpLocks/>
          </p:cNvCxnSpPr>
          <p:nvPr/>
        </p:nvCxnSpPr>
        <p:spPr>
          <a:xfrm>
            <a:off x="6096000" y="3784600"/>
            <a:ext cx="0" cy="2806700"/>
          </a:xfrm>
          <a:prstGeom prst="line">
            <a:avLst/>
          </a:prstGeom>
          <a:ln>
            <a:solidFill>
              <a:srgbClr val="007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F2AB2-A112-1F4F-3964-BE87339D31DB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8559F1-80B0-0848-DFAA-654FE8C130FC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8C7E2C-4AFC-6681-BC69-AAC82EF9B7B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9F702F-3942-D175-ADB9-388E62DE4B18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A7FEA9-BDFA-B711-A1CE-F1CCF832BC18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873379-39D3-9D1C-F74B-0D15E810F910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D382C-1E4E-BAFC-8FF7-F53EECE5F4C0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18EF00-9F0D-930A-556A-D9100F1EBE47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2E2038-AD45-1FFA-5AC1-458B14BBB3AA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5E4312-7B8A-40D1-F2F1-608432D0504A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BDA128-6F89-DEC9-1C10-CE32B00B39FD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6F1580D-C737-D408-3D11-B247E6E9C7D8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957EE9-8190-ABE5-121F-F69E2B777A39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84A9DCE-C5E5-7AEE-7EBF-67325487E526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369453-D298-08CC-98A0-D06EE332911A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043C2E-80BB-0689-4D5C-E479B27F57CB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CA2DFB-3AC6-0DF1-EC04-0431708C4492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9814DA-FCAA-6E72-8E5E-2792EA7A62CB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B7E8CB-A0DC-E78E-3771-DAAC69DC034C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206202-5483-7A14-CD1C-962E34A8051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3A5D7-2434-E0A4-77E4-30D6B17DFA55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5E9E6F9-10C6-D97A-C173-065849836219}"/>
              </a:ext>
            </a:extLst>
          </p:cNvPr>
          <p:cNvSpPr/>
          <p:nvPr/>
        </p:nvSpPr>
        <p:spPr>
          <a:xfrm>
            <a:off x="0" y="-13252"/>
            <a:ext cx="12192000" cy="281775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A87067-D881-4AE7-24DE-846E0B610999}"/>
              </a:ext>
            </a:extLst>
          </p:cNvPr>
          <p:cNvSpPr txBox="1"/>
          <p:nvPr/>
        </p:nvSpPr>
        <p:spPr>
          <a:xfrm>
            <a:off x="4789392" y="1142436"/>
            <a:ext cx="26132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pc="300" dirty="0">
                <a:solidFill>
                  <a:schemeClr val="bg1"/>
                </a:solidFill>
                <a:latin typeface="Merriweather" pitchFamily="2" charset="77"/>
              </a:rPr>
              <a:t>Thank You</a:t>
            </a:r>
            <a:endParaRPr lang="en-US" sz="3000" spc="300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1A6CD-B6C7-FE02-383D-678A5401560C}"/>
              </a:ext>
            </a:extLst>
          </p:cNvPr>
          <p:cNvSpPr txBox="1"/>
          <p:nvPr/>
        </p:nvSpPr>
        <p:spPr>
          <a:xfrm>
            <a:off x="751707" y="3960187"/>
            <a:ext cx="4592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Sandeep Tyagi</a:t>
            </a:r>
          </a:p>
          <a:p>
            <a:endParaRPr lang="en-IN" dirty="0"/>
          </a:p>
          <a:p>
            <a:r>
              <a:rPr lang="en-IN" dirty="0"/>
              <a:t>LinkedIn: </a:t>
            </a:r>
            <a:r>
              <a:rPr lang="en-IN" dirty="0">
                <a:hlinkClick r:id="rId2"/>
              </a:rPr>
              <a:t>https://www.linkedin.com/in/styagi/</a:t>
            </a:r>
            <a:endParaRPr lang="en-IN" dirty="0"/>
          </a:p>
          <a:p>
            <a:endParaRPr lang="en-IN" dirty="0"/>
          </a:p>
          <a:p>
            <a:r>
              <a:rPr lang="en-IN" dirty="0"/>
              <a:t>Twitter: </a:t>
            </a:r>
            <a:r>
              <a:rPr lang="en-IN" dirty="0">
                <a:hlinkClick r:id="rId3"/>
              </a:rPr>
              <a:t>https://twitter.com/styagi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AADDC-E0E0-AE58-63E6-5F0B97A40119}"/>
              </a:ext>
            </a:extLst>
          </p:cNvPr>
          <p:cNvSpPr txBox="1"/>
          <p:nvPr/>
        </p:nvSpPr>
        <p:spPr>
          <a:xfrm>
            <a:off x="6549034" y="3960187"/>
            <a:ext cx="53794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GULAQ</a:t>
            </a:r>
          </a:p>
          <a:p>
            <a:endParaRPr lang="en-IN" dirty="0"/>
          </a:p>
          <a:p>
            <a:r>
              <a:rPr lang="en-IN" dirty="0"/>
              <a:t>LinkedIn: </a:t>
            </a:r>
            <a:r>
              <a:rPr lang="en-IN" dirty="0">
                <a:hlinkClick r:id="rId4"/>
              </a:rPr>
              <a:t>https://www.linkedin.com/in/</a:t>
            </a:r>
            <a:r>
              <a:rPr lang="en-US" dirty="0" err="1">
                <a:hlinkClick r:id="rId4"/>
              </a:rPr>
              <a:t>gulaqnew</a:t>
            </a:r>
            <a:endParaRPr lang="en-US" dirty="0"/>
          </a:p>
          <a:p>
            <a:endParaRPr lang="en-IN" dirty="0"/>
          </a:p>
          <a:p>
            <a:r>
              <a:rPr lang="en-IN" dirty="0"/>
              <a:t>Twitter: </a:t>
            </a:r>
            <a:r>
              <a:rPr lang="en-IN" dirty="0">
                <a:hlinkClick r:id="rId5"/>
              </a:rPr>
              <a:t>https://twitter.com/gulaqfintech</a:t>
            </a:r>
            <a:endParaRPr lang="en-IN" dirty="0"/>
          </a:p>
          <a:p>
            <a:endParaRPr lang="en-IN" dirty="0"/>
          </a:p>
          <a:p>
            <a:r>
              <a:rPr lang="en-IN" dirty="0"/>
              <a:t>Instagram: </a:t>
            </a:r>
            <a:r>
              <a:rPr lang="en-IN" dirty="0">
                <a:hlinkClick r:id="rId6"/>
              </a:rPr>
              <a:t>https://www.instagram.com/gulaqfintech/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078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ED153D1-03E8-83A0-F849-D0882D88C774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441F5F-9C70-D5CF-8753-93318CF7529E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66C59-D96A-90AA-D130-6D75B7B1DDC7}"/>
                </a:ext>
              </a:extLst>
            </p:cNvPr>
            <p:cNvSpPr txBox="1"/>
            <p:nvPr/>
          </p:nvSpPr>
          <p:spPr>
            <a:xfrm>
              <a:off x="1030415" y="324993"/>
              <a:ext cx="50642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Recap: First Six Episodes 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A74C47-4C5A-2733-771A-4962155C32AE}"/>
              </a:ext>
            </a:extLst>
          </p:cNvPr>
          <p:cNvSpPr txBox="1"/>
          <p:nvPr/>
        </p:nvSpPr>
        <p:spPr>
          <a:xfrm>
            <a:off x="954215" y="1394529"/>
            <a:ext cx="8505471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Difficult to predict one year returns, easier to predict over long periods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10 Year Rolling returns: Sensex gave 11.2% CAGR, FD gave 8.2% CAGR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60-40 model portfolio has 10.76% average returns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Savings rate of 25 to 40% is healthy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Investment Planning for 3 big goals (Templates provided on Gulaq.com):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Retirement Planning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Buying a home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children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Gear based investing: Take risk survey and find out your risk appetite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Get any gear by mixing only two ingredients: Equity and Fixed income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Active vs Passive investing: Figure out what kind of investor you 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hardest thing about investment is managing your emotions—greed and fear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951AD84-A14D-62CE-8CDE-5C39DB721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598885"/>
            <a:ext cx="1581530" cy="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17A1BE-C3E1-C607-D598-DC0EC94DFE86}"/>
              </a:ext>
            </a:extLst>
          </p:cNvPr>
          <p:cNvSpPr txBox="1"/>
          <p:nvPr/>
        </p:nvSpPr>
        <p:spPr>
          <a:xfrm>
            <a:off x="4980951" y="3256105"/>
            <a:ext cx="223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300" dirty="0">
                <a:latin typeface="Merriweather" pitchFamily="2" charset="77"/>
              </a:rPr>
              <a:t>FOLLOW US 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4C09A4-181B-8FC5-5EF1-B7207FAFF8B1}"/>
              </a:ext>
            </a:extLst>
          </p:cNvPr>
          <p:cNvCxnSpPr>
            <a:cxnSpLocks/>
          </p:cNvCxnSpPr>
          <p:nvPr/>
        </p:nvCxnSpPr>
        <p:spPr>
          <a:xfrm>
            <a:off x="6096000" y="3839029"/>
            <a:ext cx="0" cy="2806700"/>
          </a:xfrm>
          <a:prstGeom prst="line">
            <a:avLst/>
          </a:prstGeom>
          <a:ln>
            <a:solidFill>
              <a:srgbClr val="007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F2AB2-A112-1F4F-3964-BE87339D31DB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8559F1-80B0-0848-DFAA-654FE8C130FC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8C7E2C-4AFC-6681-BC69-AAC82EF9B7B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9F702F-3942-D175-ADB9-388E62DE4B18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A7FEA9-BDFA-B711-A1CE-F1CCF832BC18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873379-39D3-9D1C-F74B-0D15E810F910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D382C-1E4E-BAFC-8FF7-F53EECE5F4C0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18EF00-9F0D-930A-556A-D9100F1EBE47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2E2038-AD45-1FFA-5AC1-458B14BBB3AA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5E4312-7B8A-40D1-F2F1-608432D0504A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BDA128-6F89-DEC9-1C10-CE32B00B39FD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6F1580D-C737-D408-3D11-B247E6E9C7D8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957EE9-8190-ABE5-121F-F69E2B777A39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84A9DCE-C5E5-7AEE-7EBF-67325487E526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369453-D298-08CC-98A0-D06EE332911A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043C2E-80BB-0689-4D5C-E479B27F57CB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CA2DFB-3AC6-0DF1-EC04-0431708C4492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9814DA-FCAA-6E72-8E5E-2792EA7A62CB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B7E8CB-A0DC-E78E-3771-DAAC69DC034C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206202-5483-7A14-CD1C-962E34A8051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3A5D7-2434-E0A4-77E4-30D6B17DFA55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5E9E6F9-10C6-D97A-C173-065849836219}"/>
              </a:ext>
            </a:extLst>
          </p:cNvPr>
          <p:cNvSpPr/>
          <p:nvPr/>
        </p:nvSpPr>
        <p:spPr>
          <a:xfrm>
            <a:off x="0" y="-13252"/>
            <a:ext cx="12192000" cy="281775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A87067-D881-4AE7-24DE-846E0B610999}"/>
              </a:ext>
            </a:extLst>
          </p:cNvPr>
          <p:cNvSpPr txBox="1"/>
          <p:nvPr/>
        </p:nvSpPr>
        <p:spPr>
          <a:xfrm>
            <a:off x="2247053" y="521168"/>
            <a:ext cx="77732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pc="300" dirty="0">
                <a:solidFill>
                  <a:schemeClr val="bg1"/>
                </a:solidFill>
                <a:latin typeface="Merriweather" pitchFamily="2" charset="77"/>
              </a:rPr>
              <a:t>OFFER FOR FREE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spc="300" dirty="0">
              <a:solidFill>
                <a:schemeClr val="bg1"/>
              </a:solidFill>
              <a:latin typeface="Merriweather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latin typeface="Merriweather" pitchFamily="2" charset="77"/>
              </a:rPr>
              <a:t>Follow us on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latin typeface="Merriweather" pitchFamily="2" charset="77"/>
              </a:rPr>
              <a:t>Tag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latin typeface="Merriweather" pitchFamily="2" charset="77"/>
              </a:rPr>
              <a:t>Make a request</a:t>
            </a:r>
            <a:endParaRPr lang="en-US" sz="2000" spc="300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1A6CD-B6C7-FE02-383D-678A5401560C}"/>
              </a:ext>
            </a:extLst>
          </p:cNvPr>
          <p:cNvSpPr txBox="1"/>
          <p:nvPr/>
        </p:nvSpPr>
        <p:spPr>
          <a:xfrm>
            <a:off x="751707" y="4014616"/>
            <a:ext cx="4592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Sandeep Tyagi</a:t>
            </a:r>
          </a:p>
          <a:p>
            <a:endParaRPr lang="en-IN" dirty="0"/>
          </a:p>
          <a:p>
            <a:r>
              <a:rPr lang="en-IN" dirty="0"/>
              <a:t>LinkedIn: </a:t>
            </a:r>
            <a:r>
              <a:rPr lang="en-IN" dirty="0">
                <a:hlinkClick r:id="rId2"/>
              </a:rPr>
              <a:t>https://www.linkedin.com/in/styagi/</a:t>
            </a:r>
            <a:endParaRPr lang="en-IN" dirty="0"/>
          </a:p>
          <a:p>
            <a:endParaRPr lang="en-IN" dirty="0"/>
          </a:p>
          <a:p>
            <a:r>
              <a:rPr lang="en-IN" dirty="0"/>
              <a:t>Twitter: </a:t>
            </a:r>
            <a:r>
              <a:rPr lang="en-IN" dirty="0">
                <a:hlinkClick r:id="rId3"/>
              </a:rPr>
              <a:t>https://twitter.com/styagi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AADDC-E0E0-AE58-63E6-5F0B97A40119}"/>
              </a:ext>
            </a:extLst>
          </p:cNvPr>
          <p:cNvSpPr txBox="1"/>
          <p:nvPr/>
        </p:nvSpPr>
        <p:spPr>
          <a:xfrm>
            <a:off x="6549034" y="4014616"/>
            <a:ext cx="53794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GULAQ</a:t>
            </a:r>
          </a:p>
          <a:p>
            <a:endParaRPr lang="en-IN" dirty="0"/>
          </a:p>
          <a:p>
            <a:r>
              <a:rPr lang="en-IN" dirty="0"/>
              <a:t>LinkedIn: </a:t>
            </a:r>
            <a:r>
              <a:rPr lang="en-IN" dirty="0">
                <a:hlinkClick r:id="rId4"/>
              </a:rPr>
              <a:t>https://www.linkedin.com/in/</a:t>
            </a:r>
            <a:r>
              <a:rPr lang="en-US" dirty="0" err="1">
                <a:hlinkClick r:id="rId4"/>
              </a:rPr>
              <a:t>gulaqnew</a:t>
            </a:r>
            <a:endParaRPr lang="en-US" dirty="0"/>
          </a:p>
          <a:p>
            <a:endParaRPr lang="en-IN" dirty="0"/>
          </a:p>
          <a:p>
            <a:r>
              <a:rPr lang="en-IN" dirty="0"/>
              <a:t>Twitter: </a:t>
            </a:r>
            <a:r>
              <a:rPr lang="en-IN" dirty="0">
                <a:hlinkClick r:id="rId5"/>
              </a:rPr>
              <a:t>https://twitter.com/gulaqfintech</a:t>
            </a:r>
            <a:endParaRPr lang="en-IN" dirty="0"/>
          </a:p>
          <a:p>
            <a:endParaRPr lang="en-IN" dirty="0"/>
          </a:p>
          <a:p>
            <a:r>
              <a:rPr lang="en-IN" dirty="0"/>
              <a:t>Instagram: </a:t>
            </a:r>
            <a:r>
              <a:rPr lang="en-IN" dirty="0">
                <a:hlinkClick r:id="rId6"/>
              </a:rPr>
              <a:t>https://www.instagram.com/gulaqfintech/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542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799610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Thematic investing: Flavor of the month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76D82-8E5E-AE2C-B9DD-C5D8D6B481CA}"/>
              </a:ext>
            </a:extLst>
          </p:cNvPr>
          <p:cNvSpPr txBox="1"/>
          <p:nvPr/>
        </p:nvSpPr>
        <p:spPr>
          <a:xfrm>
            <a:off x="1272792" y="1480484"/>
            <a:ext cx="93181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Thematic investing refers to selecting a specific theme to invest. It aims to identify trends based on macro-economic factors, and benefit from the materialization of those trends.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C2A7B-85D9-EA8D-9911-DD3D78CF83BC}"/>
              </a:ext>
            </a:extLst>
          </p:cNvPr>
          <p:cNvSpPr txBox="1"/>
          <p:nvPr/>
        </p:nvSpPr>
        <p:spPr>
          <a:xfrm>
            <a:off x="4340793" y="2852756"/>
            <a:ext cx="190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</a:rPr>
              <a:t>Green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EEE7B-A4B6-33A0-60B6-187AF8F37AAE}"/>
              </a:ext>
            </a:extLst>
          </p:cNvPr>
          <p:cNvSpPr txBox="1"/>
          <p:nvPr/>
        </p:nvSpPr>
        <p:spPr>
          <a:xfrm>
            <a:off x="3481924" y="3524291"/>
            <a:ext cx="190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0070C0"/>
                </a:solidFill>
              </a:rPr>
              <a:t>Electric vehicles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5B3087-D62F-CCC2-CF6C-1E8EA8FD4537}"/>
              </a:ext>
            </a:extLst>
          </p:cNvPr>
          <p:cNvSpPr txBox="1"/>
          <p:nvPr/>
        </p:nvSpPr>
        <p:spPr>
          <a:xfrm>
            <a:off x="5530085" y="3526159"/>
            <a:ext cx="248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Demand for IT MNCs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64145D-7ACF-1D1A-3A69-462D2E57C7CB}"/>
              </a:ext>
            </a:extLst>
          </p:cNvPr>
          <p:cNvSpPr txBox="1"/>
          <p:nvPr/>
        </p:nvSpPr>
        <p:spPr>
          <a:xfrm>
            <a:off x="5776382" y="4126208"/>
            <a:ext cx="190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Rural Banking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6976B-04ED-F775-8554-A3DFA0B5B18A}"/>
              </a:ext>
            </a:extLst>
          </p:cNvPr>
          <p:cNvSpPr txBox="1"/>
          <p:nvPr/>
        </p:nvSpPr>
        <p:spPr>
          <a:xfrm>
            <a:off x="3463200" y="4121786"/>
            <a:ext cx="213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Housing boom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66FBF-9513-5B6C-769B-0EA355BCA8C2}"/>
              </a:ext>
            </a:extLst>
          </p:cNvPr>
          <p:cNvSpPr txBox="1"/>
          <p:nvPr/>
        </p:nvSpPr>
        <p:spPr>
          <a:xfrm>
            <a:off x="5679974" y="5544848"/>
            <a:ext cx="19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B0F0"/>
                </a:solidFill>
              </a:rPr>
              <a:t>Exports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12ECC2-9A95-22B8-2237-72B5A0CD3345}"/>
              </a:ext>
            </a:extLst>
          </p:cNvPr>
          <p:cNvSpPr txBox="1"/>
          <p:nvPr/>
        </p:nvSpPr>
        <p:spPr>
          <a:xfrm>
            <a:off x="3709836" y="4807674"/>
            <a:ext cx="190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accent5">
                    <a:lumMod val="75000"/>
                  </a:schemeClr>
                </a:solidFill>
              </a:rPr>
              <a:t>Medical Tech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D3942A-6299-AC21-55BF-FF35D7DE6721}"/>
              </a:ext>
            </a:extLst>
          </p:cNvPr>
          <p:cNvSpPr txBox="1"/>
          <p:nvPr/>
        </p:nvSpPr>
        <p:spPr>
          <a:xfrm>
            <a:off x="4340793" y="5471031"/>
            <a:ext cx="130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Gaming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62CA20-02AF-5182-40BC-C90B99A95B24}"/>
              </a:ext>
            </a:extLst>
          </p:cNvPr>
          <p:cNvSpPr txBox="1"/>
          <p:nvPr/>
        </p:nvSpPr>
        <p:spPr>
          <a:xfrm>
            <a:off x="5546129" y="4823197"/>
            <a:ext cx="248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C811AD"/>
                </a:solidFill>
              </a:rPr>
              <a:t>Growing middle class</a:t>
            </a:r>
          </a:p>
        </p:txBody>
      </p:sp>
    </p:spTree>
    <p:extLst>
      <p:ext uri="{BB962C8B-B14F-4D97-AF65-F5344CB8AC3E}">
        <p14:creationId xmlns:p14="http://schemas.microsoft.com/office/powerpoint/2010/main" val="179701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62728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Thematic investing: Challenges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BC6A3-7924-F4C9-4B18-8010FD83FDD5}"/>
              </a:ext>
            </a:extLst>
          </p:cNvPr>
          <p:cNvSpPr txBox="1"/>
          <p:nvPr/>
        </p:nvSpPr>
        <p:spPr>
          <a:xfrm>
            <a:off x="1195754" y="1763107"/>
            <a:ext cx="740898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Consistent high efforts required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Specialized knowledge and need to track regularly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Themes go in cycles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Too many themes to track</a:t>
            </a:r>
          </a:p>
        </p:txBody>
      </p:sp>
    </p:spTree>
    <p:extLst>
      <p:ext uri="{BB962C8B-B14F-4D97-AF65-F5344CB8AC3E}">
        <p14:creationId xmlns:p14="http://schemas.microsoft.com/office/powerpoint/2010/main" val="303984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81E6040-D2B7-E1CC-D2BB-AAC5544F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1192715"/>
            <a:ext cx="10996246" cy="53219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36663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Sectoral investing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36663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Sectoral investing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299B5-89A6-D388-61D4-788E07B92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69547" y="50593"/>
            <a:ext cx="4848731" cy="7206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7109956" y="2302806"/>
            <a:ext cx="498407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India had growing middle class in last decade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Consumer discretionary was expected to do well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However, the historical data suggests its not that straight forward—10 good years, 3 bad</a:t>
            </a:r>
          </a:p>
        </p:txBody>
      </p:sp>
    </p:spTree>
    <p:extLst>
      <p:ext uri="{BB962C8B-B14F-4D97-AF65-F5344CB8AC3E}">
        <p14:creationId xmlns:p14="http://schemas.microsoft.com/office/powerpoint/2010/main" val="19316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45480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Single factor investing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1030415" y="1784082"/>
            <a:ext cx="81722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Single factor investing also falls under thematic investing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Factor investing refers to picking stocks based on specific attributes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Common factors: Momentum, value, quality, growth, volatility, and yield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Investment advisors design portfolios selecting stocks based on a popular factor</a:t>
            </a:r>
          </a:p>
        </p:txBody>
      </p:sp>
    </p:spTree>
    <p:extLst>
      <p:ext uri="{BB962C8B-B14F-4D97-AF65-F5344CB8AC3E}">
        <p14:creationId xmlns:p14="http://schemas.microsoft.com/office/powerpoint/2010/main" val="251071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2E27D-A3C9-E14F-8842-32127DA9DE17}"/>
              </a:ext>
            </a:extLst>
          </p:cNvPr>
          <p:cNvGrpSpPr/>
          <p:nvPr/>
        </p:nvGrpSpPr>
        <p:grpSpPr>
          <a:xfrm>
            <a:off x="0" y="6811108"/>
            <a:ext cx="12192000" cy="46892"/>
            <a:chOff x="0" y="6811108"/>
            <a:chExt cx="12192000" cy="468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C9BA1B-ED25-FB4B-B10B-8C86E1BCFA8E}"/>
                </a:ext>
              </a:extLst>
            </p:cNvPr>
            <p:cNvSpPr/>
            <p:nvPr/>
          </p:nvSpPr>
          <p:spPr bwMode="auto">
            <a:xfrm>
              <a:off x="0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F4BFD-4380-D545-822F-BBB42A78A51B}"/>
                </a:ext>
              </a:extLst>
            </p:cNvPr>
            <p:cNvSpPr/>
            <p:nvPr/>
          </p:nvSpPr>
          <p:spPr bwMode="auto">
            <a:xfrm>
              <a:off x="597877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08C70C-DD66-6B42-B0A9-8B5DA70EA95B}"/>
                </a:ext>
              </a:extLst>
            </p:cNvPr>
            <p:cNvSpPr/>
            <p:nvPr/>
          </p:nvSpPr>
          <p:spPr bwMode="auto">
            <a:xfrm>
              <a:off x="1195754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EDDEA-D2EA-954F-A0C8-709DFDA195DE}"/>
                </a:ext>
              </a:extLst>
            </p:cNvPr>
            <p:cNvSpPr/>
            <p:nvPr/>
          </p:nvSpPr>
          <p:spPr bwMode="auto">
            <a:xfrm>
              <a:off x="1793631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FBB7-BF45-634C-86E7-02ADBE13B137}"/>
                </a:ext>
              </a:extLst>
            </p:cNvPr>
            <p:cNvSpPr/>
            <p:nvPr/>
          </p:nvSpPr>
          <p:spPr bwMode="auto">
            <a:xfrm>
              <a:off x="2391508" y="6811108"/>
              <a:ext cx="906844" cy="46892"/>
            </a:xfrm>
            <a:prstGeom prst="rect">
              <a:avLst/>
            </a:prstGeom>
            <a:solidFill>
              <a:srgbClr val="2B37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9C17D-E907-5441-9C2E-38A0ABC74CE5}"/>
                </a:ext>
              </a:extLst>
            </p:cNvPr>
            <p:cNvSpPr/>
            <p:nvPr/>
          </p:nvSpPr>
          <p:spPr bwMode="auto">
            <a:xfrm>
              <a:off x="2965939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75196-14AC-FE46-9B6A-5C77CFFD2DDF}"/>
                </a:ext>
              </a:extLst>
            </p:cNvPr>
            <p:cNvSpPr/>
            <p:nvPr/>
          </p:nvSpPr>
          <p:spPr bwMode="auto">
            <a:xfrm>
              <a:off x="3567985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5AABAB-384A-2D47-8F8A-2A3655DCA710}"/>
                </a:ext>
              </a:extLst>
            </p:cNvPr>
            <p:cNvSpPr/>
            <p:nvPr/>
          </p:nvSpPr>
          <p:spPr bwMode="auto">
            <a:xfrm>
              <a:off x="4138247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AD4208-B737-9F41-95EA-60D38640926E}"/>
                </a:ext>
              </a:extLst>
            </p:cNvPr>
            <p:cNvSpPr/>
            <p:nvPr/>
          </p:nvSpPr>
          <p:spPr bwMode="auto">
            <a:xfrm>
              <a:off x="4736124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A11ECD-1C27-E34F-A8EC-0D19C9224EA3}"/>
                </a:ext>
              </a:extLst>
            </p:cNvPr>
            <p:cNvSpPr/>
            <p:nvPr/>
          </p:nvSpPr>
          <p:spPr bwMode="auto">
            <a:xfrm>
              <a:off x="5334001" y="6811108"/>
              <a:ext cx="906844" cy="46892"/>
            </a:xfrm>
            <a:prstGeom prst="rect">
              <a:avLst/>
            </a:prstGeom>
            <a:solidFill>
              <a:srgbClr val="068D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A27630-4FAD-A248-9717-0F0758D19B70}"/>
                </a:ext>
              </a:extLst>
            </p:cNvPr>
            <p:cNvSpPr/>
            <p:nvPr/>
          </p:nvSpPr>
          <p:spPr bwMode="auto">
            <a:xfrm>
              <a:off x="5931878" y="6811108"/>
              <a:ext cx="906844" cy="46892"/>
            </a:xfrm>
            <a:prstGeom prst="rect">
              <a:avLst/>
            </a:prstGeom>
            <a:solidFill>
              <a:srgbClr val="C11B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A51FB6-2E5F-C448-AB9E-FA032B259C3D}"/>
                </a:ext>
              </a:extLst>
            </p:cNvPr>
            <p:cNvSpPr/>
            <p:nvPr/>
          </p:nvSpPr>
          <p:spPr bwMode="auto">
            <a:xfrm>
              <a:off x="6529755" y="6811108"/>
              <a:ext cx="906844" cy="46892"/>
            </a:xfrm>
            <a:prstGeom prst="rect">
              <a:avLst/>
            </a:prstGeom>
            <a:solidFill>
              <a:srgbClr val="5643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B64E35-B43A-C847-8AE9-FF3FA1BBA7D2}"/>
                </a:ext>
              </a:extLst>
            </p:cNvPr>
            <p:cNvSpPr/>
            <p:nvPr/>
          </p:nvSpPr>
          <p:spPr bwMode="auto">
            <a:xfrm>
              <a:off x="8893648" y="6811108"/>
              <a:ext cx="906844" cy="46892"/>
            </a:xfrm>
            <a:prstGeom prst="rect">
              <a:avLst/>
            </a:prstGeom>
            <a:solidFill>
              <a:srgbClr val="805D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55562F-9BDE-9741-B45B-141DDE4EBC5C}"/>
                </a:ext>
              </a:extLst>
            </p:cNvPr>
            <p:cNvSpPr/>
            <p:nvPr/>
          </p:nvSpPr>
          <p:spPr bwMode="auto">
            <a:xfrm>
              <a:off x="7127632" y="6811108"/>
              <a:ext cx="906844" cy="46892"/>
            </a:xfrm>
            <a:prstGeom prst="rect">
              <a:avLst/>
            </a:prstGeom>
            <a:solidFill>
              <a:srgbClr val="C21A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79E3C7-DFA8-7348-9ED3-286D2D9B4A3E}"/>
                </a:ext>
              </a:extLst>
            </p:cNvPr>
            <p:cNvSpPr/>
            <p:nvPr/>
          </p:nvSpPr>
          <p:spPr bwMode="auto">
            <a:xfrm>
              <a:off x="7697894" y="6811108"/>
              <a:ext cx="906844" cy="46892"/>
            </a:xfrm>
            <a:prstGeom prst="rect">
              <a:avLst/>
            </a:prstGeom>
            <a:solidFill>
              <a:srgbClr val="E761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6428AB-0FAA-B04A-8651-C81E2FE95ABE}"/>
                </a:ext>
              </a:extLst>
            </p:cNvPr>
            <p:cNvSpPr/>
            <p:nvPr/>
          </p:nvSpPr>
          <p:spPr bwMode="auto">
            <a:xfrm>
              <a:off x="8295771" y="6811108"/>
              <a:ext cx="906844" cy="46892"/>
            </a:xfrm>
            <a:prstGeom prst="rect">
              <a:avLst/>
            </a:prstGeom>
            <a:solidFill>
              <a:srgbClr val="B8CE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F2DB9A-E580-A742-AF9B-224F62DAD96F}"/>
                </a:ext>
              </a:extLst>
            </p:cNvPr>
            <p:cNvSpPr/>
            <p:nvPr/>
          </p:nvSpPr>
          <p:spPr bwMode="auto">
            <a:xfrm>
              <a:off x="9491525" y="6811108"/>
              <a:ext cx="906844" cy="46892"/>
            </a:xfrm>
            <a:prstGeom prst="rect">
              <a:avLst/>
            </a:prstGeom>
            <a:solidFill>
              <a:srgbClr val="3159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375F15-1CAE-704D-8BA8-D74B10D9D5B2}"/>
                </a:ext>
              </a:extLst>
            </p:cNvPr>
            <p:cNvSpPr/>
            <p:nvPr/>
          </p:nvSpPr>
          <p:spPr bwMode="auto">
            <a:xfrm>
              <a:off x="10089402" y="6811108"/>
              <a:ext cx="906844" cy="46892"/>
            </a:xfrm>
            <a:prstGeom prst="rect">
              <a:avLst/>
            </a:prstGeom>
            <a:solidFill>
              <a:srgbClr val="41AF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98B0AF-FA3A-E74D-9056-0EFE2D82E83E}"/>
                </a:ext>
              </a:extLst>
            </p:cNvPr>
            <p:cNvSpPr/>
            <p:nvPr/>
          </p:nvSpPr>
          <p:spPr bwMode="auto">
            <a:xfrm>
              <a:off x="10687279" y="6811108"/>
              <a:ext cx="906844" cy="4689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0278F3-4C8F-4D46-8B7D-97A89B83FF6C}"/>
                </a:ext>
              </a:extLst>
            </p:cNvPr>
            <p:cNvSpPr/>
            <p:nvPr/>
          </p:nvSpPr>
          <p:spPr bwMode="auto">
            <a:xfrm>
              <a:off x="11285156" y="6811108"/>
              <a:ext cx="906844" cy="4689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B83722-20D9-094A-0274-49D9C16280D8}"/>
              </a:ext>
            </a:extLst>
          </p:cNvPr>
          <p:cNvGrpSpPr/>
          <p:nvPr/>
        </p:nvGrpSpPr>
        <p:grpSpPr>
          <a:xfrm>
            <a:off x="0" y="-13252"/>
            <a:ext cx="12192000" cy="1230489"/>
            <a:chOff x="0" y="-13252"/>
            <a:chExt cx="12192000" cy="12304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CCB7E1-774D-7820-F567-072A85CB3260}"/>
                </a:ext>
              </a:extLst>
            </p:cNvPr>
            <p:cNvSpPr/>
            <p:nvPr/>
          </p:nvSpPr>
          <p:spPr>
            <a:xfrm>
              <a:off x="0" y="-13252"/>
              <a:ext cx="12192000" cy="123048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619C-EE06-31A3-C14C-2D758FCA7B7A}"/>
                </a:ext>
              </a:extLst>
            </p:cNvPr>
            <p:cNvSpPr txBox="1"/>
            <p:nvPr/>
          </p:nvSpPr>
          <p:spPr>
            <a:xfrm>
              <a:off x="1030415" y="324993"/>
              <a:ext cx="72603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Merriweather" pitchFamily="2" charset="77"/>
                </a:rPr>
                <a:t>Single factor investing - Momentum</a:t>
              </a:r>
              <a:endParaRPr lang="en-US" sz="3000" dirty="0">
                <a:solidFill>
                  <a:schemeClr val="bg1"/>
                </a:solidFill>
                <a:latin typeface="Merriweather" pitchFamily="2" charset="77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F73F412-9F14-24A8-E9EF-AA4C179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12" y="5729514"/>
            <a:ext cx="1581530" cy="542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DA092-36FA-BBD1-8043-825272C828CB}"/>
              </a:ext>
            </a:extLst>
          </p:cNvPr>
          <p:cNvSpPr txBox="1"/>
          <p:nvPr/>
        </p:nvSpPr>
        <p:spPr>
          <a:xfrm>
            <a:off x="7111702" y="1996218"/>
            <a:ext cx="499321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Momentum is a popular factor used by investment advisors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Momentum like all other thematic investments doesn’t work all the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Momentum underperformed the index 7 out of 14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F80612-D4F3-CB39-8ACB-063B596FF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573545"/>
              </p:ext>
            </p:extLst>
          </p:nvPr>
        </p:nvGraphicFramePr>
        <p:xfrm>
          <a:off x="554894" y="1555482"/>
          <a:ext cx="6572738" cy="428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279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10609</TotalTime>
  <Words>833</Words>
  <Application>Microsoft Office PowerPoint</Application>
  <PresentationFormat>Widescreen</PresentationFormat>
  <Paragraphs>123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Sharma</dc:creator>
  <cp:lastModifiedBy>Sandeep Tyagi</cp:lastModifiedBy>
  <cp:revision>302</cp:revision>
  <dcterms:created xsi:type="dcterms:W3CDTF">2022-05-05T11:26:34Z</dcterms:created>
  <dcterms:modified xsi:type="dcterms:W3CDTF">2023-05-08T21:55:03Z</dcterms:modified>
</cp:coreProperties>
</file>