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88" r:id="rId3"/>
    <p:sldId id="426" r:id="rId4"/>
    <p:sldId id="368" r:id="rId5"/>
    <p:sldId id="428" r:id="rId6"/>
    <p:sldId id="430" r:id="rId7"/>
    <p:sldId id="441" r:id="rId8"/>
    <p:sldId id="431" r:id="rId9"/>
    <p:sldId id="432" r:id="rId10"/>
    <p:sldId id="433" r:id="rId11"/>
    <p:sldId id="434" r:id="rId12"/>
    <p:sldId id="435" r:id="rId13"/>
    <p:sldId id="442" r:id="rId14"/>
    <p:sldId id="436" r:id="rId15"/>
    <p:sldId id="437" r:id="rId16"/>
    <p:sldId id="443" r:id="rId17"/>
    <p:sldId id="444" r:id="rId18"/>
    <p:sldId id="439" r:id="rId19"/>
    <p:sldId id="445" r:id="rId20"/>
    <p:sldId id="427" r:id="rId21"/>
    <p:sldId id="3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1AD"/>
    <a:srgbClr val="007AB9"/>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4BA8B7-0CBA-460C-BFAF-6EC8B5BFBC3A}" v="14" dt="2023-03-13T14:41:06.777"/>
    <p1510:client id="{C72E8B5F-BB32-4AD3-976C-28235F868786}" v="308" dt="2023-03-13T16:59:06.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59" d="100"/>
          <a:sy n="59" d="100"/>
        </p:scale>
        <p:origin x="8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6B584-9BE6-4EF0-AF0E-9A567B99E7BD}" type="datetimeFigureOut">
              <a:rPr lang="en-US" smtClean="0"/>
              <a:t>5/24/2023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395A0-5166-4424-B6F5-E5078CC6C79C}" type="slidenum">
              <a:rPr lang="en-US" smtClean="0"/>
              <a:t>‹#›</a:t>
            </a:fld>
            <a:endParaRPr lang="en-US"/>
          </a:p>
        </p:txBody>
      </p:sp>
    </p:spTree>
    <p:extLst>
      <p:ext uri="{BB962C8B-B14F-4D97-AF65-F5344CB8AC3E}">
        <p14:creationId xmlns:p14="http://schemas.microsoft.com/office/powerpoint/2010/main" val="340105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a:t>
            </a:fld>
            <a:endParaRPr lang="en-US"/>
          </a:p>
        </p:txBody>
      </p:sp>
    </p:spTree>
    <p:extLst>
      <p:ext uri="{BB962C8B-B14F-4D97-AF65-F5344CB8AC3E}">
        <p14:creationId xmlns:p14="http://schemas.microsoft.com/office/powerpoint/2010/main" val="4194618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59595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3045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41317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92423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52665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4515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061156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71149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9411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95362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5014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0151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20821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5347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5075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0179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9553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F8508-0604-C1AA-5108-D611AADF4F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86B880-0A18-3824-C015-611965709B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C8E70D-E8E5-F2CC-5CA8-72C7996DEF1E}"/>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5" name="Footer Placeholder 4">
            <a:extLst>
              <a:ext uri="{FF2B5EF4-FFF2-40B4-BE49-F238E27FC236}">
                <a16:creationId xmlns:a16="http://schemas.microsoft.com/office/drawing/2014/main" id="{B0AEF4D5-A76A-03F9-F34A-639CCB2B0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8A9B8-FD7B-FE58-88DC-E09B5E863AD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74862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71FF5-9599-81FB-AC09-2858A8706E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BD2DD-2913-46D0-EE17-AC9A34098A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752AB-62A2-2A78-4068-EEF328FA9BB3}"/>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5" name="Footer Placeholder 4">
            <a:extLst>
              <a:ext uri="{FF2B5EF4-FFF2-40B4-BE49-F238E27FC236}">
                <a16:creationId xmlns:a16="http://schemas.microsoft.com/office/drawing/2014/main" id="{4A9CD934-11F7-92E8-81D0-3C50E427B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C54F7A-7DAE-4F5A-3933-793EAA4D1B8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36197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D3543-6C6C-7530-84D4-DE000F5108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6B415D-AE84-6D0D-A813-C9D3757A4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0056A-19F1-3BF6-D4A4-CF9EC45738D9}"/>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5" name="Footer Placeholder 4">
            <a:extLst>
              <a:ext uri="{FF2B5EF4-FFF2-40B4-BE49-F238E27FC236}">
                <a16:creationId xmlns:a16="http://schemas.microsoft.com/office/drawing/2014/main" id="{DE1702D9-FE04-8DB6-0CE3-DEFB8765E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82EB4-8585-61B3-D170-97449B99F890}"/>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19637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body" type="tx">
  <p:cSld name="Title and 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11320333" y="6241345"/>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58119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1DA0-301E-3154-9379-C00209866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97DE7E-E9C5-F412-1491-F9C379E3DD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6B489-2A28-7A23-C222-E03FD8A94739}"/>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5" name="Footer Placeholder 4">
            <a:extLst>
              <a:ext uri="{FF2B5EF4-FFF2-40B4-BE49-F238E27FC236}">
                <a16:creationId xmlns:a16="http://schemas.microsoft.com/office/drawing/2014/main" id="{F1E972D6-5EDB-42F1-F537-77AA748C5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0ADA0-6469-5890-CDA5-FAA2E508B69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5483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10DE6-2746-06F6-3DBB-B0D99F2014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2326DB-19B6-25E7-5B93-7DE8207310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7DEDEF-A4DC-AC03-253E-99DBDDC19679}"/>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5" name="Footer Placeholder 4">
            <a:extLst>
              <a:ext uri="{FF2B5EF4-FFF2-40B4-BE49-F238E27FC236}">
                <a16:creationId xmlns:a16="http://schemas.microsoft.com/office/drawing/2014/main" id="{A39AB2B8-862D-B05E-74AA-050B0768E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D7B94-333B-7FEF-869F-F4AF42898CF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995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8785-9C22-0B7D-AD9F-F81DEC43B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9BD5EF-BB5C-522F-5AD4-F4D97668C3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1CD0EC-D26C-B544-2BBE-FF7D91C8F9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ADE5E0-C054-CA6A-CA98-499B5FD1AF79}"/>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6" name="Footer Placeholder 5">
            <a:extLst>
              <a:ext uri="{FF2B5EF4-FFF2-40B4-BE49-F238E27FC236}">
                <a16:creationId xmlns:a16="http://schemas.microsoft.com/office/drawing/2014/main" id="{92446540-2682-8251-8312-1C03AF6357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05CE1-061D-FBC4-1F85-6DFD7BFAC7D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7987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F9AC5-DB35-3553-FA15-54C47833E8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00DE04-D17D-C5F3-23D8-5E775124D2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714127-FF8A-4BE2-CEC0-9EB37B7AE4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2E9CDF-D750-18BA-B054-E3369A040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1ED0E8-FD6A-6FEA-D9B8-8A41D18F90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D3A0AA-3539-0EB6-BB63-D32E5242CD7B}"/>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8" name="Footer Placeholder 7">
            <a:extLst>
              <a:ext uri="{FF2B5EF4-FFF2-40B4-BE49-F238E27FC236}">
                <a16:creationId xmlns:a16="http://schemas.microsoft.com/office/drawing/2014/main" id="{EFBBE2A3-FE93-CE7A-FE71-D9EE5D897C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9EAE88-0CAB-E1B4-72E1-FF91B88B9249}"/>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585566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43F9-9BB3-BBC3-F18F-A0EBA0F0A5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D89A9E-C906-71EC-99AE-505502937021}"/>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4" name="Footer Placeholder 3">
            <a:extLst>
              <a:ext uri="{FF2B5EF4-FFF2-40B4-BE49-F238E27FC236}">
                <a16:creationId xmlns:a16="http://schemas.microsoft.com/office/drawing/2014/main" id="{889507EC-A3A9-2509-B5F2-C75BC7DFD9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32C4BF-5782-A865-9C2A-79D4BDFE82B1}"/>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3033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571F6-68F8-A9F9-8C14-1BB43A7960B5}"/>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3" name="Footer Placeholder 2">
            <a:extLst>
              <a:ext uri="{FF2B5EF4-FFF2-40B4-BE49-F238E27FC236}">
                <a16:creationId xmlns:a16="http://schemas.microsoft.com/office/drawing/2014/main" id="{C1CFFE43-61A8-8915-7D1B-5F293A0A1F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FCE71C-6739-2AE7-E1AE-813863DFE15D}"/>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8179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266B-A622-A4C2-9DC5-353DF40B59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C0A6CB-1F4C-EDF0-7E5A-5C4C0E6DF5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171498-636C-96AA-9241-83CC7D0BA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4DF2CC-B23E-658A-2085-41BE763B420B}"/>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6" name="Footer Placeholder 5">
            <a:extLst>
              <a:ext uri="{FF2B5EF4-FFF2-40B4-BE49-F238E27FC236}">
                <a16:creationId xmlns:a16="http://schemas.microsoft.com/office/drawing/2014/main" id="{E68A83F8-1280-3AA8-D9FA-7B870F419D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C2F5D-EEB2-B7C6-F322-97C9A4352DC5}"/>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404152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FD63A-33DB-B1C1-9CC4-49F34E6965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E689BF-C4D5-9F5C-A56B-C7CE982D43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F536CA-B1FA-7AF6-9E36-D3F1462D0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29411-EAA4-781C-7F14-03E4494A904C}"/>
              </a:ext>
            </a:extLst>
          </p:cNvPr>
          <p:cNvSpPr>
            <a:spLocks noGrp="1"/>
          </p:cNvSpPr>
          <p:nvPr>
            <p:ph type="dt" sz="half" idx="10"/>
          </p:nvPr>
        </p:nvSpPr>
        <p:spPr/>
        <p:txBody>
          <a:bodyPr/>
          <a:lstStyle/>
          <a:p>
            <a:fld id="{9BF29082-54A5-48EA-BE98-00558F64365E}" type="datetimeFigureOut">
              <a:rPr lang="en-US" smtClean="0"/>
              <a:t>5/24/2023</a:t>
            </a:fld>
            <a:endParaRPr lang="en-US"/>
          </a:p>
        </p:txBody>
      </p:sp>
      <p:sp>
        <p:nvSpPr>
          <p:cNvPr id="6" name="Footer Placeholder 5">
            <a:extLst>
              <a:ext uri="{FF2B5EF4-FFF2-40B4-BE49-F238E27FC236}">
                <a16:creationId xmlns:a16="http://schemas.microsoft.com/office/drawing/2014/main" id="{6B52C4BE-7E25-F93C-1A6A-02378C7CC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B0F616-C6A1-EB55-1A6D-D16F5A0A087B}"/>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7400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F6ED6D-8BF1-7BE3-16C2-02D38333C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96B122-353D-6D31-D96E-E185238583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158D75-8834-6448-54FB-2BB90B4360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29082-54A5-48EA-BE98-00558F64365E}" type="datetimeFigureOut">
              <a:rPr lang="en-US" smtClean="0"/>
              <a:t>5/24/2023</a:t>
            </a:fld>
            <a:endParaRPr lang="en-US"/>
          </a:p>
        </p:txBody>
      </p:sp>
      <p:sp>
        <p:nvSpPr>
          <p:cNvPr id="5" name="Footer Placeholder 4">
            <a:extLst>
              <a:ext uri="{FF2B5EF4-FFF2-40B4-BE49-F238E27FC236}">
                <a16:creationId xmlns:a16="http://schemas.microsoft.com/office/drawing/2014/main" id="{E6A6EC84-1961-F0DB-7EE3-72134126EA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C8E68C-1E42-921B-78AE-023D9C1156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9E24A-A84A-4A6D-B358-8C806585FEB6}" type="slidenum">
              <a:rPr lang="en-US" smtClean="0"/>
              <a:t>‹#›</a:t>
            </a:fld>
            <a:endParaRPr lang="en-US"/>
          </a:p>
        </p:txBody>
      </p:sp>
    </p:spTree>
    <p:extLst>
      <p:ext uri="{BB962C8B-B14F-4D97-AF65-F5344CB8AC3E}">
        <p14:creationId xmlns:p14="http://schemas.microsoft.com/office/powerpoint/2010/main" val="389392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styagi" TargetMode="External"/><Relationship Id="rId2" Type="http://schemas.openxmlformats.org/officeDocument/2006/relationships/hyperlink" Target="https://www.linkedin.com/in/styagi/" TargetMode="External"/><Relationship Id="rId1" Type="http://schemas.openxmlformats.org/officeDocument/2006/relationships/slideLayout" Target="../slideLayouts/slideLayout12.xml"/><Relationship Id="rId6" Type="http://schemas.openxmlformats.org/officeDocument/2006/relationships/hyperlink" Target="https://www.instagram.com/gulaqfintech/" TargetMode="External"/><Relationship Id="rId5" Type="http://schemas.openxmlformats.org/officeDocument/2006/relationships/hyperlink" Target="https://twitter.com/gulaqfintech" TargetMode="External"/><Relationship Id="rId4" Type="http://schemas.openxmlformats.org/officeDocument/2006/relationships/hyperlink" Target="https://www.linkedin.com/in/gulaqnew"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witter.com/styagi" TargetMode="External"/><Relationship Id="rId2" Type="http://schemas.openxmlformats.org/officeDocument/2006/relationships/hyperlink" Target="https://www.linkedin.com/in/styagi/" TargetMode="External"/><Relationship Id="rId1" Type="http://schemas.openxmlformats.org/officeDocument/2006/relationships/slideLayout" Target="../slideLayouts/slideLayout12.xml"/><Relationship Id="rId6" Type="http://schemas.openxmlformats.org/officeDocument/2006/relationships/hyperlink" Target="https://www.instagram.com/gulaqfintech/" TargetMode="External"/><Relationship Id="rId5" Type="http://schemas.openxmlformats.org/officeDocument/2006/relationships/hyperlink" Target="https://twitter.com/gulaqfintech" TargetMode="External"/><Relationship Id="rId4" Type="http://schemas.openxmlformats.org/officeDocument/2006/relationships/hyperlink" Target="https://www.linkedin.com/in/gulaqne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B917D0EE-8543-1666-BC96-7FD2E62D5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0492" y="5516881"/>
            <a:ext cx="2065209" cy="707886"/>
          </a:xfrm>
          <a:prstGeom prst="rect">
            <a:avLst/>
          </a:prstGeom>
        </p:spPr>
      </p:pic>
      <p:grpSp>
        <p:nvGrpSpPr>
          <p:cNvPr id="6" name="Group 5">
            <a:extLst>
              <a:ext uri="{FF2B5EF4-FFF2-40B4-BE49-F238E27FC236}">
                <a16:creationId xmlns:a16="http://schemas.microsoft.com/office/drawing/2014/main" id="{7AC2C793-EAA4-91F9-BB78-A3D97B8CFC3D}"/>
              </a:ext>
            </a:extLst>
          </p:cNvPr>
          <p:cNvGrpSpPr/>
          <p:nvPr/>
        </p:nvGrpSpPr>
        <p:grpSpPr>
          <a:xfrm>
            <a:off x="2009422" y="2835387"/>
            <a:ext cx="8173156" cy="1831144"/>
            <a:chOff x="2099733" y="2611105"/>
            <a:chExt cx="8173156" cy="1831144"/>
          </a:xfrm>
        </p:grpSpPr>
        <p:sp>
          <p:nvSpPr>
            <p:cNvPr id="4" name="TextBox 3">
              <a:extLst>
                <a:ext uri="{FF2B5EF4-FFF2-40B4-BE49-F238E27FC236}">
                  <a16:creationId xmlns:a16="http://schemas.microsoft.com/office/drawing/2014/main" id="{2F081E96-CA9E-B3BA-EB49-FC6EFEC75B52}"/>
                </a:ext>
              </a:extLst>
            </p:cNvPr>
            <p:cNvSpPr txBox="1"/>
            <p:nvPr/>
          </p:nvSpPr>
          <p:spPr>
            <a:xfrm>
              <a:off x="2099734" y="2611105"/>
              <a:ext cx="8173155" cy="707886"/>
            </a:xfrm>
            <a:prstGeom prst="rect">
              <a:avLst/>
            </a:prstGeom>
            <a:noFill/>
          </p:spPr>
          <p:txBody>
            <a:bodyPr wrap="square" rtlCol="0">
              <a:spAutoFit/>
            </a:bodyPr>
            <a:lstStyle/>
            <a:p>
              <a:pPr algn="ctr"/>
              <a:r>
                <a:rPr lang="en-IN" sz="4000" dirty="0">
                  <a:solidFill>
                    <a:srgbClr val="0070C0"/>
                  </a:solidFill>
                </a:rPr>
                <a:t>Minimalist Art of Investing</a:t>
              </a:r>
              <a:endParaRPr lang="en-US" sz="4000" dirty="0">
                <a:solidFill>
                  <a:srgbClr val="0070C0"/>
                </a:solidFill>
              </a:endParaRPr>
            </a:p>
          </p:txBody>
        </p:sp>
        <p:sp>
          <p:nvSpPr>
            <p:cNvPr id="5" name="TextBox 4">
              <a:extLst>
                <a:ext uri="{FF2B5EF4-FFF2-40B4-BE49-F238E27FC236}">
                  <a16:creationId xmlns:a16="http://schemas.microsoft.com/office/drawing/2014/main" id="{7FE33AAD-D601-0722-8EFD-E8FCFEB39369}"/>
                </a:ext>
              </a:extLst>
            </p:cNvPr>
            <p:cNvSpPr txBox="1"/>
            <p:nvPr/>
          </p:nvSpPr>
          <p:spPr>
            <a:xfrm>
              <a:off x="5490950" y="4011362"/>
              <a:ext cx="1818639" cy="430887"/>
            </a:xfrm>
            <a:prstGeom prst="rect">
              <a:avLst/>
            </a:prstGeom>
            <a:noFill/>
          </p:spPr>
          <p:txBody>
            <a:bodyPr wrap="none" rtlCol="0">
              <a:spAutoFit/>
            </a:bodyPr>
            <a:lstStyle/>
            <a:p>
              <a:r>
                <a:rPr lang="en-IN" sz="2200" dirty="0"/>
                <a:t>Sandeep Tyagi</a:t>
              </a:r>
              <a:endParaRPr lang="en-US" sz="2200" dirty="0"/>
            </a:p>
          </p:txBody>
        </p:sp>
        <p:sp>
          <p:nvSpPr>
            <p:cNvPr id="2" name="TextBox 1">
              <a:extLst>
                <a:ext uri="{FF2B5EF4-FFF2-40B4-BE49-F238E27FC236}">
                  <a16:creationId xmlns:a16="http://schemas.microsoft.com/office/drawing/2014/main" id="{FBC2BEFE-96BD-26A7-8823-A9061632DC08}"/>
                </a:ext>
              </a:extLst>
            </p:cNvPr>
            <p:cNvSpPr txBox="1"/>
            <p:nvPr/>
          </p:nvSpPr>
          <p:spPr>
            <a:xfrm>
              <a:off x="2099733" y="3273534"/>
              <a:ext cx="8173155" cy="461665"/>
            </a:xfrm>
            <a:prstGeom prst="rect">
              <a:avLst/>
            </a:prstGeom>
            <a:noFill/>
          </p:spPr>
          <p:txBody>
            <a:bodyPr wrap="square" rtlCol="0">
              <a:spAutoFit/>
            </a:bodyPr>
            <a:lstStyle/>
            <a:p>
              <a:pPr algn="ctr"/>
              <a:r>
                <a:rPr lang="en-IN" sz="2400" dirty="0">
                  <a:solidFill>
                    <a:srgbClr val="0070C0"/>
                  </a:solidFill>
                </a:rPr>
                <a:t>Ep 9: Measuring investment performance</a:t>
              </a:r>
              <a:endParaRPr lang="en-US" sz="2400" dirty="0">
                <a:solidFill>
                  <a:srgbClr val="0070C0"/>
                </a:solidFill>
              </a:endParaRPr>
            </a:p>
          </p:txBody>
        </p:sp>
      </p:grpSp>
      <p:grpSp>
        <p:nvGrpSpPr>
          <p:cNvPr id="8" name="Group 7">
            <a:extLst>
              <a:ext uri="{FF2B5EF4-FFF2-40B4-BE49-F238E27FC236}">
                <a16:creationId xmlns:a16="http://schemas.microsoft.com/office/drawing/2014/main" id="{81292801-3806-CD95-B665-396CDD26085F}"/>
              </a:ext>
            </a:extLst>
          </p:cNvPr>
          <p:cNvGrpSpPr/>
          <p:nvPr/>
        </p:nvGrpSpPr>
        <p:grpSpPr>
          <a:xfrm>
            <a:off x="0" y="6811108"/>
            <a:ext cx="12192000" cy="46892"/>
            <a:chOff x="0" y="6811108"/>
            <a:chExt cx="12192000" cy="46892"/>
          </a:xfrm>
        </p:grpSpPr>
        <p:sp>
          <p:nvSpPr>
            <p:cNvPr id="9" name="Rectangle 8">
              <a:extLst>
                <a:ext uri="{FF2B5EF4-FFF2-40B4-BE49-F238E27FC236}">
                  <a16:creationId xmlns:a16="http://schemas.microsoft.com/office/drawing/2014/main" id="{D4B9DE4A-E9D8-313E-3676-75E0A4336C6F}"/>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53AA35D7-B270-5D60-705C-40ACC1F38DEC}"/>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4AB52455-7E29-859B-07DD-D0B07ED0D18C}"/>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D90B9FAD-D67E-411B-3E1E-F30E835C3B09}"/>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2258EBF5-A013-5639-DEE2-796A3EF601CA}"/>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2E3F7E8A-8627-B21C-F4FF-0DB570937B6B}"/>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309DEC97-4D13-BADB-65D5-557AD6610E76}"/>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385DE9AE-7083-530B-536C-B2E642FFEFB5}"/>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018B5319-DA7C-E245-3915-90B38B939DB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8E5D3526-3D75-DFED-976D-301F27EF1D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88F1EB85-A7CF-9D04-759C-873C943A29D2}"/>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0F14A493-55F8-A174-7164-A9F7EFB87AD4}"/>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58E88A43-AAA0-E52D-9CE2-7362562AD60D}"/>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18437BAF-F9FB-2CA4-5434-31F88CC6E0D7}"/>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77A64787-1596-69AD-91EA-08AC3710DCA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BF51DE69-246A-CAD4-17DB-089AD12770F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DDA6F91A-BA1D-511F-E49A-625A512A37A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86405587-5F0E-532E-CD52-6C9B71E1E8A6}"/>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94F283E0-B937-9E5A-2785-674491E56C58}"/>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A68E0F8F-3600-5AF4-ADC6-D6B388D0307A}"/>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822186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8606843" cy="553998"/>
            </a:xfrm>
            <a:prstGeom prst="rect">
              <a:avLst/>
            </a:prstGeom>
            <a:noFill/>
          </p:spPr>
          <p:txBody>
            <a:bodyPr wrap="none" rtlCol="0">
              <a:spAutoFit/>
            </a:bodyPr>
            <a:lstStyle/>
            <a:p>
              <a:r>
                <a:rPr lang="en-US" sz="3000" b="1" dirty="0">
                  <a:solidFill>
                    <a:schemeClr val="bg1"/>
                  </a:solidFill>
                  <a:latin typeface="Merriweather" pitchFamily="2" charset="77"/>
                </a:rPr>
                <a:t>Risk: Max Draw Down &amp; Standard Deviation</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AA59FCBA-1C75-D959-97FC-4D7BDF68CA0D}"/>
              </a:ext>
            </a:extLst>
          </p:cNvPr>
          <p:cNvSpPr txBox="1"/>
          <p:nvPr/>
        </p:nvSpPr>
        <p:spPr>
          <a:xfrm>
            <a:off x="1030415" y="1433567"/>
            <a:ext cx="8770077" cy="880369"/>
          </a:xfrm>
          <a:prstGeom prst="rect">
            <a:avLst/>
          </a:prstGeom>
          <a:noFill/>
        </p:spPr>
        <p:txBody>
          <a:bodyPr wrap="square" rtlCol="0">
            <a:spAutoFit/>
          </a:bodyPr>
          <a:lstStyle/>
          <a:p>
            <a:pPr>
              <a:lnSpc>
                <a:spcPct val="150000"/>
              </a:lnSpc>
            </a:pPr>
            <a:r>
              <a:rPr lang="en-IN" dirty="0"/>
              <a:t>Risk is understood in two ways: Max Draw Down of investment and Standard Deviation of the returns</a:t>
            </a:r>
          </a:p>
        </p:txBody>
      </p:sp>
      <p:sp>
        <p:nvSpPr>
          <p:cNvPr id="4" name="TextBox 3">
            <a:extLst>
              <a:ext uri="{FF2B5EF4-FFF2-40B4-BE49-F238E27FC236}">
                <a16:creationId xmlns:a16="http://schemas.microsoft.com/office/drawing/2014/main" id="{C1316E63-3D05-0A5C-2097-7D88C009CC95}"/>
              </a:ext>
            </a:extLst>
          </p:cNvPr>
          <p:cNvSpPr txBox="1"/>
          <p:nvPr/>
        </p:nvSpPr>
        <p:spPr>
          <a:xfrm>
            <a:off x="1030414" y="2598264"/>
            <a:ext cx="8770077" cy="880369"/>
          </a:xfrm>
          <a:prstGeom prst="rect">
            <a:avLst/>
          </a:prstGeom>
          <a:noFill/>
        </p:spPr>
        <p:txBody>
          <a:bodyPr wrap="square" rtlCol="0">
            <a:spAutoFit/>
          </a:bodyPr>
          <a:lstStyle/>
          <a:p>
            <a:pPr>
              <a:lnSpc>
                <a:spcPct val="150000"/>
              </a:lnSpc>
            </a:pPr>
            <a:r>
              <a:rPr lang="en-IN" b="1" dirty="0"/>
              <a:t>Max Draw Down: </a:t>
            </a:r>
            <a:r>
              <a:rPr lang="en-IN" dirty="0"/>
              <a:t>Represents the maximum money one could lose if invested in a security. Measured by looking at the historical returns of the security.</a:t>
            </a:r>
          </a:p>
        </p:txBody>
      </p:sp>
      <p:sp>
        <p:nvSpPr>
          <p:cNvPr id="6" name="TextBox 5">
            <a:extLst>
              <a:ext uri="{FF2B5EF4-FFF2-40B4-BE49-F238E27FC236}">
                <a16:creationId xmlns:a16="http://schemas.microsoft.com/office/drawing/2014/main" id="{637FC642-0C1A-4AC2-A00D-ED5D9A47449D}"/>
              </a:ext>
            </a:extLst>
          </p:cNvPr>
          <p:cNvSpPr txBox="1"/>
          <p:nvPr/>
        </p:nvSpPr>
        <p:spPr>
          <a:xfrm>
            <a:off x="1030414" y="4066394"/>
            <a:ext cx="8770077" cy="369332"/>
          </a:xfrm>
          <a:prstGeom prst="rect">
            <a:avLst/>
          </a:prstGeom>
          <a:noFill/>
        </p:spPr>
        <p:txBody>
          <a:bodyPr wrap="square" rtlCol="0">
            <a:spAutoFit/>
          </a:bodyPr>
          <a:lstStyle/>
          <a:p>
            <a:r>
              <a:rPr lang="en-IN" b="1" dirty="0"/>
              <a:t>Standard Deviation: </a:t>
            </a:r>
            <a:r>
              <a:rPr lang="en-IN" dirty="0"/>
              <a:t>Variation of investment returns in the given period.</a:t>
            </a:r>
          </a:p>
        </p:txBody>
      </p:sp>
    </p:spTree>
    <p:extLst>
      <p:ext uri="{BB962C8B-B14F-4D97-AF65-F5344CB8AC3E}">
        <p14:creationId xmlns:p14="http://schemas.microsoft.com/office/powerpoint/2010/main" val="2482797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4780476" cy="553998"/>
            </a:xfrm>
            <a:prstGeom prst="rect">
              <a:avLst/>
            </a:prstGeom>
            <a:noFill/>
          </p:spPr>
          <p:txBody>
            <a:bodyPr wrap="none" rtlCol="0">
              <a:spAutoFit/>
            </a:bodyPr>
            <a:lstStyle/>
            <a:p>
              <a:r>
                <a:rPr lang="en-US" sz="3000" b="1" dirty="0">
                  <a:solidFill>
                    <a:schemeClr val="bg1"/>
                  </a:solidFill>
                  <a:latin typeface="Merriweather" pitchFamily="2" charset="77"/>
                </a:rPr>
                <a:t>Risk: Information Ratio</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89E9E061-7E95-A069-A828-5550BC3C2933}"/>
              </a:ext>
            </a:extLst>
          </p:cNvPr>
          <p:cNvSpPr txBox="1"/>
          <p:nvPr/>
        </p:nvSpPr>
        <p:spPr>
          <a:xfrm>
            <a:off x="1030415" y="1211658"/>
            <a:ext cx="8770077" cy="880369"/>
          </a:xfrm>
          <a:prstGeom prst="rect">
            <a:avLst/>
          </a:prstGeom>
          <a:noFill/>
        </p:spPr>
        <p:txBody>
          <a:bodyPr wrap="square" rtlCol="0">
            <a:spAutoFit/>
          </a:bodyPr>
          <a:lstStyle/>
          <a:p>
            <a:pPr>
              <a:lnSpc>
                <a:spcPct val="150000"/>
              </a:lnSpc>
            </a:pPr>
            <a:r>
              <a:rPr lang="en-IN" dirty="0"/>
              <a:t>Information Ratio measures “signal” to “noise” ratio in investment. Signal is the average return and noise is the standard deviation of that return time-series.</a:t>
            </a:r>
          </a:p>
        </p:txBody>
      </p:sp>
      <p:graphicFrame>
        <p:nvGraphicFramePr>
          <p:cNvPr id="4" name="Table 5">
            <a:extLst>
              <a:ext uri="{FF2B5EF4-FFF2-40B4-BE49-F238E27FC236}">
                <a16:creationId xmlns:a16="http://schemas.microsoft.com/office/drawing/2014/main" id="{0A95AC67-7178-4E05-9314-B9653AD5A9B8}"/>
              </a:ext>
            </a:extLst>
          </p:cNvPr>
          <p:cNvGraphicFramePr>
            <a:graphicFrameLocks noGrp="1"/>
          </p:cNvGraphicFramePr>
          <p:nvPr>
            <p:extLst>
              <p:ext uri="{D42A27DB-BD31-4B8C-83A1-F6EECF244321}">
                <p14:modId xmlns:p14="http://schemas.microsoft.com/office/powerpoint/2010/main" val="3263222795"/>
              </p:ext>
            </p:extLst>
          </p:nvPr>
        </p:nvGraphicFramePr>
        <p:xfrm>
          <a:off x="1111998" y="2117488"/>
          <a:ext cx="4984002" cy="4143375"/>
        </p:xfrm>
        <a:graphic>
          <a:graphicData uri="http://schemas.openxmlformats.org/drawingml/2006/table">
            <a:tbl>
              <a:tblPr firstRow="1" bandRow="1">
                <a:tableStyleId>{5C22544A-7EE6-4342-B048-85BDC9FD1C3A}</a:tableStyleId>
              </a:tblPr>
              <a:tblGrid>
                <a:gridCol w="2186373">
                  <a:extLst>
                    <a:ext uri="{9D8B030D-6E8A-4147-A177-3AD203B41FA5}">
                      <a16:colId xmlns:a16="http://schemas.microsoft.com/office/drawing/2014/main" val="3695992822"/>
                    </a:ext>
                  </a:extLst>
                </a:gridCol>
                <a:gridCol w="1382486">
                  <a:extLst>
                    <a:ext uri="{9D8B030D-6E8A-4147-A177-3AD203B41FA5}">
                      <a16:colId xmlns:a16="http://schemas.microsoft.com/office/drawing/2014/main" val="2022844086"/>
                    </a:ext>
                  </a:extLst>
                </a:gridCol>
                <a:gridCol w="1415143">
                  <a:extLst>
                    <a:ext uri="{9D8B030D-6E8A-4147-A177-3AD203B41FA5}">
                      <a16:colId xmlns:a16="http://schemas.microsoft.com/office/drawing/2014/main" val="2242305091"/>
                    </a:ext>
                  </a:extLst>
                </a:gridCol>
              </a:tblGrid>
              <a:tr h="370840">
                <a:tc>
                  <a:txBody>
                    <a:bodyPr/>
                    <a:lstStyle/>
                    <a:p>
                      <a:pPr>
                        <a:lnSpc>
                          <a:spcPct val="150000"/>
                        </a:lnSpc>
                      </a:pPr>
                      <a:r>
                        <a:rPr lang="en-IN" dirty="0"/>
                        <a:t>Year</a:t>
                      </a:r>
                    </a:p>
                  </a:txBody>
                  <a:tcPr/>
                </a:tc>
                <a:tc>
                  <a:txBody>
                    <a:bodyPr/>
                    <a:lstStyle/>
                    <a:p>
                      <a:pPr>
                        <a:lnSpc>
                          <a:spcPct val="150000"/>
                        </a:lnSpc>
                      </a:pPr>
                      <a:r>
                        <a:rPr lang="en-IN" dirty="0"/>
                        <a:t>Fund A</a:t>
                      </a:r>
                    </a:p>
                  </a:txBody>
                  <a:tcPr/>
                </a:tc>
                <a:tc>
                  <a:txBody>
                    <a:bodyPr/>
                    <a:lstStyle/>
                    <a:p>
                      <a:pPr>
                        <a:lnSpc>
                          <a:spcPct val="150000"/>
                        </a:lnSpc>
                      </a:pPr>
                      <a:r>
                        <a:rPr lang="en-IN" dirty="0"/>
                        <a:t>Fund B</a:t>
                      </a:r>
                    </a:p>
                  </a:txBody>
                  <a:tcPr/>
                </a:tc>
                <a:extLst>
                  <a:ext uri="{0D108BD9-81ED-4DB2-BD59-A6C34878D82A}">
                    <a16:rowId xmlns:a16="http://schemas.microsoft.com/office/drawing/2014/main" val="1111755144"/>
                  </a:ext>
                </a:extLst>
              </a:tr>
              <a:tr h="370840">
                <a:tc>
                  <a:txBody>
                    <a:bodyPr/>
                    <a:lstStyle/>
                    <a:p>
                      <a:pPr>
                        <a:lnSpc>
                          <a:spcPct val="150000"/>
                        </a:lnSpc>
                      </a:pPr>
                      <a:r>
                        <a:rPr lang="en-IN" dirty="0"/>
                        <a:t>Year 1</a:t>
                      </a:r>
                    </a:p>
                  </a:txBody>
                  <a:tcPr/>
                </a:tc>
                <a:tc>
                  <a:txBody>
                    <a:bodyPr/>
                    <a:lstStyle/>
                    <a:p>
                      <a:pPr>
                        <a:lnSpc>
                          <a:spcPct val="150000"/>
                        </a:lnSpc>
                      </a:pPr>
                      <a:r>
                        <a:rPr lang="en-IN" dirty="0"/>
                        <a:t>10.2%</a:t>
                      </a:r>
                    </a:p>
                  </a:txBody>
                  <a:tcPr/>
                </a:tc>
                <a:tc>
                  <a:txBody>
                    <a:bodyPr/>
                    <a:lstStyle/>
                    <a:p>
                      <a:pPr>
                        <a:lnSpc>
                          <a:spcPct val="150000"/>
                        </a:lnSpc>
                      </a:pPr>
                      <a:r>
                        <a:rPr lang="en-IN" dirty="0"/>
                        <a:t>18.7%</a:t>
                      </a:r>
                    </a:p>
                  </a:txBody>
                  <a:tcPr/>
                </a:tc>
                <a:extLst>
                  <a:ext uri="{0D108BD9-81ED-4DB2-BD59-A6C34878D82A}">
                    <a16:rowId xmlns:a16="http://schemas.microsoft.com/office/drawing/2014/main" val="2943398759"/>
                  </a:ext>
                </a:extLst>
              </a:tr>
              <a:tr h="370840">
                <a:tc>
                  <a:txBody>
                    <a:bodyPr/>
                    <a:lstStyle/>
                    <a:p>
                      <a:pPr>
                        <a:lnSpc>
                          <a:spcPct val="150000"/>
                        </a:lnSpc>
                      </a:pPr>
                      <a:r>
                        <a:rPr lang="en-IN" dirty="0"/>
                        <a:t>Year 2</a:t>
                      </a:r>
                    </a:p>
                  </a:txBody>
                  <a:tcPr/>
                </a:tc>
                <a:tc>
                  <a:txBody>
                    <a:bodyPr/>
                    <a:lstStyle/>
                    <a:p>
                      <a:pPr>
                        <a:lnSpc>
                          <a:spcPct val="150000"/>
                        </a:lnSpc>
                      </a:pPr>
                      <a:r>
                        <a:rPr lang="en-IN" dirty="0"/>
                        <a:t>6.0%</a:t>
                      </a:r>
                    </a:p>
                  </a:txBody>
                  <a:tcPr/>
                </a:tc>
                <a:tc>
                  <a:txBody>
                    <a:bodyPr/>
                    <a:lstStyle/>
                    <a:p>
                      <a:pPr>
                        <a:lnSpc>
                          <a:spcPct val="150000"/>
                        </a:lnSpc>
                      </a:pPr>
                      <a:r>
                        <a:rPr lang="en-IN" dirty="0"/>
                        <a:t>6.1%</a:t>
                      </a:r>
                    </a:p>
                  </a:txBody>
                  <a:tcPr/>
                </a:tc>
                <a:extLst>
                  <a:ext uri="{0D108BD9-81ED-4DB2-BD59-A6C34878D82A}">
                    <a16:rowId xmlns:a16="http://schemas.microsoft.com/office/drawing/2014/main" val="2559043287"/>
                  </a:ext>
                </a:extLst>
              </a:tr>
              <a:tr h="370840">
                <a:tc>
                  <a:txBody>
                    <a:bodyPr/>
                    <a:lstStyle/>
                    <a:p>
                      <a:pPr>
                        <a:lnSpc>
                          <a:spcPct val="150000"/>
                        </a:lnSpc>
                      </a:pPr>
                      <a:r>
                        <a:rPr lang="en-IN" dirty="0"/>
                        <a:t>Year 3</a:t>
                      </a:r>
                    </a:p>
                  </a:txBody>
                  <a:tcPr/>
                </a:tc>
                <a:tc>
                  <a:txBody>
                    <a:bodyPr/>
                    <a:lstStyle/>
                    <a:p>
                      <a:pPr>
                        <a:lnSpc>
                          <a:spcPct val="150000"/>
                        </a:lnSpc>
                      </a:pPr>
                      <a:r>
                        <a:rPr lang="en-IN" dirty="0"/>
                        <a:t>5.8%</a:t>
                      </a:r>
                    </a:p>
                  </a:txBody>
                  <a:tcPr/>
                </a:tc>
                <a:tc>
                  <a:txBody>
                    <a:bodyPr/>
                    <a:lstStyle/>
                    <a:p>
                      <a:pPr>
                        <a:lnSpc>
                          <a:spcPct val="150000"/>
                        </a:lnSpc>
                      </a:pPr>
                      <a:r>
                        <a:rPr lang="en-IN" dirty="0"/>
                        <a:t>5.4%</a:t>
                      </a:r>
                    </a:p>
                  </a:txBody>
                  <a:tcPr/>
                </a:tc>
                <a:extLst>
                  <a:ext uri="{0D108BD9-81ED-4DB2-BD59-A6C34878D82A}">
                    <a16:rowId xmlns:a16="http://schemas.microsoft.com/office/drawing/2014/main" val="483111692"/>
                  </a:ext>
                </a:extLst>
              </a:tr>
              <a:tr h="370840">
                <a:tc>
                  <a:txBody>
                    <a:bodyPr/>
                    <a:lstStyle/>
                    <a:p>
                      <a:pPr>
                        <a:lnSpc>
                          <a:spcPct val="150000"/>
                        </a:lnSpc>
                      </a:pPr>
                      <a:r>
                        <a:rPr lang="en-IN" dirty="0"/>
                        <a:t>Year 4</a:t>
                      </a:r>
                    </a:p>
                  </a:txBody>
                  <a:tcPr/>
                </a:tc>
                <a:tc>
                  <a:txBody>
                    <a:bodyPr/>
                    <a:lstStyle/>
                    <a:p>
                      <a:pPr>
                        <a:lnSpc>
                          <a:spcPct val="150000"/>
                        </a:lnSpc>
                      </a:pPr>
                      <a:r>
                        <a:rPr lang="en-IN" dirty="0"/>
                        <a:t>6.7%</a:t>
                      </a:r>
                    </a:p>
                  </a:txBody>
                  <a:tcPr/>
                </a:tc>
                <a:tc>
                  <a:txBody>
                    <a:bodyPr/>
                    <a:lstStyle/>
                    <a:p>
                      <a:pPr>
                        <a:lnSpc>
                          <a:spcPct val="150000"/>
                        </a:lnSpc>
                      </a:pPr>
                      <a:r>
                        <a:rPr lang="en-IN" dirty="0"/>
                        <a:t>8.0%</a:t>
                      </a:r>
                    </a:p>
                  </a:txBody>
                  <a:tcPr/>
                </a:tc>
                <a:extLst>
                  <a:ext uri="{0D108BD9-81ED-4DB2-BD59-A6C34878D82A}">
                    <a16:rowId xmlns:a16="http://schemas.microsoft.com/office/drawing/2014/main" val="3291360106"/>
                  </a:ext>
                </a:extLst>
              </a:tr>
              <a:tr h="370840">
                <a:tc>
                  <a:txBody>
                    <a:bodyPr/>
                    <a:lstStyle/>
                    <a:p>
                      <a:pPr>
                        <a:lnSpc>
                          <a:spcPct val="150000"/>
                        </a:lnSpc>
                      </a:pPr>
                      <a:r>
                        <a:rPr lang="en-IN" dirty="0"/>
                        <a:t>Year 5</a:t>
                      </a:r>
                    </a:p>
                  </a:txBody>
                  <a:tcPr/>
                </a:tc>
                <a:tc>
                  <a:txBody>
                    <a:bodyPr/>
                    <a:lstStyle/>
                    <a:p>
                      <a:pPr>
                        <a:lnSpc>
                          <a:spcPct val="150000"/>
                        </a:lnSpc>
                      </a:pPr>
                      <a:r>
                        <a:rPr lang="en-IN" dirty="0"/>
                        <a:t>11.6%</a:t>
                      </a:r>
                    </a:p>
                  </a:txBody>
                  <a:tcPr/>
                </a:tc>
                <a:tc>
                  <a:txBody>
                    <a:bodyPr/>
                    <a:lstStyle/>
                    <a:p>
                      <a:pPr>
                        <a:lnSpc>
                          <a:spcPct val="150000"/>
                        </a:lnSpc>
                      </a:pPr>
                      <a:r>
                        <a:rPr lang="en-IN" dirty="0"/>
                        <a:t>22.9%</a:t>
                      </a:r>
                    </a:p>
                  </a:txBody>
                  <a:tcPr/>
                </a:tc>
                <a:extLst>
                  <a:ext uri="{0D108BD9-81ED-4DB2-BD59-A6C34878D82A}">
                    <a16:rowId xmlns:a16="http://schemas.microsoft.com/office/drawing/2014/main" val="4252232750"/>
                  </a:ext>
                </a:extLst>
              </a:tr>
              <a:tr h="370840">
                <a:tc>
                  <a:txBody>
                    <a:bodyPr/>
                    <a:lstStyle/>
                    <a:p>
                      <a:pPr>
                        <a:lnSpc>
                          <a:spcPct val="150000"/>
                        </a:lnSpc>
                      </a:pPr>
                      <a:r>
                        <a:rPr lang="en-IN" dirty="0"/>
                        <a:t>Average</a:t>
                      </a:r>
                    </a:p>
                  </a:txBody>
                  <a:tcPr/>
                </a:tc>
                <a:tc>
                  <a:txBody>
                    <a:bodyPr/>
                    <a:lstStyle/>
                    <a:p>
                      <a:pPr>
                        <a:lnSpc>
                          <a:spcPct val="150000"/>
                        </a:lnSpc>
                      </a:pPr>
                      <a:r>
                        <a:rPr lang="en-IN" dirty="0"/>
                        <a:t>8.1%</a:t>
                      </a:r>
                    </a:p>
                  </a:txBody>
                  <a:tcPr/>
                </a:tc>
                <a:tc>
                  <a:txBody>
                    <a:bodyPr/>
                    <a:lstStyle/>
                    <a:p>
                      <a:pPr>
                        <a:lnSpc>
                          <a:spcPct val="150000"/>
                        </a:lnSpc>
                      </a:pPr>
                      <a:r>
                        <a:rPr lang="en-IN" dirty="0"/>
                        <a:t>12.2%</a:t>
                      </a:r>
                    </a:p>
                  </a:txBody>
                  <a:tcPr/>
                </a:tc>
                <a:extLst>
                  <a:ext uri="{0D108BD9-81ED-4DB2-BD59-A6C34878D82A}">
                    <a16:rowId xmlns:a16="http://schemas.microsoft.com/office/drawing/2014/main" val="1572551045"/>
                  </a:ext>
                </a:extLst>
              </a:tr>
              <a:tr h="370840">
                <a:tc>
                  <a:txBody>
                    <a:bodyPr/>
                    <a:lstStyle/>
                    <a:p>
                      <a:pPr>
                        <a:lnSpc>
                          <a:spcPct val="150000"/>
                        </a:lnSpc>
                      </a:pPr>
                      <a:r>
                        <a:rPr lang="en-IN" dirty="0"/>
                        <a:t>Standard Deviation</a:t>
                      </a:r>
                    </a:p>
                  </a:txBody>
                  <a:tcPr/>
                </a:tc>
                <a:tc>
                  <a:txBody>
                    <a:bodyPr/>
                    <a:lstStyle/>
                    <a:p>
                      <a:pPr>
                        <a:lnSpc>
                          <a:spcPct val="150000"/>
                        </a:lnSpc>
                      </a:pPr>
                      <a:r>
                        <a:rPr lang="en-IN" dirty="0"/>
                        <a:t>2.4%</a:t>
                      </a:r>
                    </a:p>
                  </a:txBody>
                  <a:tcPr/>
                </a:tc>
                <a:tc>
                  <a:txBody>
                    <a:bodyPr/>
                    <a:lstStyle/>
                    <a:p>
                      <a:pPr>
                        <a:lnSpc>
                          <a:spcPct val="150000"/>
                        </a:lnSpc>
                      </a:pPr>
                      <a:r>
                        <a:rPr lang="en-IN" dirty="0"/>
                        <a:t>7.2%</a:t>
                      </a:r>
                    </a:p>
                  </a:txBody>
                  <a:tcPr/>
                </a:tc>
                <a:extLst>
                  <a:ext uri="{0D108BD9-81ED-4DB2-BD59-A6C34878D82A}">
                    <a16:rowId xmlns:a16="http://schemas.microsoft.com/office/drawing/2014/main" val="2939606067"/>
                  </a:ext>
                </a:extLst>
              </a:tr>
              <a:tr h="370840">
                <a:tc>
                  <a:txBody>
                    <a:bodyPr/>
                    <a:lstStyle/>
                    <a:p>
                      <a:pPr>
                        <a:lnSpc>
                          <a:spcPct val="150000"/>
                        </a:lnSpc>
                      </a:pPr>
                      <a:r>
                        <a:rPr lang="en-IN" b="1" dirty="0"/>
                        <a:t>Information Ratio</a:t>
                      </a:r>
                    </a:p>
                  </a:txBody>
                  <a:tcPr/>
                </a:tc>
                <a:tc>
                  <a:txBody>
                    <a:bodyPr/>
                    <a:lstStyle/>
                    <a:p>
                      <a:pPr>
                        <a:lnSpc>
                          <a:spcPct val="150000"/>
                        </a:lnSpc>
                      </a:pPr>
                      <a:r>
                        <a:rPr lang="en-IN" b="1" dirty="0"/>
                        <a:t>3.4</a:t>
                      </a:r>
                    </a:p>
                  </a:txBody>
                  <a:tcPr/>
                </a:tc>
                <a:tc>
                  <a:txBody>
                    <a:bodyPr/>
                    <a:lstStyle/>
                    <a:p>
                      <a:pPr>
                        <a:lnSpc>
                          <a:spcPct val="150000"/>
                        </a:lnSpc>
                      </a:pPr>
                      <a:r>
                        <a:rPr lang="en-IN" b="1" dirty="0"/>
                        <a:t>1.7</a:t>
                      </a:r>
                    </a:p>
                  </a:txBody>
                  <a:tcPr/>
                </a:tc>
                <a:extLst>
                  <a:ext uri="{0D108BD9-81ED-4DB2-BD59-A6C34878D82A}">
                    <a16:rowId xmlns:a16="http://schemas.microsoft.com/office/drawing/2014/main" val="3416965636"/>
                  </a:ext>
                </a:extLst>
              </a:tr>
            </a:tbl>
          </a:graphicData>
        </a:graphic>
      </p:graphicFrame>
      <p:sp>
        <p:nvSpPr>
          <p:cNvPr id="6" name="TextBox 5">
            <a:extLst>
              <a:ext uri="{FF2B5EF4-FFF2-40B4-BE49-F238E27FC236}">
                <a16:creationId xmlns:a16="http://schemas.microsoft.com/office/drawing/2014/main" id="{C1BA85FC-E765-59F2-75EC-BBDCAF50B7F7}"/>
              </a:ext>
            </a:extLst>
          </p:cNvPr>
          <p:cNvSpPr txBox="1"/>
          <p:nvPr/>
        </p:nvSpPr>
        <p:spPr>
          <a:xfrm>
            <a:off x="6738669" y="2706532"/>
            <a:ext cx="5020025" cy="880369"/>
          </a:xfrm>
          <a:prstGeom prst="rect">
            <a:avLst/>
          </a:prstGeom>
          <a:noFill/>
        </p:spPr>
        <p:txBody>
          <a:bodyPr wrap="square" rtlCol="0">
            <a:spAutoFit/>
          </a:bodyPr>
          <a:lstStyle/>
          <a:p>
            <a:pPr>
              <a:lnSpc>
                <a:spcPct val="150000"/>
              </a:lnSpc>
            </a:pPr>
            <a:r>
              <a:rPr lang="en-IN" b="1" dirty="0"/>
              <a:t>In Last 5 years, Fund A has 8.1% and Fund B has 12.2% average returns. Which fund is better?</a:t>
            </a:r>
          </a:p>
        </p:txBody>
      </p:sp>
      <p:sp>
        <p:nvSpPr>
          <p:cNvPr id="7" name="TextBox 6">
            <a:extLst>
              <a:ext uri="{FF2B5EF4-FFF2-40B4-BE49-F238E27FC236}">
                <a16:creationId xmlns:a16="http://schemas.microsoft.com/office/drawing/2014/main" id="{9764C482-AC86-E7D3-AB3C-B26447A7FDBF}"/>
              </a:ext>
            </a:extLst>
          </p:cNvPr>
          <p:cNvSpPr txBox="1"/>
          <p:nvPr/>
        </p:nvSpPr>
        <p:spPr>
          <a:xfrm>
            <a:off x="6752904" y="4085681"/>
            <a:ext cx="5020025" cy="1295868"/>
          </a:xfrm>
          <a:prstGeom prst="rect">
            <a:avLst/>
          </a:prstGeom>
          <a:noFill/>
        </p:spPr>
        <p:txBody>
          <a:bodyPr wrap="square" rtlCol="0">
            <a:spAutoFit/>
          </a:bodyPr>
          <a:lstStyle/>
          <a:p>
            <a:pPr>
              <a:lnSpc>
                <a:spcPct val="150000"/>
              </a:lnSpc>
            </a:pPr>
            <a:r>
              <a:rPr lang="en-IN" dirty="0"/>
              <a:t>Investors use Returns over Risk to compare attractiveness of funds. The information ratio of Fund A is twice as good as Fund B.</a:t>
            </a:r>
          </a:p>
        </p:txBody>
      </p:sp>
    </p:spTree>
    <p:extLst>
      <p:ext uri="{BB962C8B-B14F-4D97-AF65-F5344CB8AC3E}">
        <p14:creationId xmlns:p14="http://schemas.microsoft.com/office/powerpoint/2010/main" val="247575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4993675" cy="553998"/>
            </a:xfrm>
            <a:prstGeom prst="rect">
              <a:avLst/>
            </a:prstGeom>
            <a:noFill/>
          </p:spPr>
          <p:txBody>
            <a:bodyPr wrap="none" rtlCol="0">
              <a:spAutoFit/>
            </a:bodyPr>
            <a:lstStyle/>
            <a:p>
              <a:r>
                <a:rPr lang="en-US" sz="3000" dirty="0">
                  <a:solidFill>
                    <a:schemeClr val="bg1"/>
                  </a:solidFill>
                  <a:latin typeface="Merriweather" pitchFamily="2" charset="77"/>
                </a:rPr>
                <a:t>Separating Skill and Luck</a:t>
              </a: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EE04641A-1437-2003-968B-34388F075C84}"/>
              </a:ext>
            </a:extLst>
          </p:cNvPr>
          <p:cNvSpPr txBox="1"/>
          <p:nvPr/>
        </p:nvSpPr>
        <p:spPr>
          <a:xfrm>
            <a:off x="1113673" y="2971801"/>
            <a:ext cx="1793630" cy="769441"/>
          </a:xfrm>
          <a:prstGeom prst="rect">
            <a:avLst/>
          </a:prstGeom>
          <a:noFill/>
        </p:spPr>
        <p:txBody>
          <a:bodyPr wrap="square" rtlCol="0">
            <a:spAutoFit/>
          </a:bodyPr>
          <a:lstStyle/>
          <a:p>
            <a:r>
              <a:rPr lang="en-IN" sz="4400" dirty="0">
                <a:solidFill>
                  <a:srgbClr val="FF0000"/>
                </a:solidFill>
              </a:rPr>
              <a:t>-48.7%</a:t>
            </a:r>
            <a:endParaRPr lang="en-IN" dirty="0">
              <a:solidFill>
                <a:srgbClr val="FF0000"/>
              </a:solidFill>
            </a:endParaRPr>
          </a:p>
        </p:txBody>
      </p:sp>
      <p:sp>
        <p:nvSpPr>
          <p:cNvPr id="4" name="TextBox 3">
            <a:extLst>
              <a:ext uri="{FF2B5EF4-FFF2-40B4-BE49-F238E27FC236}">
                <a16:creationId xmlns:a16="http://schemas.microsoft.com/office/drawing/2014/main" id="{639F7AEB-FA94-01A3-0A86-3F6B6F42A6F6}"/>
              </a:ext>
            </a:extLst>
          </p:cNvPr>
          <p:cNvSpPr txBox="1"/>
          <p:nvPr/>
        </p:nvSpPr>
        <p:spPr>
          <a:xfrm>
            <a:off x="3051758" y="3171855"/>
            <a:ext cx="4185139" cy="369332"/>
          </a:xfrm>
          <a:prstGeom prst="rect">
            <a:avLst/>
          </a:prstGeom>
          <a:noFill/>
        </p:spPr>
        <p:txBody>
          <a:bodyPr wrap="square" rtlCol="0">
            <a:spAutoFit/>
          </a:bodyPr>
          <a:lstStyle/>
          <a:p>
            <a:r>
              <a:rPr lang="en-IN" dirty="0"/>
              <a:t>Loss in Warren Buffet portfolio in 1973</a:t>
            </a:r>
          </a:p>
        </p:txBody>
      </p:sp>
      <p:sp>
        <p:nvSpPr>
          <p:cNvPr id="6" name="TextBox 5">
            <a:extLst>
              <a:ext uri="{FF2B5EF4-FFF2-40B4-BE49-F238E27FC236}">
                <a16:creationId xmlns:a16="http://schemas.microsoft.com/office/drawing/2014/main" id="{8704ECAD-FE5D-A100-A32C-4865C902E29C}"/>
              </a:ext>
            </a:extLst>
          </p:cNvPr>
          <p:cNvSpPr txBox="1"/>
          <p:nvPr/>
        </p:nvSpPr>
        <p:spPr>
          <a:xfrm>
            <a:off x="1258128" y="3836281"/>
            <a:ext cx="1793630" cy="769441"/>
          </a:xfrm>
          <a:prstGeom prst="rect">
            <a:avLst/>
          </a:prstGeom>
          <a:noFill/>
        </p:spPr>
        <p:txBody>
          <a:bodyPr wrap="square" rtlCol="0">
            <a:spAutoFit/>
          </a:bodyPr>
          <a:lstStyle/>
          <a:p>
            <a:r>
              <a:rPr lang="en-IN" sz="4400" dirty="0">
                <a:solidFill>
                  <a:srgbClr val="FF0000"/>
                </a:solidFill>
              </a:rPr>
              <a:t>10 </a:t>
            </a:r>
            <a:r>
              <a:rPr lang="en-IN" sz="3200" dirty="0">
                <a:solidFill>
                  <a:srgbClr val="FF0000"/>
                </a:solidFill>
              </a:rPr>
              <a:t>Years</a:t>
            </a:r>
            <a:endParaRPr lang="en-IN" dirty="0">
              <a:solidFill>
                <a:srgbClr val="FF0000"/>
              </a:solidFill>
            </a:endParaRPr>
          </a:p>
        </p:txBody>
      </p:sp>
      <p:sp>
        <p:nvSpPr>
          <p:cNvPr id="7" name="TextBox 6">
            <a:extLst>
              <a:ext uri="{FF2B5EF4-FFF2-40B4-BE49-F238E27FC236}">
                <a16:creationId xmlns:a16="http://schemas.microsoft.com/office/drawing/2014/main" id="{847C3745-6F0F-4C90-77CB-BEF709363CE7}"/>
              </a:ext>
            </a:extLst>
          </p:cNvPr>
          <p:cNvSpPr txBox="1"/>
          <p:nvPr/>
        </p:nvSpPr>
        <p:spPr>
          <a:xfrm>
            <a:off x="3051757" y="4107217"/>
            <a:ext cx="4185139" cy="369332"/>
          </a:xfrm>
          <a:prstGeom prst="rect">
            <a:avLst/>
          </a:prstGeom>
          <a:noFill/>
        </p:spPr>
        <p:txBody>
          <a:bodyPr wrap="square" rtlCol="0">
            <a:spAutoFit/>
          </a:bodyPr>
          <a:lstStyle/>
          <a:p>
            <a:r>
              <a:rPr lang="en-IN" dirty="0"/>
              <a:t>Loss making years in Warren Buffet career</a:t>
            </a:r>
          </a:p>
        </p:txBody>
      </p:sp>
      <p:sp>
        <p:nvSpPr>
          <p:cNvPr id="8" name="TextBox 7">
            <a:extLst>
              <a:ext uri="{FF2B5EF4-FFF2-40B4-BE49-F238E27FC236}">
                <a16:creationId xmlns:a16="http://schemas.microsoft.com/office/drawing/2014/main" id="{FCD39E03-20D7-DF76-C19A-5B28381EB8AD}"/>
              </a:ext>
            </a:extLst>
          </p:cNvPr>
          <p:cNvSpPr txBox="1"/>
          <p:nvPr/>
        </p:nvSpPr>
        <p:spPr>
          <a:xfrm>
            <a:off x="1051299" y="1480457"/>
            <a:ext cx="10150101" cy="880369"/>
          </a:xfrm>
          <a:prstGeom prst="rect">
            <a:avLst/>
          </a:prstGeom>
          <a:noFill/>
        </p:spPr>
        <p:txBody>
          <a:bodyPr wrap="square" rtlCol="0">
            <a:spAutoFit/>
          </a:bodyPr>
          <a:lstStyle/>
          <a:p>
            <a:pPr>
              <a:lnSpc>
                <a:spcPct val="150000"/>
              </a:lnSpc>
            </a:pPr>
            <a:r>
              <a:rPr lang="en-IN" dirty="0"/>
              <a:t>Profit or Loss is a combination of skill of the investor and underlying risk of the investment. Its almost impossible to make losses in fixed deposits and also to stay profitable every year in stock markets.</a:t>
            </a:r>
          </a:p>
        </p:txBody>
      </p:sp>
      <p:sp>
        <p:nvSpPr>
          <p:cNvPr id="9" name="TextBox 8">
            <a:extLst>
              <a:ext uri="{FF2B5EF4-FFF2-40B4-BE49-F238E27FC236}">
                <a16:creationId xmlns:a16="http://schemas.microsoft.com/office/drawing/2014/main" id="{E87A70E8-C4CE-2D5C-CB3E-871396C6C587}"/>
              </a:ext>
            </a:extLst>
          </p:cNvPr>
          <p:cNvSpPr txBox="1"/>
          <p:nvPr/>
        </p:nvSpPr>
        <p:spPr>
          <a:xfrm>
            <a:off x="1101836" y="5065182"/>
            <a:ext cx="8388514" cy="880369"/>
          </a:xfrm>
          <a:prstGeom prst="rect">
            <a:avLst/>
          </a:prstGeom>
          <a:noFill/>
        </p:spPr>
        <p:txBody>
          <a:bodyPr wrap="square" rtlCol="0">
            <a:spAutoFit/>
          </a:bodyPr>
          <a:lstStyle/>
          <a:p>
            <a:pPr>
              <a:lnSpc>
                <a:spcPct val="150000"/>
              </a:lnSpc>
            </a:pPr>
            <a:r>
              <a:rPr lang="en-IN" b="1" i="1" dirty="0"/>
              <a:t>Secret to measuring performance: Separate skill and luck in investing. This is done by Using a proper benchmark for the investment</a:t>
            </a:r>
          </a:p>
        </p:txBody>
      </p:sp>
      <p:sp>
        <p:nvSpPr>
          <p:cNvPr id="10" name="TextBox 9">
            <a:extLst>
              <a:ext uri="{FF2B5EF4-FFF2-40B4-BE49-F238E27FC236}">
                <a16:creationId xmlns:a16="http://schemas.microsoft.com/office/drawing/2014/main" id="{34502B03-3B71-29CE-877A-5A541976E885}"/>
              </a:ext>
            </a:extLst>
          </p:cNvPr>
          <p:cNvSpPr txBox="1"/>
          <p:nvPr/>
        </p:nvSpPr>
        <p:spPr>
          <a:xfrm>
            <a:off x="7697894" y="3244581"/>
            <a:ext cx="3677041" cy="880369"/>
          </a:xfrm>
          <a:prstGeom prst="rect">
            <a:avLst/>
          </a:prstGeom>
          <a:noFill/>
        </p:spPr>
        <p:txBody>
          <a:bodyPr wrap="square" rtlCol="0">
            <a:spAutoFit/>
          </a:bodyPr>
          <a:lstStyle/>
          <a:p>
            <a:pPr>
              <a:lnSpc>
                <a:spcPct val="150000"/>
              </a:lnSpc>
            </a:pPr>
            <a:r>
              <a:rPr lang="en-IN" i="1" dirty="0"/>
              <a:t>Ever questioned Warren Buffet’s greatness in investing?</a:t>
            </a:r>
          </a:p>
        </p:txBody>
      </p:sp>
    </p:spTree>
    <p:extLst>
      <p:ext uri="{BB962C8B-B14F-4D97-AF65-F5344CB8AC3E}">
        <p14:creationId xmlns:p14="http://schemas.microsoft.com/office/powerpoint/2010/main" val="1168522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4993675" cy="553998"/>
            </a:xfrm>
            <a:prstGeom prst="rect">
              <a:avLst/>
            </a:prstGeom>
            <a:noFill/>
          </p:spPr>
          <p:txBody>
            <a:bodyPr wrap="none" rtlCol="0">
              <a:spAutoFit/>
            </a:bodyPr>
            <a:lstStyle/>
            <a:p>
              <a:r>
                <a:rPr lang="en-US" sz="3000" dirty="0">
                  <a:solidFill>
                    <a:schemeClr val="bg1"/>
                  </a:solidFill>
                  <a:latin typeface="Merriweather" pitchFamily="2" charset="77"/>
                </a:rPr>
                <a:t>Separating Skill and Luck</a:t>
              </a: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8" name="TextBox 7">
            <a:extLst>
              <a:ext uri="{FF2B5EF4-FFF2-40B4-BE49-F238E27FC236}">
                <a16:creationId xmlns:a16="http://schemas.microsoft.com/office/drawing/2014/main" id="{FCD39E03-20D7-DF76-C19A-5B28381EB8AD}"/>
              </a:ext>
            </a:extLst>
          </p:cNvPr>
          <p:cNvSpPr txBox="1"/>
          <p:nvPr/>
        </p:nvSpPr>
        <p:spPr>
          <a:xfrm>
            <a:off x="1051299" y="1744548"/>
            <a:ext cx="8593444" cy="171136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Warren Buffet invests mostly in US companies.</a:t>
            </a:r>
          </a:p>
          <a:p>
            <a:pPr marL="285750" indent="-285750">
              <a:lnSpc>
                <a:spcPct val="150000"/>
              </a:lnSpc>
              <a:buFont typeface="Arial" panose="020B0604020202020204" pitchFamily="34" charset="0"/>
              <a:buChar char="•"/>
            </a:pPr>
            <a:r>
              <a:rPr lang="en-IN" dirty="0"/>
              <a:t>A proper benchmark in this case would be S&amp;P 500 index.</a:t>
            </a:r>
          </a:p>
          <a:p>
            <a:pPr marL="285750" indent="-285750">
              <a:lnSpc>
                <a:spcPct val="150000"/>
              </a:lnSpc>
              <a:buFont typeface="Arial" panose="020B0604020202020204" pitchFamily="34" charset="0"/>
              <a:buChar char="•"/>
            </a:pPr>
            <a:r>
              <a:rPr lang="en-IN" dirty="0"/>
              <a:t>Over 1965 to 2021, Warren produced 20.1% CAGR compared to S&amp;P 500’s 10.5% CAGR</a:t>
            </a:r>
          </a:p>
          <a:p>
            <a:pPr marL="285750" indent="-285750">
              <a:lnSpc>
                <a:spcPct val="150000"/>
              </a:lnSpc>
              <a:buFont typeface="Arial" panose="020B0604020202020204" pitchFamily="34" charset="0"/>
              <a:buChar char="•"/>
            </a:pPr>
            <a:r>
              <a:rPr lang="en-IN" dirty="0"/>
              <a:t>Outperformance by 100% shows skill of the investor</a:t>
            </a:r>
          </a:p>
        </p:txBody>
      </p:sp>
      <p:sp>
        <p:nvSpPr>
          <p:cNvPr id="9" name="TextBox 8">
            <a:extLst>
              <a:ext uri="{FF2B5EF4-FFF2-40B4-BE49-F238E27FC236}">
                <a16:creationId xmlns:a16="http://schemas.microsoft.com/office/drawing/2014/main" id="{E87A70E8-C4CE-2D5C-CB3E-871396C6C587}"/>
              </a:ext>
            </a:extLst>
          </p:cNvPr>
          <p:cNvSpPr txBox="1"/>
          <p:nvPr/>
        </p:nvSpPr>
        <p:spPr>
          <a:xfrm>
            <a:off x="1051299" y="3837643"/>
            <a:ext cx="8388514" cy="1295868"/>
          </a:xfrm>
          <a:prstGeom prst="rect">
            <a:avLst/>
          </a:prstGeom>
          <a:noFill/>
        </p:spPr>
        <p:txBody>
          <a:bodyPr wrap="square" rtlCol="0">
            <a:spAutoFit/>
          </a:bodyPr>
          <a:lstStyle/>
          <a:p>
            <a:pPr>
              <a:lnSpc>
                <a:spcPct val="150000"/>
              </a:lnSpc>
            </a:pPr>
            <a:r>
              <a:rPr lang="en-IN" i="1" dirty="0"/>
              <a:t>If its fixed deposit, compare with index of fixed deposit returns. Based on the portfolio asset allocation, an appropriate benchmark has to be tracked to measure the performance.</a:t>
            </a:r>
          </a:p>
        </p:txBody>
      </p:sp>
    </p:spTree>
    <p:extLst>
      <p:ext uri="{BB962C8B-B14F-4D97-AF65-F5344CB8AC3E}">
        <p14:creationId xmlns:p14="http://schemas.microsoft.com/office/powerpoint/2010/main" val="91279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4677884" cy="553998"/>
            </a:xfrm>
            <a:prstGeom prst="rect">
              <a:avLst/>
            </a:prstGeom>
            <a:noFill/>
          </p:spPr>
          <p:txBody>
            <a:bodyPr wrap="none" rtlCol="0">
              <a:spAutoFit/>
            </a:bodyPr>
            <a:lstStyle/>
            <a:p>
              <a:r>
                <a:rPr lang="en-US" sz="3000" b="1" dirty="0">
                  <a:solidFill>
                    <a:schemeClr val="bg1"/>
                  </a:solidFill>
                  <a:latin typeface="Merriweather" pitchFamily="2" charset="77"/>
                </a:rPr>
                <a:t>Power of compounding</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graphicFrame>
        <p:nvGraphicFramePr>
          <p:cNvPr id="2" name="Table 1">
            <a:extLst>
              <a:ext uri="{FF2B5EF4-FFF2-40B4-BE49-F238E27FC236}">
                <a16:creationId xmlns:a16="http://schemas.microsoft.com/office/drawing/2014/main" id="{967A7113-A8F4-4BEC-2386-7E0B74862F8B}"/>
              </a:ext>
            </a:extLst>
          </p:cNvPr>
          <p:cNvGraphicFramePr>
            <a:graphicFrameLocks noGrp="1"/>
          </p:cNvGraphicFramePr>
          <p:nvPr>
            <p:extLst>
              <p:ext uri="{D42A27DB-BD31-4B8C-83A1-F6EECF244321}">
                <p14:modId xmlns:p14="http://schemas.microsoft.com/office/powerpoint/2010/main" val="1564290946"/>
              </p:ext>
            </p:extLst>
          </p:nvPr>
        </p:nvGraphicFramePr>
        <p:xfrm>
          <a:off x="674914" y="1900617"/>
          <a:ext cx="5670335" cy="3619164"/>
        </p:xfrm>
        <a:graphic>
          <a:graphicData uri="http://schemas.openxmlformats.org/drawingml/2006/table">
            <a:tbl>
              <a:tblPr/>
              <a:tblGrid>
                <a:gridCol w="957943">
                  <a:extLst>
                    <a:ext uri="{9D8B030D-6E8A-4147-A177-3AD203B41FA5}">
                      <a16:colId xmlns:a16="http://schemas.microsoft.com/office/drawing/2014/main" val="428146049"/>
                    </a:ext>
                  </a:extLst>
                </a:gridCol>
                <a:gridCol w="867152">
                  <a:extLst>
                    <a:ext uri="{9D8B030D-6E8A-4147-A177-3AD203B41FA5}">
                      <a16:colId xmlns:a16="http://schemas.microsoft.com/office/drawing/2014/main" val="2135102925"/>
                    </a:ext>
                  </a:extLst>
                </a:gridCol>
                <a:gridCol w="961310">
                  <a:extLst>
                    <a:ext uri="{9D8B030D-6E8A-4147-A177-3AD203B41FA5}">
                      <a16:colId xmlns:a16="http://schemas.microsoft.com/office/drawing/2014/main" val="2169382247"/>
                    </a:ext>
                  </a:extLst>
                </a:gridCol>
                <a:gridCol w="961310">
                  <a:extLst>
                    <a:ext uri="{9D8B030D-6E8A-4147-A177-3AD203B41FA5}">
                      <a16:colId xmlns:a16="http://schemas.microsoft.com/office/drawing/2014/main" val="2070200356"/>
                    </a:ext>
                  </a:extLst>
                </a:gridCol>
                <a:gridCol w="961310">
                  <a:extLst>
                    <a:ext uri="{9D8B030D-6E8A-4147-A177-3AD203B41FA5}">
                      <a16:colId xmlns:a16="http://schemas.microsoft.com/office/drawing/2014/main" val="576148406"/>
                    </a:ext>
                  </a:extLst>
                </a:gridCol>
                <a:gridCol w="961310">
                  <a:extLst>
                    <a:ext uri="{9D8B030D-6E8A-4147-A177-3AD203B41FA5}">
                      <a16:colId xmlns:a16="http://schemas.microsoft.com/office/drawing/2014/main" val="3372066500"/>
                    </a:ext>
                  </a:extLst>
                </a:gridCol>
              </a:tblGrid>
              <a:tr h="430763">
                <a:tc>
                  <a:txBody>
                    <a:bodyPr/>
                    <a:lstStyle/>
                    <a:p>
                      <a:pPr algn="ctr" fontAlgn="b"/>
                      <a:endParaRPr lang="en-US" sz="1600" dirty="0">
                        <a:effectLst/>
                      </a:endParaRPr>
                    </a:p>
                    <a:p>
                      <a:pPr algn="ctr" rtl="0" fontAlgn="base"/>
                      <a:r>
                        <a:rPr lang="en-US" sz="1600" b="0" i="0" dirty="0">
                          <a:effectLst/>
                          <a:latin typeface="Times New Roman" panose="02020603050405020304" pitchFamily="18" charset="0"/>
                        </a:rPr>
                        <a:t> </a:t>
                      </a:r>
                      <a:endParaRPr lang="en-US" sz="1600" b="0" i="0" dirty="0">
                        <a:effectLst/>
                      </a:endParaRPr>
                    </a:p>
                  </a:txBody>
                  <a:tcPr anchor="ctr">
                    <a:lnL>
                      <a:noFill/>
                    </a:lnL>
                    <a:lnR>
                      <a:noFill/>
                    </a:lnR>
                    <a:lnT>
                      <a:noFill/>
                    </a:lnT>
                    <a:lnB>
                      <a:noFill/>
                    </a:lnB>
                  </a:tcPr>
                </a:tc>
                <a:tc>
                  <a:txBody>
                    <a:bodyPr/>
                    <a:lstStyle/>
                    <a:p>
                      <a:pPr algn="ctr" fontAlgn="b"/>
                      <a:endParaRPr lang="en-US" sz="1600" dirty="0">
                        <a:effectLst/>
                      </a:endParaRPr>
                    </a:p>
                    <a:p>
                      <a:pPr algn="ctr" rtl="0" fontAlgn="base"/>
                      <a:r>
                        <a:rPr lang="en-US" sz="1600" b="0" i="0" dirty="0">
                          <a:effectLst/>
                          <a:latin typeface="Times New Roman" panose="02020603050405020304" pitchFamily="18" charset="0"/>
                        </a:rPr>
                        <a:t> </a:t>
                      </a:r>
                      <a:endParaRPr lang="en-US" sz="1600" b="0" i="0" dirty="0">
                        <a:effectLst/>
                      </a:endParaRPr>
                    </a:p>
                  </a:txBody>
                  <a:tcPr anchor="ctr">
                    <a:lnL>
                      <a:noFill/>
                    </a:lnL>
                    <a:lnR w="9525" cap="flat" cmpd="sng" algn="ctr">
                      <a:solidFill>
                        <a:srgbClr val="E02DB6"/>
                      </a:solidFill>
                      <a:prstDash val="solid"/>
                      <a:round/>
                      <a:headEnd type="none" w="med" len="med"/>
                      <a:tailEnd type="none" w="med" len="med"/>
                    </a:lnR>
                    <a:lnT>
                      <a:noFill/>
                    </a:lnT>
                    <a:lnB>
                      <a:noFill/>
                    </a:lnB>
                  </a:tcPr>
                </a:tc>
                <a:tc gridSpan="4">
                  <a:txBody>
                    <a:bodyPr/>
                    <a:lstStyle/>
                    <a:p>
                      <a:pPr algn="ctr" fontAlgn="b"/>
                      <a:endParaRPr lang="en-US" sz="1800" dirty="0">
                        <a:effectLst/>
                      </a:endParaRPr>
                    </a:p>
                    <a:p>
                      <a:pPr algn="ctr" rtl="0" fontAlgn="base"/>
                      <a:r>
                        <a:rPr lang="en-US" sz="1800" b="1" i="0" dirty="0">
                          <a:solidFill>
                            <a:srgbClr val="000000"/>
                          </a:solidFill>
                          <a:effectLst/>
                          <a:latin typeface="Calibri" panose="020F0502020204030204" pitchFamily="34" charset="0"/>
                        </a:rPr>
                        <a:t>Years Invested  </a:t>
                      </a:r>
                      <a:endParaRPr lang="en-US" sz="1800" b="1" i="0" dirty="0">
                        <a:effectLst/>
                      </a:endParaRPr>
                    </a:p>
                  </a:txBody>
                  <a:tcPr anchor="ctr">
                    <a:lnL w="9525" cap="flat" cmpd="sng" algn="ctr">
                      <a:solidFill>
                        <a:srgbClr val="E02DB6"/>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A01EB6"/>
                      </a:solidFill>
                      <a:prstDash val="solid"/>
                      <a:round/>
                      <a:headEnd type="none" w="med" len="med"/>
                      <a:tailEnd type="none" w="med" len="med"/>
                    </a:lnT>
                    <a:lnB w="9525" cap="flat" cmpd="sng" algn="ctr">
                      <a:solidFill>
                        <a:srgbClr val="802BB6"/>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10753096"/>
                  </a:ext>
                </a:extLst>
              </a:tr>
              <a:tr h="430763">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a:t>
                      </a:r>
                      <a:endParaRPr lang="en-US" sz="1600" b="0" i="0" dirty="0">
                        <a:effectLst/>
                      </a:endParaRPr>
                    </a:p>
                  </a:txBody>
                  <a:tcPr anchor="ctr">
                    <a:lnL>
                      <a:noFill/>
                    </a:lnL>
                    <a:lnR>
                      <a:noFill/>
                    </a:lnR>
                    <a:lnT>
                      <a:noFill/>
                    </a:lnT>
                    <a:lnB w="9525" cap="flat" cmpd="sng" algn="ctr">
                      <a:solidFill>
                        <a:srgbClr val="E03CB6"/>
                      </a:solidFill>
                      <a:prstDash val="solid"/>
                      <a:round/>
                      <a:headEnd type="none" w="med" len="med"/>
                      <a:tailEnd type="none" w="med" len="med"/>
                    </a:lnB>
                  </a:tcPr>
                </a:tc>
                <a:tc>
                  <a:txBody>
                    <a:bodyPr/>
                    <a:lstStyle/>
                    <a:p>
                      <a:pPr algn="ctr" fontAlgn="b"/>
                      <a:endParaRPr lang="en-US" sz="1600" dirty="0">
                        <a:effectLst/>
                      </a:endParaRPr>
                    </a:p>
                    <a:p>
                      <a:pPr algn="ctr" rtl="0" fontAlgn="base"/>
                      <a:r>
                        <a:rPr lang="en-US" sz="1600" b="0" i="0" dirty="0">
                          <a:effectLst/>
                          <a:latin typeface="Times New Roman" panose="02020603050405020304" pitchFamily="18" charset="0"/>
                        </a:rPr>
                        <a:t> </a:t>
                      </a:r>
                      <a:endParaRPr lang="en-US" sz="1600" b="0" i="0" dirty="0">
                        <a:effectLst/>
                      </a:endParaRPr>
                    </a:p>
                  </a:txBody>
                  <a:tcPr anchor="ctr">
                    <a:lnL>
                      <a:noFill/>
                    </a:lnL>
                    <a:lnR w="9525" cap="flat" cmpd="sng" algn="ctr">
                      <a:solidFill>
                        <a:srgbClr val="A01EB6"/>
                      </a:solidFill>
                      <a:prstDash val="solid"/>
                      <a:round/>
                      <a:headEnd type="none" w="med" len="med"/>
                      <a:tailEnd type="none" w="med" len="med"/>
                    </a:lnR>
                    <a:lnT>
                      <a:noFill/>
                    </a:lnT>
                    <a:lnB w="9525" cap="flat" cmpd="sng" algn="ctr">
                      <a:solidFill>
                        <a:srgbClr val="C03BB6"/>
                      </a:solidFill>
                      <a:prstDash val="solid"/>
                      <a:round/>
                      <a:headEnd type="none" w="med" len="med"/>
                      <a:tailEnd type="none" w="med" len="med"/>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10 </a:t>
                      </a:r>
                      <a:endParaRPr lang="en-US" sz="1600" b="0" i="0" dirty="0">
                        <a:effectLst/>
                      </a:endParaRPr>
                    </a:p>
                  </a:txBody>
                  <a:tcPr anchor="ctr">
                    <a:lnL w="9525" cap="flat" cmpd="sng" algn="ctr">
                      <a:solidFill>
                        <a:srgbClr val="A01EB6"/>
                      </a:solidFill>
                      <a:prstDash val="solid"/>
                      <a:round/>
                      <a:headEnd type="none" w="med" len="med"/>
                      <a:tailEnd type="none" w="med" len="med"/>
                    </a:lnL>
                    <a:lnR>
                      <a:noFill/>
                    </a:lnR>
                    <a:lnT w="9525" cap="flat" cmpd="sng" algn="ctr">
                      <a:solidFill>
                        <a:srgbClr val="802BB6"/>
                      </a:solidFill>
                      <a:prstDash val="solid"/>
                      <a:round/>
                      <a:headEnd type="none" w="med" len="med"/>
                      <a:tailEnd type="none" w="med" len="med"/>
                    </a:lnT>
                    <a:lnB w="9525" cap="flat" cmpd="sng" algn="ctr">
                      <a:solidFill>
                        <a:srgbClr val="2045B6"/>
                      </a:solidFill>
                      <a:prstDash val="solid"/>
                      <a:round/>
                      <a:headEnd type="none" w="med" len="med"/>
                      <a:tailEnd type="none" w="med" len="med"/>
                    </a:lnB>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20 </a:t>
                      </a:r>
                      <a:endParaRPr lang="en-US" sz="1600" b="0" i="0">
                        <a:effectLst/>
                      </a:endParaRPr>
                    </a:p>
                  </a:txBody>
                  <a:tcPr anchor="ctr">
                    <a:lnL>
                      <a:noFill/>
                    </a:lnL>
                    <a:lnR>
                      <a:noFill/>
                    </a:lnR>
                    <a:lnT w="9525" cap="flat" cmpd="sng" algn="ctr">
                      <a:solidFill>
                        <a:srgbClr val="802BB6"/>
                      </a:solidFill>
                      <a:prstDash val="solid"/>
                      <a:round/>
                      <a:headEnd type="none" w="med" len="med"/>
                      <a:tailEnd type="none" w="med" len="med"/>
                    </a:lnT>
                    <a:lnB w="9525" cap="flat" cmpd="sng" algn="ctr">
                      <a:solidFill>
                        <a:srgbClr val="C040B6"/>
                      </a:solidFill>
                      <a:prstDash val="solid"/>
                      <a:round/>
                      <a:headEnd type="none" w="med" len="med"/>
                      <a:tailEnd type="none" w="med" len="med"/>
                    </a:lnB>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30 </a:t>
                      </a:r>
                      <a:endParaRPr lang="en-US" sz="1600" b="0" i="0">
                        <a:effectLst/>
                      </a:endParaRPr>
                    </a:p>
                  </a:txBody>
                  <a:tcPr anchor="ctr">
                    <a:lnL>
                      <a:noFill/>
                    </a:lnL>
                    <a:lnR>
                      <a:noFill/>
                    </a:lnR>
                    <a:lnT w="9525" cap="flat" cmpd="sng" algn="ctr">
                      <a:solidFill>
                        <a:srgbClr val="802BB6"/>
                      </a:solidFill>
                      <a:prstDash val="solid"/>
                      <a:round/>
                      <a:headEnd type="none" w="med" len="med"/>
                      <a:tailEnd type="none" w="med" len="med"/>
                    </a:lnT>
                    <a:lnB w="9525" cap="flat" cmpd="sng" algn="ctr">
                      <a:solidFill>
                        <a:srgbClr val="C043B6"/>
                      </a:solidFill>
                      <a:prstDash val="solid"/>
                      <a:round/>
                      <a:headEnd type="none" w="med" len="med"/>
                      <a:tailEnd type="none" w="med" len="med"/>
                    </a:lnB>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40 </a:t>
                      </a:r>
                      <a:endParaRPr lang="en-US" sz="1600" b="0" i="0">
                        <a:effectLst/>
                      </a:endParaRPr>
                    </a:p>
                  </a:txBody>
                  <a:tcPr anchor="ctr">
                    <a:lnL>
                      <a:noFill/>
                    </a:lnL>
                    <a:lnR w="9525" cap="flat" cmpd="sng" algn="ctr">
                      <a:solidFill>
                        <a:srgbClr val="0033B6"/>
                      </a:solidFill>
                      <a:prstDash val="solid"/>
                      <a:round/>
                      <a:headEnd type="none" w="med" len="med"/>
                      <a:tailEnd type="none" w="med" len="med"/>
                    </a:lnR>
                    <a:lnT w="9525" cap="flat" cmpd="sng" algn="ctr">
                      <a:solidFill>
                        <a:srgbClr val="802BB6"/>
                      </a:solidFill>
                      <a:prstDash val="solid"/>
                      <a:round/>
                      <a:headEnd type="none" w="med" len="med"/>
                      <a:tailEnd type="none" w="med" len="med"/>
                    </a:lnT>
                    <a:lnB w="9525" cap="flat" cmpd="sng" algn="ctr">
                      <a:solidFill>
                        <a:srgbClr val="8049B6"/>
                      </a:solidFill>
                      <a:prstDash val="solid"/>
                      <a:round/>
                      <a:headEnd type="none" w="med" len="med"/>
                      <a:tailEnd type="none" w="med" len="med"/>
                    </a:lnB>
                  </a:tcPr>
                </a:tc>
                <a:extLst>
                  <a:ext uri="{0D108BD9-81ED-4DB2-BD59-A6C34878D82A}">
                    <a16:rowId xmlns:a16="http://schemas.microsoft.com/office/drawing/2014/main" val="1881882901"/>
                  </a:ext>
                </a:extLst>
              </a:tr>
              <a:tr h="599991">
                <a:tc rowSpan="4">
                  <a:txBody>
                    <a:bodyPr/>
                    <a:lstStyle/>
                    <a:p>
                      <a:pPr algn="ctr" fontAlgn="ctr"/>
                      <a:endParaRPr lang="en-US" sz="1800" dirty="0">
                        <a:effectLst/>
                      </a:endParaRPr>
                    </a:p>
                    <a:p>
                      <a:pPr algn="ctr" rtl="0" fontAlgn="base"/>
                      <a:r>
                        <a:rPr lang="en-US" sz="1800" b="1" i="0" dirty="0">
                          <a:solidFill>
                            <a:srgbClr val="000000"/>
                          </a:solidFill>
                          <a:effectLst/>
                          <a:latin typeface="Calibri" panose="020F0502020204030204" pitchFamily="34" charset="0"/>
                        </a:rPr>
                        <a:t>Growth Rate </a:t>
                      </a:r>
                      <a:endParaRPr lang="en-US" sz="1800" b="1" i="0" dirty="0">
                        <a:effectLst/>
                      </a:endParaRPr>
                    </a:p>
                  </a:txBody>
                  <a:tcPr anchor="ctr">
                    <a:lnL w="9525" cap="flat" cmpd="sng" algn="ctr">
                      <a:solidFill>
                        <a:srgbClr val="203BB6"/>
                      </a:solidFill>
                      <a:prstDash val="solid"/>
                      <a:round/>
                      <a:headEnd type="none" w="med" len="med"/>
                      <a:tailEnd type="none" w="med" len="med"/>
                    </a:lnL>
                    <a:lnR w="9525" cap="flat" cmpd="sng" algn="ctr">
                      <a:solidFill>
                        <a:srgbClr val="6038B6"/>
                      </a:solidFill>
                      <a:prstDash val="solid"/>
                      <a:round/>
                      <a:headEnd type="none" w="med" len="med"/>
                      <a:tailEnd type="none" w="med" len="med"/>
                    </a:lnR>
                    <a:lnT w="9525" cap="flat" cmpd="sng" algn="ctr">
                      <a:solidFill>
                        <a:srgbClr val="E03CB6"/>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8% </a:t>
                      </a:r>
                      <a:endParaRPr lang="en-US" sz="1600" b="0" i="0" dirty="0">
                        <a:effectLst/>
                      </a:endParaRPr>
                    </a:p>
                  </a:txBody>
                  <a:tcPr anchor="ctr">
                    <a:lnL w="9525" cap="flat" cmpd="sng" algn="ctr">
                      <a:solidFill>
                        <a:srgbClr val="6038B6"/>
                      </a:solidFill>
                      <a:prstDash val="solid"/>
                      <a:round/>
                      <a:headEnd type="none" w="med" len="med"/>
                      <a:tailEnd type="none" w="med" len="med"/>
                    </a:lnL>
                    <a:lnR w="9525" cap="flat" cmpd="sng" algn="ctr">
                      <a:solidFill>
                        <a:srgbClr val="2045B6"/>
                      </a:solidFill>
                      <a:prstDash val="solid"/>
                      <a:round/>
                      <a:headEnd type="none" w="med" len="med"/>
                      <a:tailEnd type="none" w="med" len="med"/>
                    </a:lnR>
                    <a:lnT w="9525" cap="flat" cmpd="sng" algn="ctr">
                      <a:solidFill>
                        <a:srgbClr val="C03B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   2.2  </a:t>
                      </a:r>
                      <a:endParaRPr lang="en-US" sz="1600" b="0" i="0" dirty="0">
                        <a:effectLst/>
                      </a:endParaRPr>
                    </a:p>
                  </a:txBody>
                  <a:tcPr anchor="ctr">
                    <a:lnL w="9525" cap="flat" cmpd="sng" algn="ctr">
                      <a:solidFill>
                        <a:srgbClr val="2045B6"/>
                      </a:solidFill>
                      <a:prstDash val="solid"/>
                      <a:round/>
                      <a:headEnd type="none" w="med" len="med"/>
                      <a:tailEnd type="none" w="med" len="med"/>
                    </a:lnL>
                    <a:lnR>
                      <a:noFill/>
                    </a:lnR>
                    <a:lnT w="9525" cap="flat" cmpd="sng" algn="ctr">
                      <a:solidFill>
                        <a:srgbClr val="2045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4.7  </a:t>
                      </a:r>
                      <a:endParaRPr lang="en-US" sz="1600" b="0" i="0" dirty="0">
                        <a:effectLst/>
                      </a:endParaRPr>
                    </a:p>
                  </a:txBody>
                  <a:tcPr anchor="ctr">
                    <a:lnL>
                      <a:noFill/>
                    </a:lnL>
                    <a:lnR>
                      <a:noFill/>
                    </a:lnR>
                    <a:lnT w="9525" cap="flat" cmpd="sng" algn="ctr">
                      <a:solidFill>
                        <a:srgbClr val="C040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 10.1  </a:t>
                      </a:r>
                      <a:endParaRPr lang="en-US" sz="1600" b="0" i="0" dirty="0">
                        <a:effectLst/>
                      </a:endParaRPr>
                    </a:p>
                  </a:txBody>
                  <a:tcPr anchor="ctr">
                    <a:lnL>
                      <a:noFill/>
                    </a:lnL>
                    <a:lnR>
                      <a:noFill/>
                    </a:lnR>
                    <a:lnT w="9525" cap="flat" cmpd="sng" algn="ctr">
                      <a:solidFill>
                        <a:srgbClr val="C043B6"/>
                      </a:solidFill>
                      <a:prstDash val="solid"/>
                      <a:round/>
                      <a:headEnd type="none" w="med" len="med"/>
                      <a:tailEnd type="none" w="med" len="med"/>
                    </a:lnT>
                    <a:lnB>
                      <a:noFill/>
                    </a:lnB>
                  </a:tcPr>
                </a:tc>
                <a:tc>
                  <a:txBody>
                    <a:bodyPr/>
                    <a:lstStyle/>
                    <a:p>
                      <a:pPr algn="ctr" rtl="0" fontAlgn="base"/>
                      <a:r>
                        <a:rPr lang="en-US" sz="1600" b="0" i="0" dirty="0">
                          <a:solidFill>
                            <a:srgbClr val="000000"/>
                          </a:solidFill>
                          <a:effectLst/>
                          <a:latin typeface="Calibri" panose="020F0502020204030204" pitchFamily="34" charset="0"/>
                        </a:rPr>
                        <a:t>21.7  </a:t>
                      </a:r>
                      <a:endParaRPr lang="en-US" sz="1600" b="0" i="0" dirty="0">
                        <a:effectLst/>
                      </a:endParaRPr>
                    </a:p>
                  </a:txBody>
                  <a:tcPr anchor="ctr">
                    <a:lnL>
                      <a:noFill/>
                    </a:lnL>
                    <a:lnR w="9525" cap="flat" cmpd="sng" algn="ctr">
                      <a:solidFill>
                        <a:srgbClr val="8049B6"/>
                      </a:solidFill>
                      <a:prstDash val="solid"/>
                      <a:round/>
                      <a:headEnd type="none" w="med" len="med"/>
                      <a:tailEnd type="none" w="med" len="med"/>
                    </a:lnR>
                    <a:lnT w="9525" cap="flat" cmpd="sng" algn="ctr">
                      <a:solidFill>
                        <a:srgbClr val="8049B6"/>
                      </a:solidFill>
                      <a:prstDash val="solid"/>
                      <a:round/>
                      <a:headEnd type="none" w="med" len="med"/>
                      <a:tailEnd type="none" w="med" len="med"/>
                    </a:lnT>
                    <a:lnB>
                      <a:noFill/>
                    </a:lnB>
                  </a:tcPr>
                </a:tc>
                <a:extLst>
                  <a:ext uri="{0D108BD9-81ED-4DB2-BD59-A6C34878D82A}">
                    <a16:rowId xmlns:a16="http://schemas.microsoft.com/office/drawing/2014/main" val="133165968"/>
                  </a:ext>
                </a:extLst>
              </a:tr>
              <a:tr h="599991">
                <a:tc vMerge="1">
                  <a:txBody>
                    <a:bodyPr/>
                    <a:lstStyle/>
                    <a:p>
                      <a:endParaRPr lang="en-US"/>
                    </a:p>
                  </a:txBody>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12% </a:t>
                      </a:r>
                      <a:endParaRPr lang="en-US" sz="1600" b="0" i="0">
                        <a:effectLst/>
                      </a:endParaRPr>
                    </a:p>
                  </a:txBody>
                  <a:tcPr anchor="ctr">
                    <a:lnL w="9525" cap="flat" cmpd="sng" algn="ctr">
                      <a:solidFill>
                        <a:srgbClr val="6038B6"/>
                      </a:solidFill>
                      <a:prstDash val="solid"/>
                      <a:round/>
                      <a:headEnd type="none" w="med" len="med"/>
                      <a:tailEnd type="none" w="med" len="med"/>
                    </a:lnL>
                    <a:lnR w="9525" cap="flat" cmpd="sng" algn="ctr">
                      <a:solidFill>
                        <a:srgbClr val="E04AB6"/>
                      </a:solidFill>
                      <a:prstDash val="solid"/>
                      <a:round/>
                      <a:headEnd type="none" w="med" len="med"/>
                      <a:tailEnd type="none" w="med" len="med"/>
                    </a:lnR>
                    <a:lnT>
                      <a:noFill/>
                    </a:lnT>
                    <a:lnB>
                      <a:noFill/>
                    </a:lnB>
                  </a:tcPr>
                </a:tc>
                <a:tc>
                  <a:txBody>
                    <a:bodyPr/>
                    <a:lstStyle/>
                    <a:p>
                      <a:pPr algn="ctr" rtl="0" fontAlgn="base"/>
                      <a:endParaRPr lang="en-US" sz="1600" b="0" i="0" dirty="0">
                        <a:solidFill>
                          <a:schemeClr val="tx1"/>
                        </a:solidFill>
                        <a:effectLst/>
                        <a:latin typeface="+mn-lt"/>
                      </a:endParaRPr>
                    </a:p>
                    <a:p>
                      <a:pPr algn="ctr" rtl="0" fontAlgn="base"/>
                      <a:r>
                        <a:rPr lang="en-US" sz="1600" b="0" i="0" dirty="0">
                          <a:solidFill>
                            <a:srgbClr val="000000"/>
                          </a:solidFill>
                          <a:effectLst/>
                          <a:latin typeface="Calibri" panose="020F0502020204030204" pitchFamily="34" charset="0"/>
                        </a:rPr>
                        <a:t>    3.1  </a:t>
                      </a:r>
                      <a:endParaRPr lang="en-US" sz="1600" b="0" i="0" dirty="0">
                        <a:effectLst/>
                      </a:endParaRPr>
                    </a:p>
                  </a:txBody>
                  <a:tcPr anchor="ctr">
                    <a:lnL w="9525" cap="flat" cmpd="sng" algn="ctr">
                      <a:solidFill>
                        <a:srgbClr val="E04AB6"/>
                      </a:solidFill>
                      <a:prstDash val="solid"/>
                      <a:round/>
                      <a:headEnd type="none" w="med" len="med"/>
                      <a:tailEnd type="none" w="med" len="med"/>
                    </a:lnL>
                    <a:lnR>
                      <a:noFill/>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9.6  </a:t>
                      </a:r>
                      <a:endParaRPr lang="en-US" sz="1600" b="0" i="0" dirty="0">
                        <a:effectLst/>
                      </a:endParaRPr>
                    </a:p>
                  </a:txBody>
                  <a:tcPr anchor="ctr">
                    <a:lnL>
                      <a:noFill/>
                    </a:lnL>
                    <a:lnR>
                      <a:noFill/>
                    </a:lnR>
                    <a:lnT>
                      <a:noFill/>
                    </a:lnT>
                    <a:lnB>
                      <a:noFill/>
                    </a:lnB>
                  </a:tcPr>
                </a:tc>
                <a:tc>
                  <a:txBody>
                    <a:bodyPr/>
                    <a:lstStyle/>
                    <a:p>
                      <a:pPr algn="ctr" rtl="0" fontAlgn="base"/>
                      <a:endParaRPr lang="en-US" sz="1600" b="0" i="0" dirty="0">
                        <a:solidFill>
                          <a:schemeClr val="tx1"/>
                        </a:solidFill>
                        <a:effectLst/>
                        <a:latin typeface="+mn-lt"/>
                      </a:endParaRPr>
                    </a:p>
                    <a:p>
                      <a:pPr algn="ctr" rtl="0" fontAlgn="base"/>
                      <a:r>
                        <a:rPr lang="en-US" sz="1600" b="0" i="0" dirty="0">
                          <a:solidFill>
                            <a:srgbClr val="000000"/>
                          </a:solidFill>
                          <a:effectLst/>
                          <a:latin typeface="Calibri" panose="020F0502020204030204" pitchFamily="34" charset="0"/>
                        </a:rPr>
                        <a:t> 30.0  </a:t>
                      </a:r>
                      <a:endParaRPr lang="en-US" sz="1600" b="0" i="0" dirty="0">
                        <a:effectLst/>
                      </a:endParaRPr>
                    </a:p>
                  </a:txBody>
                  <a:tcPr anchor="ctr">
                    <a:lnL>
                      <a:noFill/>
                    </a:lnL>
                    <a:lnR>
                      <a:noFill/>
                    </a:lnR>
                    <a:lnT>
                      <a:noFill/>
                    </a:lnT>
                    <a:lnB>
                      <a:noFill/>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93.1  </a:t>
                      </a:r>
                      <a:endParaRPr lang="en-US" sz="1600" b="0" i="0" dirty="0">
                        <a:effectLst/>
                      </a:endParaRPr>
                    </a:p>
                  </a:txBody>
                  <a:tcPr anchor="ctr">
                    <a:lnL>
                      <a:noFill/>
                    </a:lnL>
                    <a:lnR w="9525" cap="flat" cmpd="sng" algn="ctr">
                      <a:solidFill>
                        <a:srgbClr val="C04FB6"/>
                      </a:solidFill>
                      <a:prstDash val="solid"/>
                      <a:round/>
                      <a:headEnd type="none" w="med" len="med"/>
                      <a:tailEnd type="none" w="med" len="med"/>
                    </a:lnR>
                    <a:lnT>
                      <a:noFill/>
                    </a:lnT>
                    <a:lnB>
                      <a:noFill/>
                    </a:lnB>
                  </a:tcPr>
                </a:tc>
                <a:extLst>
                  <a:ext uri="{0D108BD9-81ED-4DB2-BD59-A6C34878D82A}">
                    <a16:rowId xmlns:a16="http://schemas.microsoft.com/office/drawing/2014/main" val="3401895227"/>
                  </a:ext>
                </a:extLst>
              </a:tr>
              <a:tr h="599991">
                <a:tc vMerge="1">
                  <a:txBody>
                    <a:bodyPr/>
                    <a:lstStyle/>
                    <a:p>
                      <a:endParaRPr lang="en-US"/>
                    </a:p>
                  </a:txBody>
                  <a:tcPr/>
                </a:tc>
                <a:tc>
                  <a:txBody>
                    <a:bodyPr/>
                    <a:lstStyle/>
                    <a:p>
                      <a:pPr algn="ctr" fontAlgn="b"/>
                      <a:endParaRPr lang="en-US" sz="1600">
                        <a:effectLst/>
                      </a:endParaRPr>
                    </a:p>
                    <a:p>
                      <a:pPr algn="ctr" rtl="0" fontAlgn="base"/>
                      <a:r>
                        <a:rPr lang="en-US" sz="1600" b="0" i="0">
                          <a:solidFill>
                            <a:srgbClr val="000000"/>
                          </a:solidFill>
                          <a:effectLst/>
                          <a:latin typeface="Calibri" panose="020F0502020204030204" pitchFamily="34" charset="0"/>
                        </a:rPr>
                        <a:t>16% </a:t>
                      </a:r>
                      <a:endParaRPr lang="en-US" sz="1600" b="0" i="0">
                        <a:effectLst/>
                      </a:endParaRPr>
                    </a:p>
                  </a:txBody>
                  <a:tcPr anchor="ctr">
                    <a:lnL w="9525" cap="flat" cmpd="sng" algn="ctr">
                      <a:solidFill>
                        <a:srgbClr val="6038B6"/>
                      </a:solidFill>
                      <a:prstDash val="solid"/>
                      <a:round/>
                      <a:headEnd type="none" w="med" len="med"/>
                      <a:tailEnd type="none" w="med" len="med"/>
                    </a:lnL>
                    <a:lnR w="9525" cap="flat" cmpd="sng" algn="ctr">
                      <a:solidFill>
                        <a:srgbClr val="A05AB6"/>
                      </a:solidFill>
                      <a:prstDash val="solid"/>
                      <a:round/>
                      <a:headEnd type="none" w="med" len="med"/>
                      <a:tailEnd type="none" w="med" len="med"/>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    4.4  </a:t>
                      </a:r>
                      <a:endParaRPr lang="en-US" sz="1600" b="0" i="0" dirty="0">
                        <a:effectLst/>
                      </a:endParaRPr>
                    </a:p>
                  </a:txBody>
                  <a:tcPr anchor="ctr">
                    <a:lnL w="9525" cap="flat" cmpd="sng" algn="ctr">
                      <a:solidFill>
                        <a:srgbClr val="A05AB6"/>
                      </a:solidFill>
                      <a:prstDash val="solid"/>
                      <a:round/>
                      <a:headEnd type="none" w="med" len="med"/>
                      <a:tailEnd type="none" w="med" len="med"/>
                    </a:lnL>
                    <a:lnR>
                      <a:noFill/>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19.5  </a:t>
                      </a:r>
                      <a:endParaRPr lang="en-US" sz="1600" b="0" i="0" dirty="0">
                        <a:effectLst/>
                      </a:endParaRPr>
                    </a:p>
                  </a:txBody>
                  <a:tcPr anchor="ctr">
                    <a:lnL>
                      <a:noFill/>
                    </a:lnL>
                    <a:lnR>
                      <a:noFill/>
                    </a:lnR>
                    <a:lnT>
                      <a:noFill/>
                    </a:lnT>
                    <a:lnB>
                      <a:noFill/>
                    </a:lnB>
                  </a:tcPr>
                </a:tc>
                <a:tc>
                  <a:txBody>
                    <a:bodyPr/>
                    <a:lstStyle/>
                    <a:p>
                      <a:pPr algn="ctr" rtl="0" fontAlgn="base"/>
                      <a:endParaRPr lang="en-US" sz="1600" b="0" i="0" dirty="0">
                        <a:solidFill>
                          <a:srgbClr val="000000"/>
                        </a:solidFill>
                        <a:effectLst/>
                        <a:latin typeface="Calibri" panose="020F0502020204030204" pitchFamily="34" charset="0"/>
                      </a:endParaRPr>
                    </a:p>
                    <a:p>
                      <a:pPr algn="ctr" rtl="0" fontAlgn="base"/>
                      <a:r>
                        <a:rPr lang="en-US" sz="1600" b="0" i="0" dirty="0">
                          <a:solidFill>
                            <a:srgbClr val="000000"/>
                          </a:solidFill>
                          <a:effectLst/>
                          <a:latin typeface="Calibri" panose="020F0502020204030204" pitchFamily="34" charset="0"/>
                        </a:rPr>
                        <a:t>85.8  </a:t>
                      </a:r>
                      <a:endParaRPr lang="en-US" sz="1600" b="0" i="0" dirty="0">
                        <a:effectLst/>
                      </a:endParaRPr>
                    </a:p>
                  </a:txBody>
                  <a:tcPr anchor="ctr">
                    <a:lnL>
                      <a:noFill/>
                    </a:lnL>
                    <a:lnR>
                      <a:noFill/>
                    </a:lnR>
                    <a:lnT>
                      <a:noFill/>
                    </a:lnT>
                    <a:lnB>
                      <a:noFill/>
                    </a:lnB>
                  </a:tcPr>
                </a:tc>
                <a:tc>
                  <a:txBody>
                    <a:bodyPr/>
                    <a:lstStyle/>
                    <a:p>
                      <a:pPr algn="ctr" fontAlgn="b"/>
                      <a:endParaRPr lang="en-US" sz="1600" dirty="0">
                        <a:effectLst/>
                      </a:endParaRPr>
                    </a:p>
                    <a:p>
                      <a:pPr algn="ctr" rtl="0" fontAlgn="base"/>
                      <a:r>
                        <a:rPr lang="en-US" sz="1600" b="0" i="0" dirty="0">
                          <a:solidFill>
                            <a:srgbClr val="000000"/>
                          </a:solidFill>
                          <a:effectLst/>
                          <a:latin typeface="Calibri" panose="020F0502020204030204" pitchFamily="34" charset="0"/>
                        </a:rPr>
                        <a:t>   378.7  </a:t>
                      </a:r>
                      <a:endParaRPr lang="en-US" sz="1600" b="0" i="0" dirty="0">
                        <a:effectLst/>
                      </a:endParaRPr>
                    </a:p>
                  </a:txBody>
                  <a:tcPr anchor="ctr">
                    <a:lnL>
                      <a:noFill/>
                    </a:lnL>
                    <a:lnR w="9525" cap="flat" cmpd="sng" algn="ctr">
                      <a:solidFill>
                        <a:srgbClr val="006EB6"/>
                      </a:solidFill>
                      <a:prstDash val="solid"/>
                      <a:round/>
                      <a:headEnd type="none" w="med" len="med"/>
                      <a:tailEnd type="none" w="med" len="med"/>
                    </a:lnR>
                    <a:lnT>
                      <a:noFill/>
                    </a:lnT>
                    <a:lnB>
                      <a:noFill/>
                    </a:lnB>
                  </a:tcPr>
                </a:tc>
                <a:extLst>
                  <a:ext uri="{0D108BD9-81ED-4DB2-BD59-A6C34878D82A}">
                    <a16:rowId xmlns:a16="http://schemas.microsoft.com/office/drawing/2014/main" val="866644162"/>
                  </a:ext>
                </a:extLst>
              </a:tr>
              <a:tr h="599991">
                <a:tc vMerge="1">
                  <a:txBody>
                    <a:bodyPr/>
                    <a:lstStyle/>
                    <a:p>
                      <a:endParaRPr lang="en-US"/>
                    </a:p>
                  </a:txBody>
                  <a:tcPr/>
                </a:tc>
                <a:tc>
                  <a:txBody>
                    <a:bodyPr/>
                    <a:lstStyle/>
                    <a:p>
                      <a:pPr algn="ctr" rtl="0" fontAlgn="base"/>
                      <a:r>
                        <a:rPr lang="en-US" sz="1600" b="0" i="0" dirty="0">
                          <a:solidFill>
                            <a:srgbClr val="000000"/>
                          </a:solidFill>
                          <a:effectLst/>
                          <a:latin typeface="Calibri" panose="020F0502020204030204" pitchFamily="34" charset="0"/>
                        </a:rPr>
                        <a:t>20% </a:t>
                      </a:r>
                      <a:endParaRPr lang="en-US" sz="1600" b="0" i="0" dirty="0">
                        <a:effectLst/>
                      </a:endParaRPr>
                    </a:p>
                  </a:txBody>
                  <a:tcPr anchor="ctr">
                    <a:lnL w="9525" cap="flat" cmpd="sng" algn="ctr">
                      <a:solidFill>
                        <a:srgbClr val="6038B6"/>
                      </a:solidFill>
                      <a:prstDash val="solid"/>
                      <a:round/>
                      <a:headEnd type="none" w="med" len="med"/>
                      <a:tailEnd type="none" w="med" len="med"/>
                    </a:lnL>
                    <a:lnR w="9525" cap="flat" cmpd="sng" algn="ctr">
                      <a:solidFill>
                        <a:srgbClr val="6082B5"/>
                      </a:solidFill>
                      <a:prstDash val="solid"/>
                      <a:round/>
                      <a:headEnd type="none" w="med" len="med"/>
                      <a:tailEnd type="none" w="med" len="med"/>
                    </a:lnR>
                    <a:lnT>
                      <a:noFill/>
                    </a:lnT>
                    <a:lnB w="9525" cap="flat" cmpd="sng" algn="ctr">
                      <a:solidFill>
                        <a:srgbClr val="A07B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   6.2  </a:t>
                      </a:r>
                      <a:endParaRPr lang="en-US" sz="1600" b="0" i="0" dirty="0">
                        <a:effectLst/>
                      </a:endParaRPr>
                    </a:p>
                  </a:txBody>
                  <a:tcPr anchor="ctr">
                    <a:lnL w="9525" cap="flat" cmpd="sng" algn="ctr">
                      <a:solidFill>
                        <a:srgbClr val="6082B5"/>
                      </a:solidFill>
                      <a:prstDash val="solid"/>
                      <a:round/>
                      <a:headEnd type="none" w="med" len="med"/>
                      <a:tailEnd type="none" w="med" len="med"/>
                    </a:lnL>
                    <a:lnR>
                      <a:noFill/>
                    </a:lnR>
                    <a:lnT>
                      <a:noFill/>
                    </a:lnT>
                    <a:lnB w="9525" cap="flat" cmpd="sng" algn="ctr">
                      <a:solidFill>
                        <a:srgbClr val="6082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38.3  </a:t>
                      </a:r>
                      <a:endParaRPr lang="en-US" sz="1600" b="0" i="0" dirty="0">
                        <a:effectLst/>
                      </a:endParaRPr>
                    </a:p>
                  </a:txBody>
                  <a:tcPr anchor="ctr">
                    <a:lnL>
                      <a:noFill/>
                    </a:lnL>
                    <a:lnR>
                      <a:noFill/>
                    </a:lnR>
                    <a:lnT>
                      <a:noFill/>
                    </a:lnT>
                    <a:lnB w="9525" cap="flat" cmpd="sng" algn="ctr">
                      <a:solidFill>
                        <a:srgbClr val="A082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 237.4  </a:t>
                      </a:r>
                      <a:endParaRPr lang="en-US" sz="1600" b="0" i="0" dirty="0">
                        <a:effectLst/>
                      </a:endParaRPr>
                    </a:p>
                  </a:txBody>
                  <a:tcPr anchor="ctr">
                    <a:lnL>
                      <a:noFill/>
                    </a:lnL>
                    <a:lnR>
                      <a:noFill/>
                    </a:lnR>
                    <a:lnT>
                      <a:noFill/>
                    </a:lnT>
                    <a:lnB w="9525" cap="flat" cmpd="sng" algn="ctr">
                      <a:solidFill>
                        <a:srgbClr val="8086B5"/>
                      </a:solidFill>
                      <a:prstDash val="solid"/>
                      <a:round/>
                      <a:headEnd type="none" w="med" len="med"/>
                      <a:tailEnd type="none" w="med" len="med"/>
                    </a:lnB>
                  </a:tcPr>
                </a:tc>
                <a:tc>
                  <a:txBody>
                    <a:bodyPr/>
                    <a:lstStyle/>
                    <a:p>
                      <a:pPr algn="ctr" rtl="0" fontAlgn="base"/>
                      <a:r>
                        <a:rPr lang="en-US" sz="1600" b="0" i="0" dirty="0">
                          <a:solidFill>
                            <a:srgbClr val="000000"/>
                          </a:solidFill>
                          <a:effectLst/>
                          <a:latin typeface="Calibri" panose="020F0502020204030204" pitchFamily="34" charset="0"/>
                        </a:rPr>
                        <a:t> 1,469.8  </a:t>
                      </a:r>
                      <a:endParaRPr lang="en-US" sz="1600" b="0" i="0" dirty="0">
                        <a:effectLst/>
                      </a:endParaRPr>
                    </a:p>
                  </a:txBody>
                  <a:tcPr anchor="ctr">
                    <a:lnL>
                      <a:noFill/>
                    </a:lnL>
                    <a:lnR w="9525" cap="flat" cmpd="sng" algn="ctr">
                      <a:solidFill>
                        <a:srgbClr val="E089B5"/>
                      </a:solidFill>
                      <a:prstDash val="solid"/>
                      <a:round/>
                      <a:headEnd type="none" w="med" len="med"/>
                      <a:tailEnd type="none" w="med" len="med"/>
                    </a:lnR>
                    <a:lnT>
                      <a:noFill/>
                    </a:lnT>
                    <a:lnB w="9525" cap="flat" cmpd="sng" algn="ctr">
                      <a:solidFill>
                        <a:srgbClr val="E089B5"/>
                      </a:solidFill>
                      <a:prstDash val="solid"/>
                      <a:round/>
                      <a:headEnd type="none" w="med" len="med"/>
                      <a:tailEnd type="none" w="med" len="med"/>
                    </a:lnB>
                  </a:tcPr>
                </a:tc>
                <a:extLst>
                  <a:ext uri="{0D108BD9-81ED-4DB2-BD59-A6C34878D82A}">
                    <a16:rowId xmlns:a16="http://schemas.microsoft.com/office/drawing/2014/main" val="205542432"/>
                  </a:ext>
                </a:extLst>
              </a:tr>
            </a:tbl>
          </a:graphicData>
        </a:graphic>
      </p:graphicFrame>
      <p:sp>
        <p:nvSpPr>
          <p:cNvPr id="4" name="TextBox 3">
            <a:extLst>
              <a:ext uri="{FF2B5EF4-FFF2-40B4-BE49-F238E27FC236}">
                <a16:creationId xmlns:a16="http://schemas.microsoft.com/office/drawing/2014/main" id="{B2623FED-3115-B32E-09D5-0F44958061A8}"/>
              </a:ext>
            </a:extLst>
          </p:cNvPr>
          <p:cNvSpPr txBox="1"/>
          <p:nvPr/>
        </p:nvSpPr>
        <p:spPr>
          <a:xfrm>
            <a:off x="6760440" y="2727771"/>
            <a:ext cx="5139902" cy="1711366"/>
          </a:xfrm>
          <a:prstGeom prst="rect">
            <a:avLst/>
          </a:prstGeom>
          <a:noFill/>
        </p:spPr>
        <p:txBody>
          <a:bodyPr wrap="square">
            <a:spAutoFit/>
          </a:bodyPr>
          <a:lstStyle/>
          <a:p>
            <a:pPr>
              <a:lnSpc>
                <a:spcPct val="150000"/>
              </a:lnSpc>
            </a:pPr>
            <a:r>
              <a:rPr lang="en-US" dirty="0">
                <a:solidFill>
                  <a:srgbClr val="000000"/>
                </a:solidFill>
              </a:rPr>
              <a:t>The skill of an investor in making a few percentage points of extra returns might not be significant in short-term. But in long-term, it makes a huge difference.</a:t>
            </a:r>
            <a:endParaRPr lang="en-US" dirty="0"/>
          </a:p>
        </p:txBody>
      </p:sp>
    </p:spTree>
    <p:extLst>
      <p:ext uri="{BB962C8B-B14F-4D97-AF65-F5344CB8AC3E}">
        <p14:creationId xmlns:p14="http://schemas.microsoft.com/office/powerpoint/2010/main" val="3880700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2573140" cy="553998"/>
            </a:xfrm>
            <a:prstGeom prst="rect">
              <a:avLst/>
            </a:prstGeom>
            <a:noFill/>
          </p:spPr>
          <p:txBody>
            <a:bodyPr wrap="none" rtlCol="0">
              <a:spAutoFit/>
            </a:bodyPr>
            <a:lstStyle/>
            <a:p>
              <a:r>
                <a:rPr lang="en-US" sz="3000" b="1" dirty="0">
                  <a:solidFill>
                    <a:schemeClr val="bg1"/>
                  </a:solidFill>
                  <a:latin typeface="Merriweather" pitchFamily="2" charset="77"/>
                </a:rPr>
                <a:t>Rebalancing</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90792180-8149-2CDA-B34A-BFCFBA127611}"/>
              </a:ext>
            </a:extLst>
          </p:cNvPr>
          <p:cNvSpPr txBox="1"/>
          <p:nvPr/>
        </p:nvSpPr>
        <p:spPr>
          <a:xfrm>
            <a:off x="1051299" y="1480457"/>
            <a:ext cx="10150101" cy="880369"/>
          </a:xfrm>
          <a:prstGeom prst="rect">
            <a:avLst/>
          </a:prstGeom>
          <a:noFill/>
        </p:spPr>
        <p:txBody>
          <a:bodyPr wrap="square" rtlCol="0">
            <a:spAutoFit/>
          </a:bodyPr>
          <a:lstStyle/>
          <a:p>
            <a:pPr>
              <a:lnSpc>
                <a:spcPct val="150000"/>
              </a:lnSpc>
            </a:pPr>
            <a:r>
              <a:rPr lang="en-IN" dirty="0"/>
              <a:t>You must have heard about Rebalancing when you go for car servicing. We check if all the tires are evenly being used. Sometimes the car suspension needs rebalancing to improve the car performance.</a:t>
            </a:r>
          </a:p>
        </p:txBody>
      </p:sp>
      <p:sp>
        <p:nvSpPr>
          <p:cNvPr id="4" name="TextBox 3">
            <a:extLst>
              <a:ext uri="{FF2B5EF4-FFF2-40B4-BE49-F238E27FC236}">
                <a16:creationId xmlns:a16="http://schemas.microsoft.com/office/drawing/2014/main" id="{44CE5451-62DD-8E95-A5F9-2E7279B4F996}"/>
              </a:ext>
            </a:extLst>
          </p:cNvPr>
          <p:cNvSpPr txBox="1"/>
          <p:nvPr/>
        </p:nvSpPr>
        <p:spPr>
          <a:xfrm>
            <a:off x="2965939" y="2550445"/>
            <a:ext cx="3677041" cy="464871"/>
          </a:xfrm>
          <a:prstGeom prst="rect">
            <a:avLst/>
          </a:prstGeom>
          <a:noFill/>
        </p:spPr>
        <p:txBody>
          <a:bodyPr wrap="square" rtlCol="0">
            <a:spAutoFit/>
          </a:bodyPr>
          <a:lstStyle/>
          <a:p>
            <a:pPr>
              <a:lnSpc>
                <a:spcPct val="150000"/>
              </a:lnSpc>
            </a:pPr>
            <a:r>
              <a:rPr lang="en-IN" i="1" dirty="0"/>
              <a:t>What does it mean in investing?</a:t>
            </a:r>
          </a:p>
        </p:txBody>
      </p:sp>
      <p:sp>
        <p:nvSpPr>
          <p:cNvPr id="6" name="TextBox 5">
            <a:extLst>
              <a:ext uri="{FF2B5EF4-FFF2-40B4-BE49-F238E27FC236}">
                <a16:creationId xmlns:a16="http://schemas.microsoft.com/office/drawing/2014/main" id="{F675AE7F-12C1-5265-B55C-68A720717B87}"/>
              </a:ext>
            </a:extLst>
          </p:cNvPr>
          <p:cNvSpPr txBox="1"/>
          <p:nvPr/>
        </p:nvSpPr>
        <p:spPr>
          <a:xfrm>
            <a:off x="1030416" y="3225796"/>
            <a:ext cx="7265356" cy="129586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Chanchal has 60% asset allocation to equity, and 40% to fixed deposit.</a:t>
            </a:r>
          </a:p>
          <a:p>
            <a:pPr marL="285750" indent="-285750">
              <a:lnSpc>
                <a:spcPct val="150000"/>
              </a:lnSpc>
              <a:buFont typeface="Arial" panose="020B0604020202020204" pitchFamily="34" charset="0"/>
              <a:buChar char="•"/>
            </a:pPr>
            <a:r>
              <a:rPr lang="en-IN" dirty="0"/>
              <a:t>Markets have gained 50% over 2 years, whereas FD by 10%.</a:t>
            </a:r>
          </a:p>
          <a:p>
            <a:pPr marL="285750" indent="-285750">
              <a:lnSpc>
                <a:spcPct val="150000"/>
              </a:lnSpc>
              <a:buFont typeface="Arial" panose="020B0604020202020204" pitchFamily="34" charset="0"/>
              <a:buChar char="•"/>
            </a:pPr>
            <a:r>
              <a:rPr lang="en-IN" dirty="0"/>
              <a:t>New asset allocation is 67% to equity and 33% to FD</a:t>
            </a:r>
          </a:p>
        </p:txBody>
      </p:sp>
      <p:sp>
        <p:nvSpPr>
          <p:cNvPr id="7" name="TextBox 6">
            <a:extLst>
              <a:ext uri="{FF2B5EF4-FFF2-40B4-BE49-F238E27FC236}">
                <a16:creationId xmlns:a16="http://schemas.microsoft.com/office/drawing/2014/main" id="{42675D7E-D730-22F0-97F8-A8BEFA972DE8}"/>
              </a:ext>
            </a:extLst>
          </p:cNvPr>
          <p:cNvSpPr txBox="1"/>
          <p:nvPr/>
        </p:nvSpPr>
        <p:spPr>
          <a:xfrm>
            <a:off x="2823568" y="4867759"/>
            <a:ext cx="4731955" cy="464871"/>
          </a:xfrm>
          <a:prstGeom prst="rect">
            <a:avLst/>
          </a:prstGeom>
          <a:noFill/>
        </p:spPr>
        <p:txBody>
          <a:bodyPr wrap="square" rtlCol="0">
            <a:spAutoFit/>
          </a:bodyPr>
          <a:lstStyle/>
          <a:p>
            <a:pPr>
              <a:lnSpc>
                <a:spcPct val="150000"/>
              </a:lnSpc>
            </a:pPr>
            <a:r>
              <a:rPr lang="en-IN" i="1" dirty="0"/>
              <a:t>Should Chanchal stick to new asset allocation?</a:t>
            </a:r>
          </a:p>
        </p:txBody>
      </p:sp>
    </p:spTree>
    <p:extLst>
      <p:ext uri="{BB962C8B-B14F-4D97-AF65-F5344CB8AC3E}">
        <p14:creationId xmlns:p14="http://schemas.microsoft.com/office/powerpoint/2010/main" val="3694977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2573140" cy="553998"/>
            </a:xfrm>
            <a:prstGeom prst="rect">
              <a:avLst/>
            </a:prstGeom>
            <a:noFill/>
          </p:spPr>
          <p:txBody>
            <a:bodyPr wrap="none" rtlCol="0">
              <a:spAutoFit/>
            </a:bodyPr>
            <a:lstStyle/>
            <a:p>
              <a:r>
                <a:rPr lang="en-US" sz="3000" b="1" dirty="0">
                  <a:solidFill>
                    <a:schemeClr val="bg1"/>
                  </a:solidFill>
                  <a:latin typeface="Merriweather" pitchFamily="2" charset="77"/>
                </a:rPr>
                <a:t>Rebalancing</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90792180-8149-2CDA-B34A-BFCFBA127611}"/>
              </a:ext>
            </a:extLst>
          </p:cNvPr>
          <p:cNvSpPr txBox="1"/>
          <p:nvPr/>
        </p:nvSpPr>
        <p:spPr>
          <a:xfrm>
            <a:off x="1009211" y="1285110"/>
            <a:ext cx="9267513" cy="464871"/>
          </a:xfrm>
          <a:prstGeom prst="rect">
            <a:avLst/>
          </a:prstGeom>
          <a:noFill/>
        </p:spPr>
        <p:txBody>
          <a:bodyPr wrap="square" rtlCol="0">
            <a:spAutoFit/>
          </a:bodyPr>
          <a:lstStyle/>
          <a:p>
            <a:pPr>
              <a:lnSpc>
                <a:spcPct val="150000"/>
              </a:lnSpc>
            </a:pPr>
            <a:r>
              <a:rPr lang="en-IN" dirty="0"/>
              <a:t>Chanchal should sell some equity and buy debt to bring asset allocation back to 60-40.</a:t>
            </a:r>
          </a:p>
        </p:txBody>
      </p:sp>
      <p:sp>
        <p:nvSpPr>
          <p:cNvPr id="4" name="TextBox 3">
            <a:extLst>
              <a:ext uri="{FF2B5EF4-FFF2-40B4-BE49-F238E27FC236}">
                <a16:creationId xmlns:a16="http://schemas.microsoft.com/office/drawing/2014/main" id="{44CE5451-62DD-8E95-A5F9-2E7279B4F996}"/>
              </a:ext>
            </a:extLst>
          </p:cNvPr>
          <p:cNvSpPr txBox="1"/>
          <p:nvPr/>
        </p:nvSpPr>
        <p:spPr>
          <a:xfrm>
            <a:off x="7506921" y="2009302"/>
            <a:ext cx="3488899" cy="880369"/>
          </a:xfrm>
          <a:prstGeom prst="rect">
            <a:avLst/>
          </a:prstGeom>
          <a:noFill/>
        </p:spPr>
        <p:txBody>
          <a:bodyPr wrap="square" rtlCol="0">
            <a:spAutoFit/>
          </a:bodyPr>
          <a:lstStyle/>
          <a:p>
            <a:pPr>
              <a:lnSpc>
                <a:spcPct val="150000"/>
              </a:lnSpc>
            </a:pPr>
            <a:r>
              <a:rPr lang="en-IN" dirty="0"/>
              <a:t>Selling winners and buying losers. How does it even make sense?</a:t>
            </a:r>
          </a:p>
        </p:txBody>
      </p:sp>
      <p:sp>
        <p:nvSpPr>
          <p:cNvPr id="7" name="TextBox 6">
            <a:extLst>
              <a:ext uri="{FF2B5EF4-FFF2-40B4-BE49-F238E27FC236}">
                <a16:creationId xmlns:a16="http://schemas.microsoft.com/office/drawing/2014/main" id="{42675D7E-D730-22F0-97F8-A8BEFA972DE8}"/>
              </a:ext>
            </a:extLst>
          </p:cNvPr>
          <p:cNvSpPr txBox="1"/>
          <p:nvPr/>
        </p:nvSpPr>
        <p:spPr>
          <a:xfrm>
            <a:off x="7537066" y="4328566"/>
            <a:ext cx="4363276" cy="880369"/>
          </a:xfrm>
          <a:prstGeom prst="rect">
            <a:avLst/>
          </a:prstGeom>
          <a:noFill/>
        </p:spPr>
        <p:txBody>
          <a:bodyPr wrap="square" rtlCol="0">
            <a:spAutoFit/>
          </a:bodyPr>
          <a:lstStyle/>
          <a:p>
            <a:pPr>
              <a:lnSpc>
                <a:spcPct val="150000"/>
              </a:lnSpc>
            </a:pPr>
            <a:r>
              <a:rPr lang="en-IN" i="1" dirty="0"/>
              <a:t>Rebalancing is a disciplined way of adhering to this advice.</a:t>
            </a:r>
          </a:p>
        </p:txBody>
      </p:sp>
      <p:sp>
        <p:nvSpPr>
          <p:cNvPr id="8" name="TextBox 7">
            <a:extLst>
              <a:ext uri="{FF2B5EF4-FFF2-40B4-BE49-F238E27FC236}">
                <a16:creationId xmlns:a16="http://schemas.microsoft.com/office/drawing/2014/main" id="{0ABFE075-848A-F40E-D72B-17A857A9EAC7}"/>
              </a:ext>
            </a:extLst>
          </p:cNvPr>
          <p:cNvSpPr txBox="1"/>
          <p:nvPr/>
        </p:nvSpPr>
        <p:spPr>
          <a:xfrm>
            <a:off x="7473424" y="3113686"/>
            <a:ext cx="4718575" cy="880369"/>
          </a:xfrm>
          <a:prstGeom prst="rect">
            <a:avLst/>
          </a:prstGeom>
          <a:noFill/>
        </p:spPr>
        <p:txBody>
          <a:bodyPr wrap="square" rtlCol="0">
            <a:spAutoFit/>
          </a:bodyPr>
          <a:lstStyle/>
          <a:p>
            <a:pPr>
              <a:lnSpc>
                <a:spcPct val="150000"/>
              </a:lnSpc>
            </a:pPr>
            <a:r>
              <a:rPr lang="en-IN" i="1" dirty="0">
                <a:solidFill>
                  <a:schemeClr val="accent1"/>
                </a:solidFill>
              </a:rPr>
              <a:t>“Be fearful when others are greedy and be greedy when others are fearful” - Warren Buffet</a:t>
            </a:r>
          </a:p>
        </p:txBody>
      </p:sp>
      <p:pic>
        <p:nvPicPr>
          <p:cNvPr id="35" name="Picture 34">
            <a:extLst>
              <a:ext uri="{FF2B5EF4-FFF2-40B4-BE49-F238E27FC236}">
                <a16:creationId xmlns:a16="http://schemas.microsoft.com/office/drawing/2014/main" id="{9C13FFA9-70B3-1399-6E28-BF000CBF5C20}"/>
              </a:ext>
            </a:extLst>
          </p:cNvPr>
          <p:cNvPicPr>
            <a:picLocks noChangeAspect="1"/>
          </p:cNvPicPr>
          <p:nvPr/>
        </p:nvPicPr>
        <p:blipFill>
          <a:blip r:embed="rId4"/>
          <a:stretch>
            <a:fillRect/>
          </a:stretch>
        </p:blipFill>
        <p:spPr>
          <a:xfrm rot="5400000">
            <a:off x="1904515" y="425959"/>
            <a:ext cx="3379839" cy="6916637"/>
          </a:xfrm>
          <a:prstGeom prst="rect">
            <a:avLst/>
          </a:prstGeom>
        </p:spPr>
      </p:pic>
      <p:sp>
        <p:nvSpPr>
          <p:cNvPr id="36" name="TextBox 35">
            <a:extLst>
              <a:ext uri="{FF2B5EF4-FFF2-40B4-BE49-F238E27FC236}">
                <a16:creationId xmlns:a16="http://schemas.microsoft.com/office/drawing/2014/main" id="{2F545471-AA04-D6CB-C067-4D3C88FDE313}"/>
              </a:ext>
            </a:extLst>
          </p:cNvPr>
          <p:cNvSpPr txBox="1"/>
          <p:nvPr/>
        </p:nvSpPr>
        <p:spPr>
          <a:xfrm>
            <a:off x="2213359" y="5619017"/>
            <a:ext cx="2709252" cy="464871"/>
          </a:xfrm>
          <a:prstGeom prst="rect">
            <a:avLst/>
          </a:prstGeom>
          <a:noFill/>
        </p:spPr>
        <p:txBody>
          <a:bodyPr wrap="square" rtlCol="0">
            <a:spAutoFit/>
          </a:bodyPr>
          <a:lstStyle/>
          <a:p>
            <a:pPr>
              <a:lnSpc>
                <a:spcPct val="150000"/>
              </a:lnSpc>
            </a:pPr>
            <a:r>
              <a:rPr lang="en-IN" i="1" dirty="0"/>
              <a:t>Impact of Rebalancing</a:t>
            </a:r>
          </a:p>
        </p:txBody>
      </p:sp>
    </p:spTree>
    <p:extLst>
      <p:ext uri="{BB962C8B-B14F-4D97-AF65-F5344CB8AC3E}">
        <p14:creationId xmlns:p14="http://schemas.microsoft.com/office/powerpoint/2010/main" val="2782243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33" name="Rectangle 32">
            <a:extLst>
              <a:ext uri="{FF2B5EF4-FFF2-40B4-BE49-F238E27FC236}">
                <a16:creationId xmlns:a16="http://schemas.microsoft.com/office/drawing/2014/main" id="{F4CCB7E1-774D-7820-F567-072A85CB3260}"/>
              </a:ext>
            </a:extLst>
          </p:cNvPr>
          <p:cNvSpPr/>
          <p:nvPr/>
        </p:nvSpPr>
        <p:spPr>
          <a:xfrm>
            <a:off x="0" y="-132994"/>
            <a:ext cx="12192000" cy="6990994"/>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26BD8207-224A-87F4-24C4-3DFF55854C9E}"/>
              </a:ext>
            </a:extLst>
          </p:cNvPr>
          <p:cNvSpPr txBox="1"/>
          <p:nvPr/>
        </p:nvSpPr>
        <p:spPr>
          <a:xfrm>
            <a:off x="1650870" y="1665514"/>
            <a:ext cx="8891954" cy="2802947"/>
          </a:xfrm>
          <a:prstGeom prst="rect">
            <a:avLst/>
          </a:prstGeom>
          <a:noFill/>
        </p:spPr>
        <p:txBody>
          <a:bodyPr wrap="square" rtlCol="0">
            <a:spAutoFit/>
          </a:bodyPr>
          <a:lstStyle/>
          <a:p>
            <a:pPr>
              <a:lnSpc>
                <a:spcPct val="150000"/>
              </a:lnSpc>
            </a:pPr>
            <a:r>
              <a:rPr lang="en-US" sz="2400" b="0" i="1" u="none" strike="noStrike" baseline="0" dirty="0">
                <a:solidFill>
                  <a:schemeClr val="bg1"/>
                </a:solidFill>
                <a:latin typeface="Calibri" panose="020F0502020204030204" pitchFamily="34" charset="0"/>
              </a:rPr>
              <a:t>"It is possible to make money— and a great deal of money—in the stock market. But it can't be done overnight or by haphazard buying and selling. The big profits go to the intelligent, careful and patient investor, not to the reckless and overeager speculator." </a:t>
            </a:r>
          </a:p>
          <a:p>
            <a:pPr algn="r">
              <a:lnSpc>
                <a:spcPct val="150000"/>
              </a:lnSpc>
            </a:pPr>
            <a:r>
              <a:rPr lang="en-US" sz="2400" i="1" dirty="0">
                <a:solidFill>
                  <a:schemeClr val="bg1"/>
                </a:solidFill>
                <a:latin typeface="Calibri" panose="020F0502020204030204" pitchFamily="34" charset="0"/>
              </a:rPr>
              <a:t>- </a:t>
            </a:r>
            <a:r>
              <a:rPr lang="en-US" sz="2400" b="0" i="0" u="none" strike="noStrike" baseline="0" dirty="0">
                <a:solidFill>
                  <a:schemeClr val="bg1"/>
                </a:solidFill>
                <a:latin typeface="Georgia" panose="02040502050405020303" pitchFamily="18" charset="0"/>
              </a:rPr>
              <a:t>J Paul Getty </a:t>
            </a:r>
            <a:endParaRPr lang="en-IN" sz="2400" dirty="0">
              <a:solidFill>
                <a:schemeClr val="bg1"/>
              </a:solidFill>
            </a:endParaRPr>
          </a:p>
        </p:txBody>
      </p:sp>
    </p:spTree>
    <p:extLst>
      <p:ext uri="{BB962C8B-B14F-4D97-AF65-F5344CB8AC3E}">
        <p14:creationId xmlns:p14="http://schemas.microsoft.com/office/powerpoint/2010/main" val="3350411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78566"/>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51299" y="324993"/>
              <a:ext cx="7465505" cy="553998"/>
            </a:xfrm>
            <a:prstGeom prst="rect">
              <a:avLst/>
            </a:prstGeom>
            <a:noFill/>
          </p:spPr>
          <p:txBody>
            <a:bodyPr wrap="none" rtlCol="0">
              <a:spAutoFit/>
            </a:bodyPr>
            <a:lstStyle/>
            <a:p>
              <a:r>
                <a:rPr lang="en-US" sz="3000" b="1" dirty="0">
                  <a:solidFill>
                    <a:schemeClr val="bg1"/>
                  </a:solidFill>
                  <a:latin typeface="Merriweather" pitchFamily="2" charset="77"/>
                </a:rPr>
                <a:t>When to call Quits: Endowment Effect</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15E21125-A9E1-9242-D5ED-D19C679E8B67}"/>
              </a:ext>
            </a:extLst>
          </p:cNvPr>
          <p:cNvSpPr txBox="1"/>
          <p:nvPr/>
        </p:nvSpPr>
        <p:spPr>
          <a:xfrm>
            <a:off x="1184868" y="1328058"/>
            <a:ext cx="9800492" cy="880369"/>
          </a:xfrm>
          <a:prstGeom prst="rect">
            <a:avLst/>
          </a:prstGeom>
          <a:noFill/>
        </p:spPr>
        <p:txBody>
          <a:bodyPr wrap="square" rtlCol="0">
            <a:spAutoFit/>
          </a:bodyPr>
          <a:lstStyle/>
          <a:p>
            <a:pPr>
              <a:lnSpc>
                <a:spcPct val="150000"/>
              </a:lnSpc>
            </a:pPr>
            <a:r>
              <a:rPr lang="en-IN" dirty="0"/>
              <a:t>In a bull market, everyone seems to be minting money, that greed takes over and throwing a systematic plan to wind. In a downturn, opposite happens. This is emotional aspect of investing.</a:t>
            </a:r>
          </a:p>
        </p:txBody>
      </p:sp>
      <p:sp>
        <p:nvSpPr>
          <p:cNvPr id="4" name="TextBox 3">
            <a:extLst>
              <a:ext uri="{FF2B5EF4-FFF2-40B4-BE49-F238E27FC236}">
                <a16:creationId xmlns:a16="http://schemas.microsoft.com/office/drawing/2014/main" id="{CD329C7E-2B14-2B59-3143-65F03B089357}"/>
              </a:ext>
            </a:extLst>
          </p:cNvPr>
          <p:cNvSpPr txBox="1"/>
          <p:nvPr/>
        </p:nvSpPr>
        <p:spPr>
          <a:xfrm>
            <a:off x="1225894" y="2515487"/>
            <a:ext cx="9123058" cy="464871"/>
          </a:xfrm>
          <a:prstGeom prst="rect">
            <a:avLst/>
          </a:prstGeom>
          <a:noFill/>
        </p:spPr>
        <p:txBody>
          <a:bodyPr wrap="square" rtlCol="0">
            <a:spAutoFit/>
          </a:bodyPr>
          <a:lstStyle/>
          <a:p>
            <a:pPr>
              <a:lnSpc>
                <a:spcPct val="150000"/>
              </a:lnSpc>
            </a:pPr>
            <a:r>
              <a:rPr lang="en-IN" dirty="0"/>
              <a:t>For many investors, the problem is not to hold on to the investments. It is deciding to exit.</a:t>
            </a:r>
          </a:p>
        </p:txBody>
      </p:sp>
      <p:sp>
        <p:nvSpPr>
          <p:cNvPr id="6" name="Rectangle 5">
            <a:extLst>
              <a:ext uri="{FF2B5EF4-FFF2-40B4-BE49-F238E27FC236}">
                <a16:creationId xmlns:a16="http://schemas.microsoft.com/office/drawing/2014/main" id="{D05D59AB-1E2C-CAEA-6D20-F9AA6F661FBA}"/>
              </a:ext>
            </a:extLst>
          </p:cNvPr>
          <p:cNvSpPr/>
          <p:nvPr/>
        </p:nvSpPr>
        <p:spPr>
          <a:xfrm>
            <a:off x="1349410" y="3405130"/>
            <a:ext cx="3233058" cy="24785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n-IN" b="1" dirty="0"/>
              <a:t>Endowment Effect</a:t>
            </a:r>
          </a:p>
          <a:p>
            <a:pPr algn="ctr">
              <a:lnSpc>
                <a:spcPct val="150000"/>
              </a:lnSpc>
            </a:pPr>
            <a:r>
              <a:rPr lang="en-US" sz="1800" b="0" i="0" u="none" strike="noStrike" baseline="0" dirty="0">
                <a:solidFill>
                  <a:srgbClr val="000000"/>
                </a:solidFill>
                <a:latin typeface="Calibri" panose="020F0502020204030204" pitchFamily="34" charset="0"/>
              </a:rPr>
              <a:t>The “irrational” effect by which the value of things increases in your estimation as soon as you acquire them.</a:t>
            </a:r>
            <a:endParaRPr lang="en-IN" dirty="0"/>
          </a:p>
        </p:txBody>
      </p:sp>
      <p:sp>
        <p:nvSpPr>
          <p:cNvPr id="7" name="TextBox 6">
            <a:extLst>
              <a:ext uri="{FF2B5EF4-FFF2-40B4-BE49-F238E27FC236}">
                <a16:creationId xmlns:a16="http://schemas.microsoft.com/office/drawing/2014/main" id="{2399CCDB-77B5-704C-0CEB-E814C4BF3E21}"/>
              </a:ext>
            </a:extLst>
          </p:cNvPr>
          <p:cNvSpPr txBox="1"/>
          <p:nvPr/>
        </p:nvSpPr>
        <p:spPr>
          <a:xfrm>
            <a:off x="5056654" y="3707002"/>
            <a:ext cx="6478233" cy="1295868"/>
          </a:xfrm>
          <a:prstGeom prst="rect">
            <a:avLst/>
          </a:prstGeom>
          <a:noFill/>
        </p:spPr>
        <p:txBody>
          <a:bodyPr wrap="square" rtlCol="0">
            <a:spAutoFit/>
          </a:bodyPr>
          <a:lstStyle/>
          <a:p>
            <a:pPr>
              <a:lnSpc>
                <a:spcPct val="150000"/>
              </a:lnSpc>
            </a:pPr>
            <a:r>
              <a:rPr lang="en-IN" dirty="0"/>
              <a:t>Endowment effect is very visible in investing. Once the stock is bought, investors are averse to selling it at a lower price because they value it more.</a:t>
            </a:r>
          </a:p>
        </p:txBody>
      </p:sp>
    </p:spTree>
    <p:extLst>
      <p:ext uri="{BB962C8B-B14F-4D97-AF65-F5344CB8AC3E}">
        <p14:creationId xmlns:p14="http://schemas.microsoft.com/office/powerpoint/2010/main" val="1813060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78566"/>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51299" y="324993"/>
              <a:ext cx="3677610" cy="553998"/>
            </a:xfrm>
            <a:prstGeom prst="rect">
              <a:avLst/>
            </a:prstGeom>
            <a:noFill/>
          </p:spPr>
          <p:txBody>
            <a:bodyPr wrap="none" rtlCol="0">
              <a:spAutoFit/>
            </a:bodyPr>
            <a:lstStyle/>
            <a:p>
              <a:r>
                <a:rPr lang="en-US" sz="3000" b="1" dirty="0">
                  <a:solidFill>
                    <a:schemeClr val="bg1"/>
                  </a:solidFill>
                  <a:latin typeface="Merriweather" pitchFamily="2" charset="77"/>
                </a:rPr>
                <a:t>When to call Quits</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15E21125-A9E1-9242-D5ED-D19C679E8B67}"/>
              </a:ext>
            </a:extLst>
          </p:cNvPr>
          <p:cNvSpPr txBox="1"/>
          <p:nvPr/>
        </p:nvSpPr>
        <p:spPr>
          <a:xfrm>
            <a:off x="1031632" y="2773360"/>
            <a:ext cx="9800492" cy="171136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When you make an investment, know its Max draw down or Maximum loss it can suffer</a:t>
            </a:r>
          </a:p>
          <a:p>
            <a:pPr marL="285750" indent="-285750">
              <a:lnSpc>
                <a:spcPct val="150000"/>
              </a:lnSpc>
              <a:buFont typeface="Arial" panose="020B0604020202020204" pitchFamily="34" charset="0"/>
              <a:buChar char="•"/>
            </a:pPr>
            <a:r>
              <a:rPr lang="en-IN" dirty="0"/>
              <a:t>Set a rigid stop loss at MDD level or slightly beyond it</a:t>
            </a:r>
          </a:p>
          <a:p>
            <a:pPr marL="285750" indent="-285750">
              <a:lnSpc>
                <a:spcPct val="150000"/>
              </a:lnSpc>
              <a:buFont typeface="Arial" panose="020B0604020202020204" pitchFamily="34" charset="0"/>
              <a:buChar char="•"/>
            </a:pPr>
            <a:r>
              <a:rPr lang="en-IN" dirty="0"/>
              <a:t>When stop loss is hit, simply exit</a:t>
            </a:r>
          </a:p>
          <a:p>
            <a:pPr marL="285750" indent="-285750">
              <a:lnSpc>
                <a:spcPct val="150000"/>
              </a:lnSpc>
              <a:buFont typeface="Arial" panose="020B0604020202020204" pitchFamily="34" charset="0"/>
              <a:buChar char="•"/>
            </a:pPr>
            <a:r>
              <a:rPr lang="en-IN" dirty="0"/>
              <a:t>The assumptions and past performance are no longer applicable</a:t>
            </a:r>
          </a:p>
        </p:txBody>
      </p:sp>
      <p:sp>
        <p:nvSpPr>
          <p:cNvPr id="4" name="TextBox 3">
            <a:extLst>
              <a:ext uri="{FF2B5EF4-FFF2-40B4-BE49-F238E27FC236}">
                <a16:creationId xmlns:a16="http://schemas.microsoft.com/office/drawing/2014/main" id="{628F54EC-CC66-FECB-DA52-80563878FCF0}"/>
              </a:ext>
            </a:extLst>
          </p:cNvPr>
          <p:cNvSpPr txBox="1"/>
          <p:nvPr/>
        </p:nvSpPr>
        <p:spPr>
          <a:xfrm>
            <a:off x="1031632" y="1492906"/>
            <a:ext cx="9800492" cy="880369"/>
          </a:xfrm>
          <a:prstGeom prst="rect">
            <a:avLst/>
          </a:prstGeom>
          <a:noFill/>
        </p:spPr>
        <p:txBody>
          <a:bodyPr wrap="square" rtlCol="0">
            <a:spAutoFit/>
          </a:bodyPr>
          <a:lstStyle/>
          <a:p>
            <a:pPr>
              <a:lnSpc>
                <a:spcPct val="150000"/>
              </a:lnSpc>
            </a:pPr>
            <a:r>
              <a:rPr lang="en-US" sz="1800" b="0" i="0" u="none" strike="noStrike" baseline="0" dirty="0">
                <a:solidFill>
                  <a:srgbClr val="000000"/>
                </a:solidFill>
                <a:latin typeface="Calibri" panose="020F0502020204030204" pitchFamily="34" charset="0"/>
              </a:rPr>
              <a:t>Holding on beyond what is reasonable based on historical performance is not a sign of patience, it is a sign of lack of discipline and emotional attachment to a decision that has gone bad. </a:t>
            </a:r>
            <a:endParaRPr lang="en-IN" dirty="0"/>
          </a:p>
        </p:txBody>
      </p:sp>
    </p:spTree>
    <p:extLst>
      <p:ext uri="{BB962C8B-B14F-4D97-AF65-F5344CB8AC3E}">
        <p14:creationId xmlns:p14="http://schemas.microsoft.com/office/powerpoint/2010/main" val="2441840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4713150" cy="553998"/>
            </a:xfrm>
            <a:prstGeom prst="rect">
              <a:avLst/>
            </a:prstGeom>
            <a:noFill/>
          </p:spPr>
          <p:txBody>
            <a:bodyPr wrap="none" rtlCol="0">
              <a:spAutoFit/>
            </a:bodyPr>
            <a:lstStyle/>
            <a:p>
              <a:r>
                <a:rPr lang="en-US" sz="3000" b="1" dirty="0">
                  <a:solidFill>
                    <a:schemeClr val="bg1"/>
                  </a:solidFill>
                  <a:latin typeface="Merriweather" pitchFamily="2" charset="77"/>
                </a:rPr>
                <a:t>Recap: First 8 Episodes </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954215" y="1394529"/>
            <a:ext cx="9364597" cy="461985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Difficult to predict 1-year returns, easier to predict over long periods</a:t>
            </a:r>
          </a:p>
          <a:p>
            <a:pPr marL="285750" indent="-285750">
              <a:lnSpc>
                <a:spcPct val="150000"/>
              </a:lnSpc>
              <a:buFont typeface="Arial" panose="020B0604020202020204" pitchFamily="34" charset="0"/>
              <a:buChar char="•"/>
            </a:pPr>
            <a:r>
              <a:rPr lang="en-IN" dirty="0"/>
              <a:t>10 Year Rolling returns (CAGR): Sensex </a:t>
            </a:r>
            <a:r>
              <a:rPr lang="en-IN" dirty="0">
                <a:sym typeface="Wingdings" panose="05000000000000000000" pitchFamily="2" charset="2"/>
              </a:rPr>
              <a:t> </a:t>
            </a:r>
            <a:r>
              <a:rPr lang="en-IN" dirty="0"/>
              <a:t>11.2%, FD </a:t>
            </a:r>
            <a:r>
              <a:rPr lang="en-IN" dirty="0">
                <a:sym typeface="Wingdings" panose="05000000000000000000" pitchFamily="2" charset="2"/>
              </a:rPr>
              <a:t> </a:t>
            </a:r>
            <a:r>
              <a:rPr lang="en-IN" dirty="0"/>
              <a:t>8.2%, 60-40 model portfolio </a:t>
            </a:r>
            <a:r>
              <a:rPr lang="en-IN" dirty="0">
                <a:sym typeface="Wingdings" panose="05000000000000000000" pitchFamily="2" charset="2"/>
              </a:rPr>
              <a:t> 10.76%</a:t>
            </a:r>
            <a:endParaRPr lang="en-IN" dirty="0"/>
          </a:p>
          <a:p>
            <a:pPr marL="285750" indent="-285750">
              <a:lnSpc>
                <a:spcPct val="150000"/>
              </a:lnSpc>
              <a:buFont typeface="Arial" panose="020B0604020202020204" pitchFamily="34" charset="0"/>
              <a:buChar char="•"/>
            </a:pPr>
            <a:r>
              <a:rPr lang="en-IN" dirty="0"/>
              <a:t>Savings rate of 25 to 40% is healthy</a:t>
            </a:r>
          </a:p>
          <a:p>
            <a:pPr marL="285750" indent="-285750">
              <a:lnSpc>
                <a:spcPct val="150000"/>
              </a:lnSpc>
              <a:buFont typeface="Arial" panose="020B0604020202020204" pitchFamily="34" charset="0"/>
              <a:buChar char="•"/>
            </a:pPr>
            <a:r>
              <a:rPr lang="en-IN" dirty="0"/>
              <a:t>Investment Planning for 3 big goals (Templates provided on Gulaq.com):</a:t>
            </a:r>
          </a:p>
          <a:p>
            <a:pPr marL="742950" lvl="1" indent="-285750">
              <a:lnSpc>
                <a:spcPct val="150000"/>
              </a:lnSpc>
              <a:buFont typeface="Arial" panose="020B0604020202020204" pitchFamily="34" charset="0"/>
              <a:buChar char="•"/>
            </a:pPr>
            <a:r>
              <a:rPr lang="en-IN" dirty="0"/>
              <a:t>Retirement Planning</a:t>
            </a:r>
          </a:p>
          <a:p>
            <a:pPr marL="742950" lvl="1" indent="-285750">
              <a:lnSpc>
                <a:spcPct val="150000"/>
              </a:lnSpc>
              <a:buFont typeface="Arial" panose="020B0604020202020204" pitchFamily="34" charset="0"/>
              <a:buChar char="•"/>
            </a:pPr>
            <a:r>
              <a:rPr lang="en-IN" dirty="0"/>
              <a:t>Buying a home</a:t>
            </a:r>
          </a:p>
          <a:p>
            <a:pPr marL="742950" lvl="1" indent="-285750">
              <a:lnSpc>
                <a:spcPct val="150000"/>
              </a:lnSpc>
              <a:buFont typeface="Arial" panose="020B0604020202020204" pitchFamily="34" charset="0"/>
              <a:buChar char="•"/>
            </a:pPr>
            <a:r>
              <a:rPr lang="en-IN" dirty="0"/>
              <a:t>Children’s education</a:t>
            </a:r>
          </a:p>
          <a:p>
            <a:pPr marL="285750" indent="-285750">
              <a:lnSpc>
                <a:spcPct val="150000"/>
              </a:lnSpc>
              <a:buFont typeface="Arial" panose="020B0604020202020204" pitchFamily="34" charset="0"/>
              <a:buChar char="•"/>
            </a:pPr>
            <a:r>
              <a:rPr lang="en-IN" dirty="0"/>
              <a:t>Gear based investing: Take risk survey and find out your risk appetite</a:t>
            </a:r>
          </a:p>
          <a:p>
            <a:pPr marL="285750" indent="-285750">
              <a:lnSpc>
                <a:spcPct val="150000"/>
              </a:lnSpc>
              <a:buFont typeface="Arial" panose="020B0604020202020204" pitchFamily="34" charset="0"/>
              <a:buChar char="•"/>
            </a:pPr>
            <a:r>
              <a:rPr lang="en-IN" dirty="0"/>
              <a:t>Get any gear by mixing only two ingredients: Equity and Fixed income</a:t>
            </a:r>
          </a:p>
          <a:p>
            <a:pPr marL="285750" indent="-285750">
              <a:lnSpc>
                <a:spcPct val="150000"/>
              </a:lnSpc>
              <a:buFont typeface="Arial" panose="020B0604020202020204" pitchFamily="34" charset="0"/>
              <a:buChar char="•"/>
            </a:pPr>
            <a:r>
              <a:rPr lang="en-IN" dirty="0"/>
              <a:t>Active vs Passive investing: Figure out what kind of investor you are</a:t>
            </a:r>
          </a:p>
          <a:p>
            <a:pPr marL="285750" indent="-285750">
              <a:lnSpc>
                <a:spcPct val="150000"/>
              </a:lnSpc>
              <a:buFont typeface="Arial" panose="020B0604020202020204" pitchFamily="34" charset="0"/>
              <a:buChar char="•"/>
            </a:pPr>
            <a:r>
              <a:rPr lang="en-IN" dirty="0"/>
              <a:t>Avoiding Noise in investing and stay disciplined</a:t>
            </a:r>
          </a:p>
        </p:txBody>
      </p:sp>
      <p:pic>
        <p:nvPicPr>
          <p:cNvPr id="3" name="Picture 2" descr="Icon&#10;&#10;Description automatically generated">
            <a:extLst>
              <a:ext uri="{FF2B5EF4-FFF2-40B4-BE49-F238E27FC236}">
                <a16:creationId xmlns:a16="http://schemas.microsoft.com/office/drawing/2014/main" id="{6951AD84-A14D-62CE-8CDE-5C39DB72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598885"/>
            <a:ext cx="1581530" cy="542098"/>
          </a:xfrm>
          <a:prstGeom prst="rect">
            <a:avLst/>
          </a:prstGeom>
        </p:spPr>
      </p:pic>
    </p:spTree>
    <p:extLst>
      <p:ext uri="{BB962C8B-B14F-4D97-AF65-F5344CB8AC3E}">
        <p14:creationId xmlns:p14="http://schemas.microsoft.com/office/powerpoint/2010/main" val="24531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 name="TextBox 1">
            <a:extLst>
              <a:ext uri="{FF2B5EF4-FFF2-40B4-BE49-F238E27FC236}">
                <a16:creationId xmlns:a16="http://schemas.microsoft.com/office/drawing/2014/main" id="{0AD5E64C-56A4-EA14-6B91-12E12597405B}"/>
              </a:ext>
            </a:extLst>
          </p:cNvPr>
          <p:cNvSpPr txBox="1"/>
          <p:nvPr/>
        </p:nvSpPr>
        <p:spPr>
          <a:xfrm>
            <a:off x="3778063" y="3054639"/>
            <a:ext cx="5424552" cy="837473"/>
          </a:xfrm>
          <a:prstGeom prst="rect">
            <a:avLst/>
          </a:prstGeom>
          <a:noFill/>
        </p:spPr>
        <p:txBody>
          <a:bodyPr wrap="square" rtlCol="0">
            <a:spAutoFit/>
          </a:bodyPr>
          <a:lstStyle/>
          <a:p>
            <a:pPr>
              <a:lnSpc>
                <a:spcPct val="150000"/>
              </a:lnSpc>
            </a:pPr>
            <a:r>
              <a:rPr lang="en-IN" sz="3600" b="1" dirty="0">
                <a:solidFill>
                  <a:srgbClr val="0070C0"/>
                </a:solidFill>
              </a:rPr>
              <a:t>Multifactor investing</a:t>
            </a:r>
          </a:p>
        </p:txBody>
      </p:sp>
      <p:pic>
        <p:nvPicPr>
          <p:cNvPr id="4" name="Graphic 3" descr="Lightbulb and gear with solid fill">
            <a:extLst>
              <a:ext uri="{FF2B5EF4-FFF2-40B4-BE49-F238E27FC236}">
                <a16:creationId xmlns:a16="http://schemas.microsoft.com/office/drawing/2014/main" id="{2FFB0A52-FFAB-70CE-B7BE-1BF5289DD6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39676" y="3137065"/>
            <a:ext cx="914400" cy="914400"/>
          </a:xfrm>
          <a:prstGeom prst="rect">
            <a:avLst/>
          </a:prstGeom>
        </p:spPr>
      </p:pic>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3316934" cy="553998"/>
            </a:xfrm>
            <a:prstGeom prst="rect">
              <a:avLst/>
            </a:prstGeom>
            <a:noFill/>
          </p:spPr>
          <p:txBody>
            <a:bodyPr wrap="none" rtlCol="0">
              <a:spAutoFit/>
            </a:bodyPr>
            <a:lstStyle/>
            <a:p>
              <a:r>
                <a:rPr lang="en-US" sz="3000" b="1" dirty="0">
                  <a:solidFill>
                    <a:schemeClr val="bg1"/>
                  </a:solidFill>
                  <a:latin typeface="Merriweather" pitchFamily="2" charset="77"/>
                </a:rPr>
                <a:t>Coming Episode</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563159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17A1BE-C3E1-C607-D598-DC0EC94DFE86}"/>
              </a:ext>
            </a:extLst>
          </p:cNvPr>
          <p:cNvSpPr txBox="1"/>
          <p:nvPr/>
        </p:nvSpPr>
        <p:spPr>
          <a:xfrm>
            <a:off x="4980951" y="3201676"/>
            <a:ext cx="2230098" cy="338554"/>
          </a:xfrm>
          <a:prstGeom prst="rect">
            <a:avLst/>
          </a:prstGeom>
          <a:noFill/>
        </p:spPr>
        <p:txBody>
          <a:bodyPr wrap="none" rtlCol="0">
            <a:spAutoFit/>
          </a:bodyPr>
          <a:lstStyle/>
          <a:p>
            <a:r>
              <a:rPr lang="en-US" sz="1600" b="1" spc="300" dirty="0">
                <a:latin typeface="Merriweather" pitchFamily="2" charset="77"/>
              </a:rPr>
              <a:t>FOLLOW US ON</a:t>
            </a:r>
          </a:p>
        </p:txBody>
      </p:sp>
      <p:cxnSp>
        <p:nvCxnSpPr>
          <p:cNvPr id="30" name="Straight Connector 29">
            <a:extLst>
              <a:ext uri="{FF2B5EF4-FFF2-40B4-BE49-F238E27FC236}">
                <a16:creationId xmlns:a16="http://schemas.microsoft.com/office/drawing/2014/main" id="{DC4C09A4-181B-8FC5-5EF1-B7207FAFF8B1}"/>
              </a:ext>
            </a:extLst>
          </p:cNvPr>
          <p:cNvCxnSpPr>
            <a:cxnSpLocks/>
          </p:cNvCxnSpPr>
          <p:nvPr/>
        </p:nvCxnSpPr>
        <p:spPr>
          <a:xfrm>
            <a:off x="6096000" y="3784600"/>
            <a:ext cx="0" cy="2806700"/>
          </a:xfrm>
          <a:prstGeom prst="line">
            <a:avLst/>
          </a:prstGeom>
          <a:ln>
            <a:solidFill>
              <a:srgbClr val="007AB9"/>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139F2AB2-A112-1F4F-3964-BE87339D31DB}"/>
              </a:ext>
            </a:extLst>
          </p:cNvPr>
          <p:cNvGrpSpPr/>
          <p:nvPr/>
        </p:nvGrpSpPr>
        <p:grpSpPr>
          <a:xfrm>
            <a:off x="0" y="6811108"/>
            <a:ext cx="12192000" cy="46892"/>
            <a:chOff x="0" y="6811108"/>
            <a:chExt cx="12192000" cy="46892"/>
          </a:xfrm>
        </p:grpSpPr>
        <p:sp>
          <p:nvSpPr>
            <p:cNvPr id="36" name="Rectangle 35">
              <a:extLst>
                <a:ext uri="{FF2B5EF4-FFF2-40B4-BE49-F238E27FC236}">
                  <a16:creationId xmlns:a16="http://schemas.microsoft.com/office/drawing/2014/main" id="{C88559F1-80B0-0848-DFAA-654FE8C130FC}"/>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638C7E2C-4AFC-6681-BC69-AAC82EF9B7B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819F702F-3942-D175-ADB9-388E62DE4B18}"/>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4DA7FEA9-BDFA-B711-A1CE-F1CCF832BC18}"/>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0" name="Rectangle 39">
              <a:extLst>
                <a:ext uri="{FF2B5EF4-FFF2-40B4-BE49-F238E27FC236}">
                  <a16:creationId xmlns:a16="http://schemas.microsoft.com/office/drawing/2014/main" id="{A7873379-39D3-9D1C-F74B-0D15E810F910}"/>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1" name="Rectangle 40">
              <a:extLst>
                <a:ext uri="{FF2B5EF4-FFF2-40B4-BE49-F238E27FC236}">
                  <a16:creationId xmlns:a16="http://schemas.microsoft.com/office/drawing/2014/main" id="{EC7D382C-1E4E-BAFC-8FF7-F53EECE5F4C0}"/>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2" name="Rectangle 41">
              <a:extLst>
                <a:ext uri="{FF2B5EF4-FFF2-40B4-BE49-F238E27FC236}">
                  <a16:creationId xmlns:a16="http://schemas.microsoft.com/office/drawing/2014/main" id="{1018EF00-9F0D-930A-556A-D9100F1EBE4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3" name="Rectangle 42">
              <a:extLst>
                <a:ext uri="{FF2B5EF4-FFF2-40B4-BE49-F238E27FC236}">
                  <a16:creationId xmlns:a16="http://schemas.microsoft.com/office/drawing/2014/main" id="{E82E2038-AD45-1FFA-5AC1-458B14BBB3A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9C5E4312-7B8A-40D1-F2F1-608432D0504A}"/>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67BDA128-6F89-DEC9-1C10-CE32B00B39F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a16="http://schemas.microsoft.com/office/drawing/2014/main" id="{36F1580D-C737-D408-3D11-B247E6E9C7D8}"/>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7" name="Rectangle 46">
              <a:extLst>
                <a:ext uri="{FF2B5EF4-FFF2-40B4-BE49-F238E27FC236}">
                  <a16:creationId xmlns:a16="http://schemas.microsoft.com/office/drawing/2014/main" id="{2A957EE9-8190-ABE5-121F-F69E2B777A39}"/>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8" name="Rectangle 47">
              <a:extLst>
                <a:ext uri="{FF2B5EF4-FFF2-40B4-BE49-F238E27FC236}">
                  <a16:creationId xmlns:a16="http://schemas.microsoft.com/office/drawing/2014/main" id="{A84A9DCE-C5E5-7AEE-7EBF-67325487E526}"/>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9" name="Rectangle 48">
              <a:extLst>
                <a:ext uri="{FF2B5EF4-FFF2-40B4-BE49-F238E27FC236}">
                  <a16:creationId xmlns:a16="http://schemas.microsoft.com/office/drawing/2014/main" id="{F9369453-D298-08CC-98A0-D06EE332911A}"/>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FC043C2E-80BB-0689-4D5C-E479B27F57CB}"/>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1" name="Rectangle 50">
              <a:extLst>
                <a:ext uri="{FF2B5EF4-FFF2-40B4-BE49-F238E27FC236}">
                  <a16:creationId xmlns:a16="http://schemas.microsoft.com/office/drawing/2014/main" id="{0ECA2DFB-3AC6-0DF1-EC04-0431708C4492}"/>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4E9814DA-FCAA-6E72-8E5E-2792EA7A62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Rectangle 52">
              <a:extLst>
                <a:ext uri="{FF2B5EF4-FFF2-40B4-BE49-F238E27FC236}">
                  <a16:creationId xmlns:a16="http://schemas.microsoft.com/office/drawing/2014/main" id="{18B7E8CB-A0DC-E78E-3771-DAAC69DC034C}"/>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4" name="Rectangle 53">
              <a:extLst>
                <a:ext uri="{FF2B5EF4-FFF2-40B4-BE49-F238E27FC236}">
                  <a16:creationId xmlns:a16="http://schemas.microsoft.com/office/drawing/2014/main" id="{A7206202-5483-7A14-CD1C-962E34A8051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5" name="Rectangle 54">
              <a:extLst>
                <a:ext uri="{FF2B5EF4-FFF2-40B4-BE49-F238E27FC236}">
                  <a16:creationId xmlns:a16="http://schemas.microsoft.com/office/drawing/2014/main" id="{EF33A5D7-2434-E0A4-77E4-30D6B17DFA5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59" name="Rectangle 58">
            <a:extLst>
              <a:ext uri="{FF2B5EF4-FFF2-40B4-BE49-F238E27FC236}">
                <a16:creationId xmlns:a16="http://schemas.microsoft.com/office/drawing/2014/main" id="{65E9E6F9-10C6-D97A-C173-065849836219}"/>
              </a:ext>
            </a:extLst>
          </p:cNvPr>
          <p:cNvSpPr/>
          <p:nvPr/>
        </p:nvSpPr>
        <p:spPr>
          <a:xfrm>
            <a:off x="0" y="-13252"/>
            <a:ext cx="12192000" cy="2817751"/>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3A87067-D881-4AE7-24DE-846E0B610999}"/>
              </a:ext>
            </a:extLst>
          </p:cNvPr>
          <p:cNvSpPr txBox="1"/>
          <p:nvPr/>
        </p:nvSpPr>
        <p:spPr>
          <a:xfrm>
            <a:off x="4789392" y="1142436"/>
            <a:ext cx="2613216" cy="553998"/>
          </a:xfrm>
          <a:prstGeom prst="rect">
            <a:avLst/>
          </a:prstGeom>
          <a:noFill/>
        </p:spPr>
        <p:txBody>
          <a:bodyPr wrap="none" rtlCol="0">
            <a:spAutoFit/>
          </a:bodyPr>
          <a:lstStyle/>
          <a:p>
            <a:r>
              <a:rPr lang="en-US" sz="3000" b="1" spc="300" dirty="0">
                <a:solidFill>
                  <a:schemeClr val="bg1"/>
                </a:solidFill>
                <a:latin typeface="Merriweather" pitchFamily="2" charset="77"/>
              </a:rPr>
              <a:t>Thank You</a:t>
            </a:r>
            <a:endParaRPr lang="en-US" sz="3000" spc="300" dirty="0">
              <a:solidFill>
                <a:schemeClr val="bg1"/>
              </a:solidFill>
              <a:latin typeface="Merriweather" pitchFamily="2" charset="77"/>
            </a:endParaRPr>
          </a:p>
        </p:txBody>
      </p:sp>
      <p:sp>
        <p:nvSpPr>
          <p:cNvPr id="2" name="TextBox 1">
            <a:extLst>
              <a:ext uri="{FF2B5EF4-FFF2-40B4-BE49-F238E27FC236}">
                <a16:creationId xmlns:a16="http://schemas.microsoft.com/office/drawing/2014/main" id="{F1E1A6CD-B6C7-FE02-383D-678A5401560C}"/>
              </a:ext>
            </a:extLst>
          </p:cNvPr>
          <p:cNvSpPr txBox="1"/>
          <p:nvPr/>
        </p:nvSpPr>
        <p:spPr>
          <a:xfrm>
            <a:off x="751707" y="3960187"/>
            <a:ext cx="4592321" cy="1846659"/>
          </a:xfrm>
          <a:prstGeom prst="rect">
            <a:avLst/>
          </a:prstGeom>
          <a:noFill/>
        </p:spPr>
        <p:txBody>
          <a:bodyPr wrap="square" rtlCol="0">
            <a:spAutoFit/>
          </a:bodyPr>
          <a:lstStyle/>
          <a:p>
            <a:pPr algn="ctr"/>
            <a:r>
              <a:rPr lang="en-IN" sz="2000" b="1" dirty="0"/>
              <a:t>Sandeep Tyagi</a:t>
            </a:r>
          </a:p>
          <a:p>
            <a:endParaRPr lang="en-IN" dirty="0"/>
          </a:p>
          <a:p>
            <a:r>
              <a:rPr lang="en-IN" dirty="0"/>
              <a:t>LinkedIn: </a:t>
            </a:r>
            <a:r>
              <a:rPr lang="en-IN" dirty="0">
                <a:hlinkClick r:id="rId2"/>
              </a:rPr>
              <a:t>https://www.linkedin.com/in/styagi/</a:t>
            </a:r>
            <a:endParaRPr lang="en-IN" dirty="0"/>
          </a:p>
          <a:p>
            <a:endParaRPr lang="en-IN" dirty="0"/>
          </a:p>
          <a:p>
            <a:r>
              <a:rPr lang="en-IN" dirty="0"/>
              <a:t>Twitter: </a:t>
            </a:r>
            <a:r>
              <a:rPr lang="en-IN" dirty="0">
                <a:hlinkClick r:id="rId3"/>
              </a:rPr>
              <a:t>https://twitter.com/styagi</a:t>
            </a:r>
            <a:endParaRPr lang="en-IN" dirty="0"/>
          </a:p>
          <a:p>
            <a:endParaRPr lang="en-IN" dirty="0"/>
          </a:p>
        </p:txBody>
      </p:sp>
      <p:sp>
        <p:nvSpPr>
          <p:cNvPr id="3" name="TextBox 2">
            <a:extLst>
              <a:ext uri="{FF2B5EF4-FFF2-40B4-BE49-F238E27FC236}">
                <a16:creationId xmlns:a16="http://schemas.microsoft.com/office/drawing/2014/main" id="{835AADDC-E0E0-AE58-63E6-5F0B97A40119}"/>
              </a:ext>
            </a:extLst>
          </p:cNvPr>
          <p:cNvSpPr txBox="1"/>
          <p:nvPr/>
        </p:nvSpPr>
        <p:spPr>
          <a:xfrm>
            <a:off x="6549034" y="3960187"/>
            <a:ext cx="5379458" cy="2954655"/>
          </a:xfrm>
          <a:prstGeom prst="rect">
            <a:avLst/>
          </a:prstGeom>
          <a:noFill/>
        </p:spPr>
        <p:txBody>
          <a:bodyPr wrap="square" rtlCol="0">
            <a:spAutoFit/>
          </a:bodyPr>
          <a:lstStyle/>
          <a:p>
            <a:pPr algn="ctr"/>
            <a:r>
              <a:rPr lang="en-IN" sz="2000" b="1" dirty="0"/>
              <a:t>GULAQ</a:t>
            </a:r>
          </a:p>
          <a:p>
            <a:endParaRPr lang="en-IN" dirty="0"/>
          </a:p>
          <a:p>
            <a:r>
              <a:rPr lang="en-IN" dirty="0"/>
              <a:t>LinkedIn: </a:t>
            </a:r>
            <a:r>
              <a:rPr lang="en-IN" dirty="0">
                <a:hlinkClick r:id="rId4"/>
              </a:rPr>
              <a:t>https://www.linkedin.com/in/</a:t>
            </a:r>
            <a:r>
              <a:rPr lang="en-US" dirty="0" err="1">
                <a:hlinkClick r:id="rId4"/>
              </a:rPr>
              <a:t>gulaqnew</a:t>
            </a:r>
            <a:endParaRPr lang="en-US" dirty="0"/>
          </a:p>
          <a:p>
            <a:endParaRPr lang="en-IN" dirty="0"/>
          </a:p>
          <a:p>
            <a:r>
              <a:rPr lang="en-IN" dirty="0"/>
              <a:t>Twitter: </a:t>
            </a:r>
            <a:r>
              <a:rPr lang="en-IN" dirty="0">
                <a:hlinkClick r:id="rId5"/>
              </a:rPr>
              <a:t>https://twitter.com/gulaqfintech</a:t>
            </a:r>
            <a:endParaRPr lang="en-IN" dirty="0"/>
          </a:p>
          <a:p>
            <a:endParaRPr lang="en-IN" dirty="0"/>
          </a:p>
          <a:p>
            <a:r>
              <a:rPr lang="en-IN" dirty="0"/>
              <a:t>Instagram: </a:t>
            </a:r>
            <a:r>
              <a:rPr lang="en-IN" dirty="0">
                <a:hlinkClick r:id="rId6"/>
              </a:rPr>
              <a:t>https://www.instagram.com/gulaqfintech/</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417078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17A1BE-C3E1-C607-D598-DC0EC94DFE86}"/>
              </a:ext>
            </a:extLst>
          </p:cNvPr>
          <p:cNvSpPr txBox="1"/>
          <p:nvPr/>
        </p:nvSpPr>
        <p:spPr>
          <a:xfrm>
            <a:off x="4980951" y="3256105"/>
            <a:ext cx="2230098" cy="338554"/>
          </a:xfrm>
          <a:prstGeom prst="rect">
            <a:avLst/>
          </a:prstGeom>
          <a:noFill/>
        </p:spPr>
        <p:txBody>
          <a:bodyPr wrap="none" rtlCol="0">
            <a:spAutoFit/>
          </a:bodyPr>
          <a:lstStyle/>
          <a:p>
            <a:r>
              <a:rPr lang="en-US" sz="1600" b="1" spc="300" dirty="0">
                <a:latin typeface="Merriweather" pitchFamily="2" charset="77"/>
              </a:rPr>
              <a:t>FOLLOW US ON</a:t>
            </a:r>
          </a:p>
        </p:txBody>
      </p:sp>
      <p:cxnSp>
        <p:nvCxnSpPr>
          <p:cNvPr id="30" name="Straight Connector 29">
            <a:extLst>
              <a:ext uri="{FF2B5EF4-FFF2-40B4-BE49-F238E27FC236}">
                <a16:creationId xmlns:a16="http://schemas.microsoft.com/office/drawing/2014/main" id="{DC4C09A4-181B-8FC5-5EF1-B7207FAFF8B1}"/>
              </a:ext>
            </a:extLst>
          </p:cNvPr>
          <p:cNvCxnSpPr>
            <a:cxnSpLocks/>
          </p:cNvCxnSpPr>
          <p:nvPr/>
        </p:nvCxnSpPr>
        <p:spPr>
          <a:xfrm>
            <a:off x="6096000" y="3839029"/>
            <a:ext cx="0" cy="2806700"/>
          </a:xfrm>
          <a:prstGeom prst="line">
            <a:avLst/>
          </a:prstGeom>
          <a:ln>
            <a:solidFill>
              <a:srgbClr val="007AB9"/>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139F2AB2-A112-1F4F-3964-BE87339D31DB}"/>
              </a:ext>
            </a:extLst>
          </p:cNvPr>
          <p:cNvGrpSpPr/>
          <p:nvPr/>
        </p:nvGrpSpPr>
        <p:grpSpPr>
          <a:xfrm>
            <a:off x="0" y="6811108"/>
            <a:ext cx="12192000" cy="46892"/>
            <a:chOff x="0" y="6811108"/>
            <a:chExt cx="12192000" cy="46892"/>
          </a:xfrm>
        </p:grpSpPr>
        <p:sp>
          <p:nvSpPr>
            <p:cNvPr id="36" name="Rectangle 35">
              <a:extLst>
                <a:ext uri="{FF2B5EF4-FFF2-40B4-BE49-F238E27FC236}">
                  <a16:creationId xmlns:a16="http://schemas.microsoft.com/office/drawing/2014/main" id="{C88559F1-80B0-0848-DFAA-654FE8C130FC}"/>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638C7E2C-4AFC-6681-BC69-AAC82EF9B7B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819F702F-3942-D175-ADB9-388E62DE4B18}"/>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4DA7FEA9-BDFA-B711-A1CE-F1CCF832BC18}"/>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0" name="Rectangle 39">
              <a:extLst>
                <a:ext uri="{FF2B5EF4-FFF2-40B4-BE49-F238E27FC236}">
                  <a16:creationId xmlns:a16="http://schemas.microsoft.com/office/drawing/2014/main" id="{A7873379-39D3-9D1C-F74B-0D15E810F910}"/>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1" name="Rectangle 40">
              <a:extLst>
                <a:ext uri="{FF2B5EF4-FFF2-40B4-BE49-F238E27FC236}">
                  <a16:creationId xmlns:a16="http://schemas.microsoft.com/office/drawing/2014/main" id="{EC7D382C-1E4E-BAFC-8FF7-F53EECE5F4C0}"/>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2" name="Rectangle 41">
              <a:extLst>
                <a:ext uri="{FF2B5EF4-FFF2-40B4-BE49-F238E27FC236}">
                  <a16:creationId xmlns:a16="http://schemas.microsoft.com/office/drawing/2014/main" id="{1018EF00-9F0D-930A-556A-D9100F1EBE4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3" name="Rectangle 42">
              <a:extLst>
                <a:ext uri="{FF2B5EF4-FFF2-40B4-BE49-F238E27FC236}">
                  <a16:creationId xmlns:a16="http://schemas.microsoft.com/office/drawing/2014/main" id="{E82E2038-AD45-1FFA-5AC1-458B14BBB3A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9C5E4312-7B8A-40D1-F2F1-608432D0504A}"/>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67BDA128-6F89-DEC9-1C10-CE32B00B39F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a16="http://schemas.microsoft.com/office/drawing/2014/main" id="{36F1580D-C737-D408-3D11-B247E6E9C7D8}"/>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7" name="Rectangle 46">
              <a:extLst>
                <a:ext uri="{FF2B5EF4-FFF2-40B4-BE49-F238E27FC236}">
                  <a16:creationId xmlns:a16="http://schemas.microsoft.com/office/drawing/2014/main" id="{2A957EE9-8190-ABE5-121F-F69E2B777A39}"/>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8" name="Rectangle 47">
              <a:extLst>
                <a:ext uri="{FF2B5EF4-FFF2-40B4-BE49-F238E27FC236}">
                  <a16:creationId xmlns:a16="http://schemas.microsoft.com/office/drawing/2014/main" id="{A84A9DCE-C5E5-7AEE-7EBF-67325487E526}"/>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9" name="Rectangle 48">
              <a:extLst>
                <a:ext uri="{FF2B5EF4-FFF2-40B4-BE49-F238E27FC236}">
                  <a16:creationId xmlns:a16="http://schemas.microsoft.com/office/drawing/2014/main" id="{F9369453-D298-08CC-98A0-D06EE332911A}"/>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FC043C2E-80BB-0689-4D5C-E479B27F57CB}"/>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1" name="Rectangle 50">
              <a:extLst>
                <a:ext uri="{FF2B5EF4-FFF2-40B4-BE49-F238E27FC236}">
                  <a16:creationId xmlns:a16="http://schemas.microsoft.com/office/drawing/2014/main" id="{0ECA2DFB-3AC6-0DF1-EC04-0431708C4492}"/>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4E9814DA-FCAA-6E72-8E5E-2792EA7A62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Rectangle 52">
              <a:extLst>
                <a:ext uri="{FF2B5EF4-FFF2-40B4-BE49-F238E27FC236}">
                  <a16:creationId xmlns:a16="http://schemas.microsoft.com/office/drawing/2014/main" id="{18B7E8CB-A0DC-E78E-3771-DAAC69DC034C}"/>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4" name="Rectangle 53">
              <a:extLst>
                <a:ext uri="{FF2B5EF4-FFF2-40B4-BE49-F238E27FC236}">
                  <a16:creationId xmlns:a16="http://schemas.microsoft.com/office/drawing/2014/main" id="{A7206202-5483-7A14-CD1C-962E34A8051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5" name="Rectangle 54">
              <a:extLst>
                <a:ext uri="{FF2B5EF4-FFF2-40B4-BE49-F238E27FC236}">
                  <a16:creationId xmlns:a16="http://schemas.microsoft.com/office/drawing/2014/main" id="{EF33A5D7-2434-E0A4-77E4-30D6B17DFA5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59" name="Rectangle 58">
            <a:extLst>
              <a:ext uri="{FF2B5EF4-FFF2-40B4-BE49-F238E27FC236}">
                <a16:creationId xmlns:a16="http://schemas.microsoft.com/office/drawing/2014/main" id="{65E9E6F9-10C6-D97A-C173-065849836219}"/>
              </a:ext>
            </a:extLst>
          </p:cNvPr>
          <p:cNvSpPr/>
          <p:nvPr/>
        </p:nvSpPr>
        <p:spPr>
          <a:xfrm>
            <a:off x="0" y="-13252"/>
            <a:ext cx="12192000" cy="2817751"/>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3A87067-D881-4AE7-24DE-846E0B610999}"/>
              </a:ext>
            </a:extLst>
          </p:cNvPr>
          <p:cNvSpPr txBox="1"/>
          <p:nvPr/>
        </p:nvSpPr>
        <p:spPr>
          <a:xfrm>
            <a:off x="2247053" y="521168"/>
            <a:ext cx="7773282" cy="1785104"/>
          </a:xfrm>
          <a:prstGeom prst="rect">
            <a:avLst/>
          </a:prstGeom>
          <a:noFill/>
        </p:spPr>
        <p:txBody>
          <a:bodyPr wrap="none" rtlCol="0">
            <a:spAutoFit/>
          </a:bodyPr>
          <a:lstStyle/>
          <a:p>
            <a:r>
              <a:rPr lang="en-US" sz="3000" b="1" spc="300" dirty="0">
                <a:solidFill>
                  <a:schemeClr val="bg1"/>
                </a:solidFill>
                <a:latin typeface="Merriweather" pitchFamily="2" charset="77"/>
              </a:rPr>
              <a:t>OFFER FOR FREE CONSULTATION</a:t>
            </a:r>
          </a:p>
          <a:p>
            <a:pPr marL="342900" indent="-342900">
              <a:buFont typeface="Arial" panose="020B0604020202020204" pitchFamily="34" charset="0"/>
              <a:buChar char="•"/>
            </a:pPr>
            <a:endParaRPr lang="en-US" sz="2000" b="1" spc="300" dirty="0">
              <a:solidFill>
                <a:schemeClr val="bg1"/>
              </a:solidFill>
              <a:latin typeface="Merriweather" pitchFamily="2" charset="77"/>
            </a:endParaRPr>
          </a:p>
          <a:p>
            <a:pPr marL="342900" indent="-342900">
              <a:buFont typeface="Arial" panose="020B0604020202020204" pitchFamily="34" charset="0"/>
              <a:buChar char="•"/>
            </a:pPr>
            <a:r>
              <a:rPr lang="en-US" sz="2000" b="1" spc="300" dirty="0">
                <a:solidFill>
                  <a:schemeClr val="bg1"/>
                </a:solidFill>
                <a:latin typeface="Merriweather" pitchFamily="2" charset="77"/>
              </a:rPr>
              <a:t>Follow us on social media</a:t>
            </a:r>
          </a:p>
          <a:p>
            <a:pPr marL="342900" indent="-342900">
              <a:buFont typeface="Arial" panose="020B0604020202020204" pitchFamily="34" charset="0"/>
              <a:buChar char="•"/>
            </a:pPr>
            <a:r>
              <a:rPr lang="en-US" sz="2000" b="1" spc="300" dirty="0">
                <a:solidFill>
                  <a:schemeClr val="bg1"/>
                </a:solidFill>
                <a:latin typeface="Merriweather" pitchFamily="2" charset="77"/>
              </a:rPr>
              <a:t>Tag us</a:t>
            </a:r>
          </a:p>
          <a:p>
            <a:pPr marL="342900" indent="-342900">
              <a:buFont typeface="Arial" panose="020B0604020202020204" pitchFamily="34" charset="0"/>
              <a:buChar char="•"/>
            </a:pPr>
            <a:r>
              <a:rPr lang="en-US" sz="2000" b="1" spc="300" dirty="0">
                <a:solidFill>
                  <a:schemeClr val="bg1"/>
                </a:solidFill>
                <a:latin typeface="Merriweather" pitchFamily="2" charset="77"/>
              </a:rPr>
              <a:t>Make a request</a:t>
            </a:r>
            <a:endParaRPr lang="en-US" sz="2000" spc="300" dirty="0">
              <a:solidFill>
                <a:schemeClr val="bg1"/>
              </a:solidFill>
              <a:latin typeface="Merriweather" pitchFamily="2" charset="77"/>
            </a:endParaRPr>
          </a:p>
        </p:txBody>
      </p:sp>
      <p:sp>
        <p:nvSpPr>
          <p:cNvPr id="2" name="TextBox 1">
            <a:extLst>
              <a:ext uri="{FF2B5EF4-FFF2-40B4-BE49-F238E27FC236}">
                <a16:creationId xmlns:a16="http://schemas.microsoft.com/office/drawing/2014/main" id="{F1E1A6CD-B6C7-FE02-383D-678A5401560C}"/>
              </a:ext>
            </a:extLst>
          </p:cNvPr>
          <p:cNvSpPr txBox="1"/>
          <p:nvPr/>
        </p:nvSpPr>
        <p:spPr>
          <a:xfrm>
            <a:off x="751707" y="4014616"/>
            <a:ext cx="4592321" cy="1846659"/>
          </a:xfrm>
          <a:prstGeom prst="rect">
            <a:avLst/>
          </a:prstGeom>
          <a:noFill/>
        </p:spPr>
        <p:txBody>
          <a:bodyPr wrap="square" rtlCol="0">
            <a:spAutoFit/>
          </a:bodyPr>
          <a:lstStyle/>
          <a:p>
            <a:pPr algn="ctr"/>
            <a:r>
              <a:rPr lang="en-IN" sz="2000" b="1" dirty="0"/>
              <a:t>Sandeep Tyagi</a:t>
            </a:r>
          </a:p>
          <a:p>
            <a:endParaRPr lang="en-IN" dirty="0"/>
          </a:p>
          <a:p>
            <a:r>
              <a:rPr lang="en-IN" dirty="0"/>
              <a:t>LinkedIn: </a:t>
            </a:r>
            <a:r>
              <a:rPr lang="en-IN" dirty="0">
                <a:hlinkClick r:id="rId2"/>
              </a:rPr>
              <a:t>https://www.linkedin.com/in/styagi/</a:t>
            </a:r>
            <a:endParaRPr lang="en-IN" dirty="0"/>
          </a:p>
          <a:p>
            <a:endParaRPr lang="en-IN" dirty="0"/>
          </a:p>
          <a:p>
            <a:r>
              <a:rPr lang="en-IN" dirty="0"/>
              <a:t>Twitter: </a:t>
            </a:r>
            <a:r>
              <a:rPr lang="en-IN" dirty="0">
                <a:hlinkClick r:id="rId3"/>
              </a:rPr>
              <a:t>https://twitter.com/styagi</a:t>
            </a:r>
            <a:endParaRPr lang="en-IN" dirty="0"/>
          </a:p>
          <a:p>
            <a:endParaRPr lang="en-IN" dirty="0"/>
          </a:p>
        </p:txBody>
      </p:sp>
      <p:sp>
        <p:nvSpPr>
          <p:cNvPr id="3" name="TextBox 2">
            <a:extLst>
              <a:ext uri="{FF2B5EF4-FFF2-40B4-BE49-F238E27FC236}">
                <a16:creationId xmlns:a16="http://schemas.microsoft.com/office/drawing/2014/main" id="{835AADDC-E0E0-AE58-63E6-5F0B97A40119}"/>
              </a:ext>
            </a:extLst>
          </p:cNvPr>
          <p:cNvSpPr txBox="1"/>
          <p:nvPr/>
        </p:nvSpPr>
        <p:spPr>
          <a:xfrm>
            <a:off x="6549034" y="4014616"/>
            <a:ext cx="5379458" cy="2954655"/>
          </a:xfrm>
          <a:prstGeom prst="rect">
            <a:avLst/>
          </a:prstGeom>
          <a:noFill/>
        </p:spPr>
        <p:txBody>
          <a:bodyPr wrap="square" rtlCol="0">
            <a:spAutoFit/>
          </a:bodyPr>
          <a:lstStyle/>
          <a:p>
            <a:pPr algn="ctr"/>
            <a:r>
              <a:rPr lang="en-IN" sz="2000" b="1" dirty="0"/>
              <a:t>GULAQ</a:t>
            </a:r>
          </a:p>
          <a:p>
            <a:endParaRPr lang="en-IN" dirty="0"/>
          </a:p>
          <a:p>
            <a:r>
              <a:rPr lang="en-IN" dirty="0"/>
              <a:t>LinkedIn: </a:t>
            </a:r>
            <a:r>
              <a:rPr lang="en-IN" dirty="0">
                <a:hlinkClick r:id="rId4"/>
              </a:rPr>
              <a:t>https://www.linkedin.com/in/</a:t>
            </a:r>
            <a:r>
              <a:rPr lang="en-US" dirty="0" err="1">
                <a:hlinkClick r:id="rId4"/>
              </a:rPr>
              <a:t>gulaqnew</a:t>
            </a:r>
            <a:endParaRPr lang="en-US" dirty="0"/>
          </a:p>
          <a:p>
            <a:endParaRPr lang="en-IN" dirty="0"/>
          </a:p>
          <a:p>
            <a:r>
              <a:rPr lang="en-IN" dirty="0"/>
              <a:t>Twitter: </a:t>
            </a:r>
            <a:r>
              <a:rPr lang="en-IN" dirty="0">
                <a:hlinkClick r:id="rId5"/>
              </a:rPr>
              <a:t>https://twitter.com/gulaqfintech</a:t>
            </a:r>
            <a:endParaRPr lang="en-IN" dirty="0"/>
          </a:p>
          <a:p>
            <a:endParaRPr lang="en-IN" dirty="0"/>
          </a:p>
          <a:p>
            <a:r>
              <a:rPr lang="en-IN" dirty="0"/>
              <a:t>Instagram: </a:t>
            </a:r>
            <a:r>
              <a:rPr lang="en-IN" dirty="0">
                <a:hlinkClick r:id="rId6"/>
              </a:rPr>
              <a:t>https://www.instagram.com/gulaqfintech/</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269542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6546985" cy="553998"/>
            </a:xfrm>
            <a:prstGeom prst="rect">
              <a:avLst/>
            </a:prstGeom>
            <a:noFill/>
          </p:spPr>
          <p:txBody>
            <a:bodyPr wrap="none" rtlCol="0">
              <a:spAutoFit/>
            </a:bodyPr>
            <a:lstStyle/>
            <a:p>
              <a:r>
                <a:rPr lang="en-US" sz="3000" b="1" dirty="0">
                  <a:solidFill>
                    <a:schemeClr val="bg1"/>
                  </a:solidFill>
                  <a:latin typeface="Merriweather" pitchFamily="2" charset="77"/>
                </a:rPr>
                <a:t>Creating savings pool for 3 goals </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4" name="TextBox 3">
            <a:extLst>
              <a:ext uri="{FF2B5EF4-FFF2-40B4-BE49-F238E27FC236}">
                <a16:creationId xmlns:a16="http://schemas.microsoft.com/office/drawing/2014/main" id="{94208D72-8824-18B9-709A-5FECCCAAE2DD}"/>
              </a:ext>
            </a:extLst>
          </p:cNvPr>
          <p:cNvSpPr txBox="1"/>
          <p:nvPr/>
        </p:nvSpPr>
        <p:spPr>
          <a:xfrm>
            <a:off x="1127482" y="1455726"/>
            <a:ext cx="7316875" cy="2126864"/>
          </a:xfrm>
          <a:prstGeom prst="rect">
            <a:avLst/>
          </a:prstGeom>
          <a:noFill/>
        </p:spPr>
        <p:txBody>
          <a:bodyPr wrap="square" rtlCol="0">
            <a:spAutoFit/>
          </a:bodyPr>
          <a:lstStyle/>
          <a:p>
            <a:pPr>
              <a:lnSpc>
                <a:spcPct val="150000"/>
              </a:lnSpc>
            </a:pPr>
            <a:r>
              <a:rPr lang="en-IN" dirty="0"/>
              <a:t>Chanchal Kumar is recently married and got 2 kids. He has 3 big financial goals and is exploring how to plan properly.</a:t>
            </a:r>
          </a:p>
          <a:p>
            <a:pPr marL="285750" indent="-285750">
              <a:lnSpc>
                <a:spcPct val="150000"/>
              </a:lnSpc>
              <a:buFont typeface="Arial" panose="020B0604020202020204" pitchFamily="34" charset="0"/>
              <a:buChar char="•"/>
            </a:pPr>
            <a:r>
              <a:rPr lang="en-IN" dirty="0"/>
              <a:t>Buy a home in 3 years</a:t>
            </a:r>
          </a:p>
          <a:p>
            <a:pPr marL="285750" indent="-285750">
              <a:lnSpc>
                <a:spcPct val="150000"/>
              </a:lnSpc>
              <a:buFont typeface="Arial" panose="020B0604020202020204" pitchFamily="34" charset="0"/>
              <a:buChar char="•"/>
            </a:pPr>
            <a:r>
              <a:rPr lang="en-IN" dirty="0"/>
              <a:t>Pay for kids’ foreign education</a:t>
            </a:r>
          </a:p>
          <a:p>
            <a:pPr marL="285750" indent="-285750">
              <a:lnSpc>
                <a:spcPct val="150000"/>
              </a:lnSpc>
              <a:buFont typeface="Arial" panose="020B0604020202020204" pitchFamily="34" charset="0"/>
              <a:buChar char="•"/>
            </a:pPr>
            <a:r>
              <a:rPr lang="en-IN" dirty="0"/>
              <a:t>Save for retirement</a:t>
            </a:r>
          </a:p>
        </p:txBody>
      </p:sp>
      <p:sp>
        <p:nvSpPr>
          <p:cNvPr id="6" name="TextBox 5">
            <a:extLst>
              <a:ext uri="{FF2B5EF4-FFF2-40B4-BE49-F238E27FC236}">
                <a16:creationId xmlns:a16="http://schemas.microsoft.com/office/drawing/2014/main" id="{5165B8BF-BD8F-FE84-3F9B-DF83DC62E7FD}"/>
              </a:ext>
            </a:extLst>
          </p:cNvPr>
          <p:cNvSpPr txBox="1"/>
          <p:nvPr/>
        </p:nvSpPr>
        <p:spPr>
          <a:xfrm>
            <a:off x="1092790" y="5051276"/>
            <a:ext cx="6502140" cy="461665"/>
          </a:xfrm>
          <a:prstGeom prst="rect">
            <a:avLst/>
          </a:prstGeom>
          <a:noFill/>
        </p:spPr>
        <p:txBody>
          <a:bodyPr wrap="square" rtlCol="0">
            <a:spAutoFit/>
          </a:bodyPr>
          <a:lstStyle/>
          <a:p>
            <a:r>
              <a:rPr lang="en-IN" sz="2400" b="1" dirty="0"/>
              <a:t>Should he save separately for each goal?</a:t>
            </a:r>
          </a:p>
        </p:txBody>
      </p:sp>
      <p:sp>
        <p:nvSpPr>
          <p:cNvPr id="9" name="TextBox 8">
            <a:extLst>
              <a:ext uri="{FF2B5EF4-FFF2-40B4-BE49-F238E27FC236}">
                <a16:creationId xmlns:a16="http://schemas.microsoft.com/office/drawing/2014/main" id="{55BACDD9-C243-0717-DF2F-B5D81B03C858}"/>
              </a:ext>
            </a:extLst>
          </p:cNvPr>
          <p:cNvSpPr txBox="1"/>
          <p:nvPr/>
        </p:nvSpPr>
        <p:spPr>
          <a:xfrm>
            <a:off x="1127482" y="3813072"/>
            <a:ext cx="9202615" cy="880369"/>
          </a:xfrm>
          <a:prstGeom prst="rect">
            <a:avLst/>
          </a:prstGeom>
          <a:noFill/>
        </p:spPr>
        <p:txBody>
          <a:bodyPr wrap="square" rtlCol="0">
            <a:spAutoFit/>
          </a:bodyPr>
          <a:lstStyle/>
          <a:p>
            <a:pPr>
              <a:lnSpc>
                <a:spcPct val="150000"/>
              </a:lnSpc>
            </a:pPr>
            <a:r>
              <a:rPr lang="en-IN" dirty="0"/>
              <a:t>He started investing in an index fund for Retirement, in FD for buying home. He is exploring some safe option for kids’ education goal.</a:t>
            </a:r>
          </a:p>
        </p:txBody>
      </p:sp>
    </p:spTree>
    <p:extLst>
      <p:ext uri="{BB962C8B-B14F-4D97-AF65-F5344CB8AC3E}">
        <p14:creationId xmlns:p14="http://schemas.microsoft.com/office/powerpoint/2010/main" val="179701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6288901" cy="553998"/>
            </a:xfrm>
            <a:prstGeom prst="rect">
              <a:avLst/>
            </a:prstGeom>
            <a:noFill/>
          </p:spPr>
          <p:txBody>
            <a:bodyPr wrap="none" rtlCol="0">
              <a:spAutoFit/>
            </a:bodyPr>
            <a:lstStyle/>
            <a:p>
              <a:r>
                <a:rPr lang="en-US" sz="3000" b="1" dirty="0">
                  <a:solidFill>
                    <a:schemeClr val="bg1"/>
                  </a:solidFill>
                  <a:latin typeface="Merriweather" pitchFamily="2" charset="77"/>
                </a:rPr>
                <a:t>Separate savings pool : Benefits</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5875D2BC-A42E-E4EA-A30D-199595FC725D}"/>
              </a:ext>
            </a:extLst>
          </p:cNvPr>
          <p:cNvSpPr txBox="1"/>
          <p:nvPr/>
        </p:nvSpPr>
        <p:spPr>
          <a:xfrm>
            <a:off x="1030415" y="1567543"/>
            <a:ext cx="9288397" cy="880369"/>
          </a:xfrm>
          <a:prstGeom prst="rect">
            <a:avLst/>
          </a:prstGeom>
          <a:noFill/>
        </p:spPr>
        <p:txBody>
          <a:bodyPr wrap="square" rtlCol="0">
            <a:spAutoFit/>
          </a:bodyPr>
          <a:lstStyle/>
          <a:p>
            <a:pPr>
              <a:lnSpc>
                <a:spcPct val="150000"/>
              </a:lnSpc>
            </a:pPr>
            <a:r>
              <a:rPr lang="en-IN" dirty="0"/>
              <a:t>Majority saves separately for different goals. Some advisors even follow separate asset allocation within each goal. There are some benefits with having separate pool of savings:</a:t>
            </a:r>
          </a:p>
        </p:txBody>
      </p:sp>
      <p:sp>
        <p:nvSpPr>
          <p:cNvPr id="4" name="TextBox 3">
            <a:extLst>
              <a:ext uri="{FF2B5EF4-FFF2-40B4-BE49-F238E27FC236}">
                <a16:creationId xmlns:a16="http://schemas.microsoft.com/office/drawing/2014/main" id="{A4067B4D-541E-0182-0EF0-33094387A8B1}"/>
              </a:ext>
            </a:extLst>
          </p:cNvPr>
          <p:cNvSpPr txBox="1"/>
          <p:nvPr/>
        </p:nvSpPr>
        <p:spPr>
          <a:xfrm>
            <a:off x="1142214" y="2828335"/>
            <a:ext cx="5808307" cy="129586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A sense of clarity on each goal</a:t>
            </a:r>
          </a:p>
          <a:p>
            <a:pPr marL="285750" indent="-285750">
              <a:lnSpc>
                <a:spcPct val="150000"/>
              </a:lnSpc>
              <a:buFont typeface="Arial" panose="020B0604020202020204" pitchFamily="34" charset="0"/>
              <a:buChar char="•"/>
            </a:pPr>
            <a:r>
              <a:rPr lang="en-IN" dirty="0"/>
              <a:t>Each pool of savings represents efforts on each goal</a:t>
            </a:r>
          </a:p>
          <a:p>
            <a:pPr marL="285750" indent="-285750">
              <a:lnSpc>
                <a:spcPct val="150000"/>
              </a:lnSpc>
              <a:buFont typeface="Arial" panose="020B0604020202020204" pitchFamily="34" charset="0"/>
              <a:buChar char="•"/>
            </a:pPr>
            <a:r>
              <a:rPr lang="en-IN" dirty="0"/>
              <a:t>Emotional attachment with every goal</a:t>
            </a:r>
          </a:p>
        </p:txBody>
      </p:sp>
    </p:spTree>
    <p:extLst>
      <p:ext uri="{BB962C8B-B14F-4D97-AF65-F5344CB8AC3E}">
        <p14:creationId xmlns:p14="http://schemas.microsoft.com/office/powerpoint/2010/main" val="303984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6710491" cy="553998"/>
            </a:xfrm>
            <a:prstGeom prst="rect">
              <a:avLst/>
            </a:prstGeom>
            <a:noFill/>
          </p:spPr>
          <p:txBody>
            <a:bodyPr wrap="none" rtlCol="0">
              <a:spAutoFit/>
            </a:bodyPr>
            <a:lstStyle/>
            <a:p>
              <a:r>
                <a:rPr lang="en-US" sz="3000" b="1" dirty="0">
                  <a:solidFill>
                    <a:schemeClr val="bg1"/>
                  </a:solidFill>
                  <a:latin typeface="Merriweather" pitchFamily="2" charset="77"/>
                </a:rPr>
                <a:t>Separate savings pool: Challenges</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CE5CC36D-3627-B9AC-71DF-83AA4184A8D2}"/>
              </a:ext>
            </a:extLst>
          </p:cNvPr>
          <p:cNvSpPr txBox="1"/>
          <p:nvPr/>
        </p:nvSpPr>
        <p:spPr>
          <a:xfrm>
            <a:off x="1030415" y="1567543"/>
            <a:ext cx="9288397" cy="464871"/>
          </a:xfrm>
          <a:prstGeom prst="rect">
            <a:avLst/>
          </a:prstGeom>
          <a:noFill/>
        </p:spPr>
        <p:txBody>
          <a:bodyPr wrap="square" rtlCol="0">
            <a:spAutoFit/>
          </a:bodyPr>
          <a:lstStyle/>
          <a:p>
            <a:pPr>
              <a:lnSpc>
                <a:spcPct val="150000"/>
              </a:lnSpc>
            </a:pPr>
            <a:r>
              <a:rPr lang="en-IN" dirty="0"/>
              <a:t>When we compare the downside compared to benefits, the former outweighs the later.</a:t>
            </a:r>
          </a:p>
        </p:txBody>
      </p:sp>
      <p:sp>
        <p:nvSpPr>
          <p:cNvPr id="4" name="TextBox 3">
            <a:extLst>
              <a:ext uri="{FF2B5EF4-FFF2-40B4-BE49-F238E27FC236}">
                <a16:creationId xmlns:a16="http://schemas.microsoft.com/office/drawing/2014/main" id="{F5089852-A17A-2E0D-BB6D-FBD282DCB89A}"/>
              </a:ext>
            </a:extLst>
          </p:cNvPr>
          <p:cNvSpPr txBox="1"/>
          <p:nvPr/>
        </p:nvSpPr>
        <p:spPr>
          <a:xfrm>
            <a:off x="1117253" y="2377723"/>
            <a:ext cx="6580641" cy="25423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Inefficient asset allocation across goals</a:t>
            </a:r>
          </a:p>
          <a:p>
            <a:pPr marL="285750" indent="-285750">
              <a:lnSpc>
                <a:spcPct val="150000"/>
              </a:lnSpc>
              <a:buFont typeface="Arial" panose="020B0604020202020204" pitchFamily="34" charset="0"/>
              <a:buChar char="•"/>
            </a:pPr>
            <a:r>
              <a:rPr lang="en-IN" dirty="0"/>
              <a:t>Requirement of higher savings</a:t>
            </a:r>
          </a:p>
          <a:p>
            <a:pPr marL="285750" indent="-285750">
              <a:lnSpc>
                <a:spcPct val="150000"/>
              </a:lnSpc>
              <a:buFont typeface="Arial" panose="020B0604020202020204" pitchFamily="34" charset="0"/>
              <a:buChar char="•"/>
            </a:pPr>
            <a:r>
              <a:rPr lang="en-IN" dirty="0"/>
              <a:t>Challenge of managing &amp; tracking multiple goals</a:t>
            </a:r>
          </a:p>
          <a:p>
            <a:pPr marL="285750" indent="-285750">
              <a:lnSpc>
                <a:spcPct val="150000"/>
              </a:lnSpc>
              <a:buFont typeface="Arial" panose="020B0604020202020204" pitchFamily="34" charset="0"/>
              <a:buChar char="•"/>
            </a:pPr>
            <a:r>
              <a:rPr lang="en-IN" dirty="0"/>
              <a:t>Plan for contingency for every goal</a:t>
            </a:r>
          </a:p>
          <a:p>
            <a:pPr marL="285750" indent="-285750">
              <a:lnSpc>
                <a:spcPct val="150000"/>
              </a:lnSpc>
              <a:buFont typeface="Arial" panose="020B0604020202020204" pitchFamily="34" charset="0"/>
              <a:buChar char="•"/>
            </a:pPr>
            <a:r>
              <a:rPr lang="en-IN" dirty="0"/>
              <a:t>Higher efforts required when deciding the split between goals out of lumpsum amount</a:t>
            </a:r>
          </a:p>
        </p:txBody>
      </p:sp>
    </p:spTree>
    <p:extLst>
      <p:ext uri="{BB962C8B-B14F-4D97-AF65-F5344CB8AC3E}">
        <p14:creationId xmlns:p14="http://schemas.microsoft.com/office/powerpoint/2010/main" val="1645719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7896714" cy="553998"/>
            </a:xfrm>
            <a:prstGeom prst="rect">
              <a:avLst/>
            </a:prstGeom>
            <a:noFill/>
          </p:spPr>
          <p:txBody>
            <a:bodyPr wrap="none" rtlCol="0">
              <a:spAutoFit/>
            </a:bodyPr>
            <a:lstStyle/>
            <a:p>
              <a:r>
                <a:rPr lang="en-US" sz="3000" b="1" dirty="0">
                  <a:solidFill>
                    <a:schemeClr val="bg1"/>
                  </a:solidFill>
                  <a:latin typeface="Merriweather" pitchFamily="2" charset="77"/>
                </a:rPr>
                <a:t>Separate vs Common: Recommendation</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A0B757BC-6693-0159-A90A-07F1AB3297A1}"/>
              </a:ext>
            </a:extLst>
          </p:cNvPr>
          <p:cNvSpPr txBox="1"/>
          <p:nvPr/>
        </p:nvSpPr>
        <p:spPr>
          <a:xfrm>
            <a:off x="1030415" y="1567543"/>
            <a:ext cx="9288397" cy="464871"/>
          </a:xfrm>
          <a:prstGeom prst="rect">
            <a:avLst/>
          </a:prstGeom>
          <a:noFill/>
        </p:spPr>
        <p:txBody>
          <a:bodyPr wrap="square" rtlCol="0">
            <a:spAutoFit/>
          </a:bodyPr>
          <a:lstStyle/>
          <a:p>
            <a:pPr>
              <a:lnSpc>
                <a:spcPct val="150000"/>
              </a:lnSpc>
            </a:pPr>
            <a:r>
              <a:rPr lang="en-IN" dirty="0"/>
              <a:t>We did a case study on separate vs common savings pool for 3 goals shown earlier.</a:t>
            </a:r>
          </a:p>
        </p:txBody>
      </p:sp>
      <p:graphicFrame>
        <p:nvGraphicFramePr>
          <p:cNvPr id="6" name="Table 6">
            <a:extLst>
              <a:ext uri="{FF2B5EF4-FFF2-40B4-BE49-F238E27FC236}">
                <a16:creationId xmlns:a16="http://schemas.microsoft.com/office/drawing/2014/main" id="{5A95374F-814C-816C-DEA8-D11BE00889AD}"/>
              </a:ext>
            </a:extLst>
          </p:cNvPr>
          <p:cNvGraphicFramePr>
            <a:graphicFrameLocks noGrp="1"/>
          </p:cNvGraphicFramePr>
          <p:nvPr>
            <p:extLst>
              <p:ext uri="{D42A27DB-BD31-4B8C-83A1-F6EECF244321}">
                <p14:modId xmlns:p14="http://schemas.microsoft.com/office/powerpoint/2010/main" val="2957778623"/>
              </p:ext>
            </p:extLst>
          </p:nvPr>
        </p:nvGraphicFramePr>
        <p:xfrm>
          <a:off x="1128822" y="2274559"/>
          <a:ext cx="8769568" cy="2713355"/>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1736809901"/>
                    </a:ext>
                  </a:extLst>
                </a:gridCol>
                <a:gridCol w="1341883">
                  <a:extLst>
                    <a:ext uri="{9D8B030D-6E8A-4147-A177-3AD203B41FA5}">
                      <a16:colId xmlns:a16="http://schemas.microsoft.com/office/drawing/2014/main" val="679254125"/>
                    </a:ext>
                  </a:extLst>
                </a:gridCol>
                <a:gridCol w="1665514">
                  <a:extLst>
                    <a:ext uri="{9D8B030D-6E8A-4147-A177-3AD203B41FA5}">
                      <a16:colId xmlns:a16="http://schemas.microsoft.com/office/drawing/2014/main" val="3012689548"/>
                    </a:ext>
                  </a:extLst>
                </a:gridCol>
                <a:gridCol w="1869403">
                  <a:extLst>
                    <a:ext uri="{9D8B030D-6E8A-4147-A177-3AD203B41FA5}">
                      <a16:colId xmlns:a16="http://schemas.microsoft.com/office/drawing/2014/main" val="2105422710"/>
                    </a:ext>
                  </a:extLst>
                </a:gridCol>
                <a:gridCol w="2267168">
                  <a:extLst>
                    <a:ext uri="{9D8B030D-6E8A-4147-A177-3AD203B41FA5}">
                      <a16:colId xmlns:a16="http://schemas.microsoft.com/office/drawing/2014/main" val="2432000027"/>
                    </a:ext>
                  </a:extLst>
                </a:gridCol>
              </a:tblGrid>
              <a:tr h="370840">
                <a:tc>
                  <a:txBody>
                    <a:bodyPr/>
                    <a:lstStyle/>
                    <a:p>
                      <a:pPr>
                        <a:lnSpc>
                          <a:spcPct val="150000"/>
                        </a:lnSpc>
                      </a:pPr>
                      <a:r>
                        <a:rPr lang="en-IN" dirty="0"/>
                        <a:t>Goal</a:t>
                      </a:r>
                    </a:p>
                  </a:txBody>
                  <a:tcPr/>
                </a:tc>
                <a:tc>
                  <a:txBody>
                    <a:bodyPr/>
                    <a:lstStyle/>
                    <a:p>
                      <a:pPr>
                        <a:lnSpc>
                          <a:spcPct val="150000"/>
                        </a:lnSpc>
                      </a:pPr>
                      <a:r>
                        <a:rPr lang="en-IN" dirty="0"/>
                        <a:t>Time</a:t>
                      </a:r>
                    </a:p>
                  </a:txBody>
                  <a:tcPr/>
                </a:tc>
                <a:tc>
                  <a:txBody>
                    <a:bodyPr/>
                    <a:lstStyle/>
                    <a:p>
                      <a:pPr>
                        <a:lnSpc>
                          <a:spcPct val="150000"/>
                        </a:lnSpc>
                      </a:pPr>
                      <a:r>
                        <a:rPr lang="en-IN" dirty="0"/>
                        <a:t>Target Money</a:t>
                      </a:r>
                    </a:p>
                  </a:txBody>
                  <a:tcPr/>
                </a:tc>
                <a:tc>
                  <a:txBody>
                    <a:bodyPr/>
                    <a:lstStyle/>
                    <a:p>
                      <a:pPr>
                        <a:lnSpc>
                          <a:spcPct val="150000"/>
                        </a:lnSpc>
                      </a:pPr>
                      <a:r>
                        <a:rPr lang="en-IN" dirty="0"/>
                        <a:t>Monthly savings</a:t>
                      </a:r>
                    </a:p>
                  </a:txBody>
                  <a:tcPr/>
                </a:tc>
                <a:tc>
                  <a:txBody>
                    <a:bodyPr/>
                    <a:lstStyle/>
                    <a:p>
                      <a:pPr>
                        <a:lnSpc>
                          <a:spcPct val="150000"/>
                        </a:lnSpc>
                      </a:pPr>
                      <a:r>
                        <a:rPr lang="en-IN" dirty="0"/>
                        <a:t>Monthly savings (common pool)</a:t>
                      </a:r>
                    </a:p>
                  </a:txBody>
                  <a:tcPr/>
                </a:tc>
                <a:extLst>
                  <a:ext uri="{0D108BD9-81ED-4DB2-BD59-A6C34878D82A}">
                    <a16:rowId xmlns:a16="http://schemas.microsoft.com/office/drawing/2014/main" val="1997035877"/>
                  </a:ext>
                </a:extLst>
              </a:tr>
              <a:tr h="370840">
                <a:tc>
                  <a:txBody>
                    <a:bodyPr/>
                    <a:lstStyle/>
                    <a:p>
                      <a:pPr>
                        <a:lnSpc>
                          <a:spcPct val="150000"/>
                        </a:lnSpc>
                      </a:pPr>
                      <a:r>
                        <a:rPr lang="en-IN" dirty="0"/>
                        <a:t>Buy Home</a:t>
                      </a:r>
                    </a:p>
                  </a:txBody>
                  <a:tcPr/>
                </a:tc>
                <a:tc>
                  <a:txBody>
                    <a:bodyPr/>
                    <a:lstStyle/>
                    <a:p>
                      <a:pPr>
                        <a:lnSpc>
                          <a:spcPct val="150000"/>
                        </a:lnSpc>
                      </a:pPr>
                      <a:r>
                        <a:rPr lang="en-IN" dirty="0"/>
                        <a:t>3 years</a:t>
                      </a:r>
                    </a:p>
                  </a:txBody>
                  <a:tcPr/>
                </a:tc>
                <a:tc>
                  <a:txBody>
                    <a:bodyPr/>
                    <a:lstStyle/>
                    <a:p>
                      <a:pPr algn="r">
                        <a:lnSpc>
                          <a:spcPct val="150000"/>
                        </a:lnSpc>
                      </a:pPr>
                      <a:r>
                        <a:rPr lang="en-IN" dirty="0"/>
                        <a:t>10,00,000</a:t>
                      </a:r>
                    </a:p>
                  </a:txBody>
                  <a:tcPr/>
                </a:tc>
                <a:tc>
                  <a:txBody>
                    <a:bodyPr/>
                    <a:lstStyle/>
                    <a:p>
                      <a:pPr algn="r">
                        <a:lnSpc>
                          <a:spcPct val="150000"/>
                        </a:lnSpc>
                      </a:pPr>
                      <a:r>
                        <a:rPr lang="en-IN" dirty="0"/>
                        <a:t>24,669</a:t>
                      </a:r>
                    </a:p>
                  </a:txBody>
                  <a:tcPr/>
                </a:tc>
                <a:tc>
                  <a:txBody>
                    <a:bodyPr/>
                    <a:lstStyle/>
                    <a:p>
                      <a:pPr algn="r">
                        <a:lnSpc>
                          <a:spcPct val="150000"/>
                        </a:lnSpc>
                      </a:pPr>
                      <a:r>
                        <a:rPr lang="en-IN" dirty="0"/>
                        <a:t>-</a:t>
                      </a:r>
                    </a:p>
                  </a:txBody>
                  <a:tcPr/>
                </a:tc>
                <a:extLst>
                  <a:ext uri="{0D108BD9-81ED-4DB2-BD59-A6C34878D82A}">
                    <a16:rowId xmlns:a16="http://schemas.microsoft.com/office/drawing/2014/main" val="3260780835"/>
                  </a:ext>
                </a:extLst>
              </a:tr>
              <a:tr h="370840">
                <a:tc>
                  <a:txBody>
                    <a:bodyPr/>
                    <a:lstStyle/>
                    <a:p>
                      <a:pPr>
                        <a:lnSpc>
                          <a:spcPct val="150000"/>
                        </a:lnSpc>
                      </a:pPr>
                      <a:r>
                        <a:rPr lang="en-IN" dirty="0"/>
                        <a:t>Kids’ Education</a:t>
                      </a:r>
                    </a:p>
                  </a:txBody>
                  <a:tcPr/>
                </a:tc>
                <a:tc>
                  <a:txBody>
                    <a:bodyPr/>
                    <a:lstStyle/>
                    <a:p>
                      <a:pPr>
                        <a:lnSpc>
                          <a:spcPct val="150000"/>
                        </a:lnSpc>
                      </a:pPr>
                      <a:r>
                        <a:rPr lang="en-IN" dirty="0"/>
                        <a:t>10 years</a:t>
                      </a:r>
                    </a:p>
                  </a:txBody>
                  <a:tcPr/>
                </a:tc>
                <a:tc>
                  <a:txBody>
                    <a:bodyPr/>
                    <a:lstStyle/>
                    <a:p>
                      <a:pPr algn="r">
                        <a:lnSpc>
                          <a:spcPct val="150000"/>
                        </a:lnSpc>
                      </a:pPr>
                      <a:r>
                        <a:rPr lang="en-IN" dirty="0"/>
                        <a:t>1,00,00,000</a:t>
                      </a:r>
                    </a:p>
                  </a:txBody>
                  <a:tcPr/>
                </a:tc>
                <a:tc>
                  <a:txBody>
                    <a:bodyPr/>
                    <a:lstStyle/>
                    <a:p>
                      <a:pPr algn="r">
                        <a:lnSpc>
                          <a:spcPct val="150000"/>
                        </a:lnSpc>
                      </a:pPr>
                      <a:r>
                        <a:rPr lang="en-IN" dirty="0"/>
                        <a:t>54,660</a:t>
                      </a:r>
                    </a:p>
                  </a:txBody>
                  <a:tcPr/>
                </a:tc>
                <a:tc>
                  <a:txBody>
                    <a:bodyPr/>
                    <a:lstStyle/>
                    <a:p>
                      <a:pPr algn="r">
                        <a:lnSpc>
                          <a:spcPct val="150000"/>
                        </a:lnSpc>
                      </a:pPr>
                      <a:r>
                        <a:rPr lang="en-IN" dirty="0"/>
                        <a:t>-</a:t>
                      </a:r>
                    </a:p>
                  </a:txBody>
                  <a:tcPr/>
                </a:tc>
                <a:extLst>
                  <a:ext uri="{0D108BD9-81ED-4DB2-BD59-A6C34878D82A}">
                    <a16:rowId xmlns:a16="http://schemas.microsoft.com/office/drawing/2014/main" val="29771145"/>
                  </a:ext>
                </a:extLst>
              </a:tr>
              <a:tr h="370840">
                <a:tc>
                  <a:txBody>
                    <a:bodyPr/>
                    <a:lstStyle/>
                    <a:p>
                      <a:pPr>
                        <a:lnSpc>
                          <a:spcPct val="150000"/>
                        </a:lnSpc>
                      </a:pPr>
                      <a:r>
                        <a:rPr lang="en-IN" dirty="0"/>
                        <a:t>Retirement</a:t>
                      </a:r>
                    </a:p>
                  </a:txBody>
                  <a:tcPr/>
                </a:tc>
                <a:tc>
                  <a:txBody>
                    <a:bodyPr/>
                    <a:lstStyle/>
                    <a:p>
                      <a:pPr>
                        <a:lnSpc>
                          <a:spcPct val="150000"/>
                        </a:lnSpc>
                      </a:pPr>
                      <a:r>
                        <a:rPr lang="en-IN" dirty="0"/>
                        <a:t>30 years</a:t>
                      </a:r>
                    </a:p>
                  </a:txBody>
                  <a:tcPr/>
                </a:tc>
                <a:tc>
                  <a:txBody>
                    <a:bodyPr/>
                    <a:lstStyle/>
                    <a:p>
                      <a:pPr algn="r">
                        <a:lnSpc>
                          <a:spcPct val="150000"/>
                        </a:lnSpc>
                      </a:pPr>
                      <a:r>
                        <a:rPr lang="en-IN" dirty="0"/>
                        <a:t>4,00,00,000</a:t>
                      </a:r>
                    </a:p>
                  </a:txBody>
                  <a:tcPr/>
                </a:tc>
                <a:tc>
                  <a:txBody>
                    <a:bodyPr/>
                    <a:lstStyle/>
                    <a:p>
                      <a:pPr algn="r">
                        <a:lnSpc>
                          <a:spcPct val="150000"/>
                        </a:lnSpc>
                      </a:pPr>
                      <a:r>
                        <a:rPr lang="en-IN" dirty="0"/>
                        <a:t>26,839</a:t>
                      </a:r>
                    </a:p>
                  </a:txBody>
                  <a:tcPr/>
                </a:tc>
                <a:tc>
                  <a:txBody>
                    <a:bodyPr/>
                    <a:lstStyle/>
                    <a:p>
                      <a:pPr algn="r">
                        <a:lnSpc>
                          <a:spcPct val="150000"/>
                        </a:lnSpc>
                      </a:pPr>
                      <a:r>
                        <a:rPr lang="en-IN" dirty="0"/>
                        <a:t>-</a:t>
                      </a:r>
                    </a:p>
                  </a:txBody>
                  <a:tcPr/>
                </a:tc>
                <a:extLst>
                  <a:ext uri="{0D108BD9-81ED-4DB2-BD59-A6C34878D82A}">
                    <a16:rowId xmlns:a16="http://schemas.microsoft.com/office/drawing/2014/main" val="1413841533"/>
                  </a:ext>
                </a:extLst>
              </a:tr>
              <a:tr h="370840">
                <a:tc>
                  <a:txBody>
                    <a:bodyPr/>
                    <a:lstStyle/>
                    <a:p>
                      <a:pPr>
                        <a:lnSpc>
                          <a:spcPct val="150000"/>
                        </a:lnSpc>
                      </a:pPr>
                      <a:r>
                        <a:rPr lang="en-IN" dirty="0"/>
                        <a:t>Total</a:t>
                      </a:r>
                    </a:p>
                  </a:txBody>
                  <a:tcPr/>
                </a:tc>
                <a:tc>
                  <a:txBody>
                    <a:bodyPr/>
                    <a:lstStyle/>
                    <a:p>
                      <a:pPr>
                        <a:lnSpc>
                          <a:spcPct val="150000"/>
                        </a:lnSpc>
                      </a:pPr>
                      <a:r>
                        <a:rPr lang="en-IN" dirty="0"/>
                        <a:t>-</a:t>
                      </a:r>
                    </a:p>
                  </a:txBody>
                  <a:tcPr/>
                </a:tc>
                <a:tc>
                  <a:txBody>
                    <a:bodyPr/>
                    <a:lstStyle/>
                    <a:p>
                      <a:pPr algn="r">
                        <a:lnSpc>
                          <a:spcPct val="150000"/>
                        </a:lnSpc>
                      </a:pPr>
                      <a:r>
                        <a:rPr lang="en-IN" dirty="0"/>
                        <a:t>-</a:t>
                      </a:r>
                    </a:p>
                  </a:txBody>
                  <a:tcPr/>
                </a:tc>
                <a:tc>
                  <a:txBody>
                    <a:bodyPr/>
                    <a:lstStyle/>
                    <a:p>
                      <a:pPr algn="r">
                        <a:lnSpc>
                          <a:spcPct val="150000"/>
                        </a:lnSpc>
                      </a:pPr>
                      <a:r>
                        <a:rPr lang="en-IN" dirty="0"/>
                        <a:t>106,169</a:t>
                      </a:r>
                    </a:p>
                  </a:txBody>
                  <a:tcPr/>
                </a:tc>
                <a:tc>
                  <a:txBody>
                    <a:bodyPr/>
                    <a:lstStyle/>
                    <a:p>
                      <a:pPr algn="r">
                        <a:lnSpc>
                          <a:spcPct val="150000"/>
                        </a:lnSpc>
                      </a:pPr>
                      <a:r>
                        <a:rPr lang="en-IN" dirty="0"/>
                        <a:t>91,369</a:t>
                      </a:r>
                    </a:p>
                  </a:txBody>
                  <a:tcPr/>
                </a:tc>
                <a:extLst>
                  <a:ext uri="{0D108BD9-81ED-4DB2-BD59-A6C34878D82A}">
                    <a16:rowId xmlns:a16="http://schemas.microsoft.com/office/drawing/2014/main" val="2357886251"/>
                  </a:ext>
                </a:extLst>
              </a:tr>
            </a:tbl>
          </a:graphicData>
        </a:graphic>
      </p:graphicFrame>
      <p:sp>
        <p:nvSpPr>
          <p:cNvPr id="7" name="TextBox 6">
            <a:extLst>
              <a:ext uri="{FF2B5EF4-FFF2-40B4-BE49-F238E27FC236}">
                <a16:creationId xmlns:a16="http://schemas.microsoft.com/office/drawing/2014/main" id="{CB4B0367-BEEF-B871-D78E-DB871E0C3A1C}"/>
              </a:ext>
            </a:extLst>
          </p:cNvPr>
          <p:cNvSpPr txBox="1"/>
          <p:nvPr/>
        </p:nvSpPr>
        <p:spPr>
          <a:xfrm>
            <a:off x="1143224" y="5235684"/>
            <a:ext cx="9288397" cy="464871"/>
          </a:xfrm>
          <a:prstGeom prst="rect">
            <a:avLst/>
          </a:prstGeom>
          <a:noFill/>
        </p:spPr>
        <p:txBody>
          <a:bodyPr wrap="square" rtlCol="0">
            <a:spAutoFit/>
          </a:bodyPr>
          <a:lstStyle/>
          <a:p>
            <a:pPr>
              <a:lnSpc>
                <a:spcPct val="150000"/>
              </a:lnSpc>
            </a:pPr>
            <a:r>
              <a:rPr lang="en-IN" b="1" i="1" dirty="0"/>
              <a:t>We recommend having a common savings pool for different goals</a:t>
            </a:r>
          </a:p>
        </p:txBody>
      </p:sp>
    </p:spTree>
    <p:extLst>
      <p:ext uri="{BB962C8B-B14F-4D97-AF65-F5344CB8AC3E}">
        <p14:creationId xmlns:p14="http://schemas.microsoft.com/office/powerpoint/2010/main" val="294752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4865434" cy="553998"/>
            </a:xfrm>
            <a:prstGeom prst="rect">
              <a:avLst/>
            </a:prstGeom>
            <a:noFill/>
          </p:spPr>
          <p:txBody>
            <a:bodyPr wrap="none" rtlCol="0">
              <a:spAutoFit/>
            </a:bodyPr>
            <a:lstStyle/>
            <a:p>
              <a:r>
                <a:rPr lang="en-US" sz="3000" b="1" dirty="0">
                  <a:solidFill>
                    <a:schemeClr val="bg1"/>
                  </a:solidFill>
                  <a:latin typeface="Merriweather" pitchFamily="2" charset="77"/>
                </a:rPr>
                <a:t>Measuring Performance</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pic>
        <p:nvPicPr>
          <p:cNvPr id="4" name="Graphic 3" descr="Sunglasses face outline with solid fill">
            <a:extLst>
              <a:ext uri="{FF2B5EF4-FFF2-40B4-BE49-F238E27FC236}">
                <a16:creationId xmlns:a16="http://schemas.microsoft.com/office/drawing/2014/main" id="{029EDD7E-FC5F-30D3-7F1D-98871A95F1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95754" y="2043857"/>
            <a:ext cx="914400" cy="914400"/>
          </a:xfrm>
          <a:prstGeom prst="rect">
            <a:avLst/>
          </a:prstGeom>
        </p:spPr>
      </p:pic>
      <p:sp>
        <p:nvSpPr>
          <p:cNvPr id="6" name="TextBox 5">
            <a:extLst>
              <a:ext uri="{FF2B5EF4-FFF2-40B4-BE49-F238E27FC236}">
                <a16:creationId xmlns:a16="http://schemas.microsoft.com/office/drawing/2014/main" id="{E7FD5427-5B5B-0C69-C512-0CD4CF7DEB4D}"/>
              </a:ext>
            </a:extLst>
          </p:cNvPr>
          <p:cNvSpPr txBox="1"/>
          <p:nvPr/>
        </p:nvSpPr>
        <p:spPr>
          <a:xfrm>
            <a:off x="2247053" y="2320662"/>
            <a:ext cx="2227776" cy="461665"/>
          </a:xfrm>
          <a:prstGeom prst="rect">
            <a:avLst/>
          </a:prstGeom>
          <a:noFill/>
        </p:spPr>
        <p:txBody>
          <a:bodyPr wrap="square" rtlCol="0">
            <a:spAutoFit/>
          </a:bodyPr>
          <a:lstStyle/>
          <a:p>
            <a:r>
              <a:rPr lang="en-IN" sz="2400" dirty="0"/>
              <a:t>I made profits</a:t>
            </a:r>
          </a:p>
        </p:txBody>
      </p:sp>
      <p:pic>
        <p:nvPicPr>
          <p:cNvPr id="8" name="Graphic 7" descr="Loudly crying face outline with solid fill">
            <a:extLst>
              <a:ext uri="{FF2B5EF4-FFF2-40B4-BE49-F238E27FC236}">
                <a16:creationId xmlns:a16="http://schemas.microsoft.com/office/drawing/2014/main" id="{998F6C3B-44EC-5F1C-290B-4B4DE5EAEB1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32994" y="2043857"/>
            <a:ext cx="914400" cy="914400"/>
          </a:xfrm>
          <a:prstGeom prst="rect">
            <a:avLst/>
          </a:prstGeom>
        </p:spPr>
      </p:pic>
      <p:sp>
        <p:nvSpPr>
          <p:cNvPr id="9" name="TextBox 8">
            <a:extLst>
              <a:ext uri="{FF2B5EF4-FFF2-40B4-BE49-F238E27FC236}">
                <a16:creationId xmlns:a16="http://schemas.microsoft.com/office/drawing/2014/main" id="{5614F230-60D9-27EF-5DE7-38D29D4784B2}"/>
              </a:ext>
            </a:extLst>
          </p:cNvPr>
          <p:cNvSpPr txBox="1"/>
          <p:nvPr/>
        </p:nvSpPr>
        <p:spPr>
          <a:xfrm>
            <a:off x="6785969" y="2351265"/>
            <a:ext cx="2227776" cy="461665"/>
          </a:xfrm>
          <a:prstGeom prst="rect">
            <a:avLst/>
          </a:prstGeom>
          <a:noFill/>
        </p:spPr>
        <p:txBody>
          <a:bodyPr wrap="square" rtlCol="0">
            <a:spAutoFit/>
          </a:bodyPr>
          <a:lstStyle/>
          <a:p>
            <a:r>
              <a:rPr lang="en-IN" sz="2400" dirty="0"/>
              <a:t>I incurred loss</a:t>
            </a:r>
          </a:p>
        </p:txBody>
      </p:sp>
      <p:sp>
        <p:nvSpPr>
          <p:cNvPr id="10" name="TextBox 9">
            <a:extLst>
              <a:ext uri="{FF2B5EF4-FFF2-40B4-BE49-F238E27FC236}">
                <a16:creationId xmlns:a16="http://schemas.microsoft.com/office/drawing/2014/main" id="{373CFB8E-7527-CA38-479E-DEA9B148407B}"/>
              </a:ext>
            </a:extLst>
          </p:cNvPr>
          <p:cNvSpPr txBox="1"/>
          <p:nvPr/>
        </p:nvSpPr>
        <p:spPr>
          <a:xfrm>
            <a:off x="2518143" y="4365917"/>
            <a:ext cx="7155713" cy="830997"/>
          </a:xfrm>
          <a:prstGeom prst="rect">
            <a:avLst/>
          </a:prstGeom>
          <a:noFill/>
        </p:spPr>
        <p:txBody>
          <a:bodyPr wrap="square" rtlCol="0">
            <a:spAutoFit/>
          </a:bodyPr>
          <a:lstStyle/>
          <a:p>
            <a:r>
              <a:rPr lang="en-IN" sz="2400" b="1" dirty="0"/>
              <a:t>Do you know how to measure investment performance?</a:t>
            </a:r>
          </a:p>
        </p:txBody>
      </p:sp>
      <p:sp>
        <p:nvSpPr>
          <p:cNvPr id="34" name="TextBox 33">
            <a:extLst>
              <a:ext uri="{FF2B5EF4-FFF2-40B4-BE49-F238E27FC236}">
                <a16:creationId xmlns:a16="http://schemas.microsoft.com/office/drawing/2014/main" id="{6EE364C8-2F79-5DC7-B6F2-A812CD305108}"/>
              </a:ext>
            </a:extLst>
          </p:cNvPr>
          <p:cNvSpPr txBox="1"/>
          <p:nvPr/>
        </p:nvSpPr>
        <p:spPr>
          <a:xfrm>
            <a:off x="2189781" y="3300482"/>
            <a:ext cx="6123984" cy="464871"/>
          </a:xfrm>
          <a:prstGeom prst="rect">
            <a:avLst/>
          </a:prstGeom>
          <a:noFill/>
        </p:spPr>
        <p:txBody>
          <a:bodyPr wrap="square" rtlCol="0">
            <a:spAutoFit/>
          </a:bodyPr>
          <a:lstStyle/>
          <a:p>
            <a:pPr>
              <a:lnSpc>
                <a:spcPct val="150000"/>
              </a:lnSpc>
            </a:pPr>
            <a:r>
              <a:rPr lang="en-IN" i="1" dirty="0"/>
              <a:t>Most people look at only returns while assessing performance.</a:t>
            </a:r>
          </a:p>
        </p:txBody>
      </p:sp>
    </p:spTree>
    <p:extLst>
      <p:ext uri="{BB962C8B-B14F-4D97-AF65-F5344CB8AC3E}">
        <p14:creationId xmlns:p14="http://schemas.microsoft.com/office/powerpoint/2010/main" val="193161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76B83722-20D9-094A-0274-49D9C16280D8}"/>
              </a:ext>
            </a:extLst>
          </p:cNvPr>
          <p:cNvGrpSpPr/>
          <p:nvPr/>
        </p:nvGrpSpPr>
        <p:grpSpPr>
          <a:xfrm>
            <a:off x="0" y="-78566"/>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2973891" cy="553998"/>
            </a:xfrm>
            <a:prstGeom prst="rect">
              <a:avLst/>
            </a:prstGeom>
            <a:noFill/>
          </p:spPr>
          <p:txBody>
            <a:bodyPr wrap="none" rtlCol="0">
              <a:spAutoFit/>
            </a:bodyPr>
            <a:lstStyle/>
            <a:p>
              <a:r>
                <a:rPr lang="en-US" sz="3000" b="1" dirty="0">
                  <a:solidFill>
                    <a:schemeClr val="bg1"/>
                  </a:solidFill>
                  <a:latin typeface="Merriweather" pitchFamily="2" charset="77"/>
                </a:rPr>
                <a:t>Risk vs Return</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EF4AD5B9-6D4C-E675-44C3-D8481FECD534}"/>
              </a:ext>
            </a:extLst>
          </p:cNvPr>
          <p:cNvSpPr txBox="1"/>
          <p:nvPr/>
        </p:nvSpPr>
        <p:spPr>
          <a:xfrm>
            <a:off x="1030415" y="1491343"/>
            <a:ext cx="8770077" cy="369332"/>
          </a:xfrm>
          <a:prstGeom prst="rect">
            <a:avLst/>
          </a:prstGeom>
          <a:noFill/>
        </p:spPr>
        <p:txBody>
          <a:bodyPr wrap="square" rtlCol="0">
            <a:spAutoFit/>
          </a:bodyPr>
          <a:lstStyle/>
          <a:p>
            <a:r>
              <a:rPr lang="en-IN" dirty="0"/>
              <a:t>Risk and Return are two sides of the same coin. There is no return without taking some risk.</a:t>
            </a:r>
          </a:p>
        </p:txBody>
      </p:sp>
      <p:sp>
        <p:nvSpPr>
          <p:cNvPr id="4" name="Rectangle 3">
            <a:extLst>
              <a:ext uri="{FF2B5EF4-FFF2-40B4-BE49-F238E27FC236}">
                <a16:creationId xmlns:a16="http://schemas.microsoft.com/office/drawing/2014/main" id="{BCF1850F-E190-6341-9F65-412AB367ABB6}"/>
              </a:ext>
            </a:extLst>
          </p:cNvPr>
          <p:cNvSpPr/>
          <p:nvPr/>
        </p:nvSpPr>
        <p:spPr>
          <a:xfrm>
            <a:off x="1557094" y="2304307"/>
            <a:ext cx="3131285" cy="8015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b="1" dirty="0"/>
              <a:t>Fund A:</a:t>
            </a:r>
          </a:p>
          <a:p>
            <a:pPr algn="ctr"/>
            <a:r>
              <a:rPr lang="en-IN" dirty="0"/>
              <a:t>12% returns last year</a:t>
            </a:r>
          </a:p>
        </p:txBody>
      </p:sp>
      <p:sp>
        <p:nvSpPr>
          <p:cNvPr id="6" name="Rectangle 5">
            <a:extLst>
              <a:ext uri="{FF2B5EF4-FFF2-40B4-BE49-F238E27FC236}">
                <a16:creationId xmlns:a16="http://schemas.microsoft.com/office/drawing/2014/main" id="{612B337E-B0DF-6459-0936-A93AE40593ED}"/>
              </a:ext>
            </a:extLst>
          </p:cNvPr>
          <p:cNvSpPr/>
          <p:nvPr/>
        </p:nvSpPr>
        <p:spPr>
          <a:xfrm>
            <a:off x="6284880" y="2304307"/>
            <a:ext cx="3131285" cy="8015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b="1" dirty="0"/>
              <a:t>Fund B:</a:t>
            </a:r>
          </a:p>
          <a:p>
            <a:pPr algn="ctr"/>
            <a:r>
              <a:rPr lang="en-IN" dirty="0"/>
              <a:t>10% returns last year</a:t>
            </a:r>
          </a:p>
        </p:txBody>
      </p:sp>
      <p:sp>
        <p:nvSpPr>
          <p:cNvPr id="7" name="TextBox 6">
            <a:extLst>
              <a:ext uri="{FF2B5EF4-FFF2-40B4-BE49-F238E27FC236}">
                <a16:creationId xmlns:a16="http://schemas.microsoft.com/office/drawing/2014/main" id="{348B847A-DEE1-1378-05AA-537B0E1F23C2}"/>
              </a:ext>
            </a:extLst>
          </p:cNvPr>
          <p:cNvSpPr txBox="1"/>
          <p:nvPr/>
        </p:nvSpPr>
        <p:spPr>
          <a:xfrm>
            <a:off x="3696041" y="3424705"/>
            <a:ext cx="4182764" cy="464871"/>
          </a:xfrm>
          <a:prstGeom prst="rect">
            <a:avLst/>
          </a:prstGeom>
          <a:noFill/>
        </p:spPr>
        <p:txBody>
          <a:bodyPr wrap="square" rtlCol="0">
            <a:spAutoFit/>
          </a:bodyPr>
          <a:lstStyle/>
          <a:p>
            <a:pPr>
              <a:lnSpc>
                <a:spcPct val="150000"/>
              </a:lnSpc>
            </a:pPr>
            <a:r>
              <a:rPr lang="en-IN" i="1" dirty="0"/>
              <a:t>Which fund would you prefer to invest?</a:t>
            </a:r>
          </a:p>
        </p:txBody>
      </p:sp>
      <p:sp>
        <p:nvSpPr>
          <p:cNvPr id="8" name="TextBox 7">
            <a:extLst>
              <a:ext uri="{FF2B5EF4-FFF2-40B4-BE49-F238E27FC236}">
                <a16:creationId xmlns:a16="http://schemas.microsoft.com/office/drawing/2014/main" id="{F96DC274-5903-3DEC-7E66-AB135CAEDE4D}"/>
              </a:ext>
            </a:extLst>
          </p:cNvPr>
          <p:cNvSpPr txBox="1"/>
          <p:nvPr/>
        </p:nvSpPr>
        <p:spPr>
          <a:xfrm>
            <a:off x="1319325" y="4155586"/>
            <a:ext cx="8770077" cy="1295868"/>
          </a:xfrm>
          <a:prstGeom prst="rect">
            <a:avLst/>
          </a:prstGeom>
          <a:noFill/>
        </p:spPr>
        <p:txBody>
          <a:bodyPr wrap="square" rtlCol="0">
            <a:spAutoFit/>
          </a:bodyPr>
          <a:lstStyle/>
          <a:p>
            <a:pPr>
              <a:lnSpc>
                <a:spcPct val="150000"/>
              </a:lnSpc>
            </a:pPr>
            <a:r>
              <a:rPr lang="en-IN" dirty="0"/>
              <a:t>Looking at only returns means looking at only physical beauty or income of your prospective spouse. Beauty or income is important, but there a lot other important traits which are to be considered.</a:t>
            </a:r>
          </a:p>
        </p:txBody>
      </p:sp>
      <p:sp>
        <p:nvSpPr>
          <p:cNvPr id="9" name="TextBox 8">
            <a:extLst>
              <a:ext uri="{FF2B5EF4-FFF2-40B4-BE49-F238E27FC236}">
                <a16:creationId xmlns:a16="http://schemas.microsoft.com/office/drawing/2014/main" id="{3AE9619D-BC71-BF04-57D9-72632727BE62}"/>
              </a:ext>
            </a:extLst>
          </p:cNvPr>
          <p:cNvSpPr txBox="1"/>
          <p:nvPr/>
        </p:nvSpPr>
        <p:spPr>
          <a:xfrm>
            <a:off x="2525486" y="5301965"/>
            <a:ext cx="6368162" cy="464871"/>
          </a:xfrm>
          <a:prstGeom prst="rect">
            <a:avLst/>
          </a:prstGeom>
          <a:noFill/>
        </p:spPr>
        <p:txBody>
          <a:bodyPr wrap="square" rtlCol="0">
            <a:spAutoFit/>
          </a:bodyPr>
          <a:lstStyle/>
          <a:p>
            <a:pPr>
              <a:lnSpc>
                <a:spcPct val="150000"/>
              </a:lnSpc>
            </a:pPr>
            <a:r>
              <a:rPr lang="en-IN" i="1" dirty="0"/>
              <a:t>Similarly, in investment, risk as well as return are important.</a:t>
            </a:r>
          </a:p>
        </p:txBody>
      </p:sp>
    </p:spTree>
    <p:extLst>
      <p:ext uri="{BB962C8B-B14F-4D97-AF65-F5344CB8AC3E}">
        <p14:creationId xmlns:p14="http://schemas.microsoft.com/office/powerpoint/2010/main" val="2510718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10941</TotalTime>
  <Words>1535</Words>
  <Application>Microsoft Office PowerPoint</Application>
  <PresentationFormat>Widescreen</PresentationFormat>
  <Paragraphs>241</Paragraphs>
  <Slides>21</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Georgia</vt:lpstr>
      <vt:lpstr>Merriweather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Vivek Sharma</dc:creator>
  <cp:lastModifiedBy>Bhimana Rama Krishna</cp:lastModifiedBy>
  <cp:revision>347</cp:revision>
  <dcterms:created xsi:type="dcterms:W3CDTF">2022-05-05T11:26:34Z</dcterms:created>
  <dcterms:modified xsi:type="dcterms:W3CDTF">2023-05-24T13:53:34Z</dcterms:modified>
</cp:coreProperties>
</file>